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680" r:id="rId4"/>
    <p:sldMasterId id="2147483682" r:id="rId5"/>
    <p:sldMasterId id="2147483684" r:id="rId6"/>
    <p:sldMasterId id="2147483694" r:id="rId7"/>
  </p:sldMasterIdLst>
  <p:notesMasterIdLst>
    <p:notesMasterId r:id="rId36"/>
  </p:notesMasterIdLst>
  <p:sldIdLst>
    <p:sldId id="258" r:id="rId8"/>
    <p:sldId id="293" r:id="rId9"/>
    <p:sldId id="263" r:id="rId10"/>
    <p:sldId id="264" r:id="rId11"/>
    <p:sldId id="294" r:id="rId12"/>
    <p:sldId id="271" r:id="rId13"/>
    <p:sldId id="274" r:id="rId14"/>
    <p:sldId id="295" r:id="rId15"/>
    <p:sldId id="296" r:id="rId16"/>
    <p:sldId id="297" r:id="rId17"/>
    <p:sldId id="298" r:id="rId18"/>
    <p:sldId id="299" r:id="rId19"/>
    <p:sldId id="300" r:id="rId20"/>
    <p:sldId id="2007577261" r:id="rId21"/>
    <p:sldId id="2007577263" r:id="rId22"/>
    <p:sldId id="2007577262" r:id="rId23"/>
    <p:sldId id="2007577264" r:id="rId24"/>
    <p:sldId id="2007577265" r:id="rId25"/>
    <p:sldId id="2007577266" r:id="rId26"/>
    <p:sldId id="2007577267" r:id="rId27"/>
    <p:sldId id="302" r:id="rId28"/>
    <p:sldId id="316" r:id="rId29"/>
    <p:sldId id="332" r:id="rId30"/>
    <p:sldId id="323" r:id="rId31"/>
    <p:sldId id="334" r:id="rId32"/>
    <p:sldId id="335" r:id="rId33"/>
    <p:sldId id="336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0908F-8C14-449A-AA48-E38C8B6934D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45072-C7DC-4C86-A5BD-67927998A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7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2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07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002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21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035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365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6BFE6-47AB-427E-8ECA-AD209510B4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080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30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417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DF291D-9173-4CFA-8916-8B6A6693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84284-6E8C-4757-BA56-CFB0D4215E06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B0161C-393F-4991-AFA9-7E6EF282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3B6E3E-55DF-4B4D-B2E1-4B3D4200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47994"/>
      </p:ext>
    </p:extLst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ouple of people standing on a hill&#10;&#10;Description automatically generated">
            <a:extLst>
              <a:ext uri="{FF2B5EF4-FFF2-40B4-BE49-F238E27FC236}">
                <a16:creationId xmlns:a16="http://schemas.microsoft.com/office/drawing/2014/main" id="{38EF5A1D-CDDA-208A-5C6B-C7CF9E1F7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34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5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192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80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899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58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64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68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076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076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012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196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801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695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05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5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60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26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91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84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7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4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855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B997F02-D1B1-49B3-94C8-84E82F130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ACE31A-9FD6-45CC-AAF2-0D693A85D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9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DBC48AE-9B43-4E5D-881F-D7C85EAC077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2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46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8.png"/><Relationship Id="rId7" Type="http://schemas.openxmlformats.org/officeDocument/2006/relationships/image" Target="../media/image6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5C4CC7-A9CF-6A59-FB6A-FEAF28E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93" y="2700051"/>
            <a:ext cx="6913463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B4DE26-A077-33B7-E532-6CEDC19A0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8" y="819150"/>
            <a:ext cx="7095173" cy="5457825"/>
          </a:xfrm>
          <a:prstGeom prst="rect">
            <a:avLst/>
          </a:prstGeom>
        </p:spPr>
      </p:pic>
      <p:pic>
        <p:nvPicPr>
          <p:cNvPr id="3" name="Picture 2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D36931D9-6AE1-B0F9-8FCF-B0A6B0A3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9" y="1457326"/>
            <a:ext cx="3000374" cy="3000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5997E5-74AB-D182-A879-14BD4F1E40EA}"/>
              </a:ext>
            </a:extLst>
          </p:cNvPr>
          <p:cNvSpPr txBox="1"/>
          <p:nvPr/>
        </p:nvSpPr>
        <p:spPr>
          <a:xfrm>
            <a:off x="8220074" y="2454302"/>
            <a:ext cx="2767883" cy="92333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Lô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 descr="A map of a river&#10;&#10;Description automatically generated">
            <a:extLst>
              <a:ext uri="{FF2B5EF4-FFF2-40B4-BE49-F238E27FC236}">
                <a16:creationId xmlns:a16="http://schemas.microsoft.com/office/drawing/2014/main" id="{9CFC19CB-363A-DA8E-8DF1-B81600C26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61" y="993728"/>
            <a:ext cx="777889" cy="266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495300" y="132039"/>
            <a:ext cx="11277600" cy="1202234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 điểm sông ngòi vùng Trung du và miền núi Bắc Bộ: có nhiều sông, sông có nhiều thác ghềnh, nước chảy mạnh.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Quy hoạch phân khu hai bên sông Hồng: Người dân mong sớm được hiện thực hóa">
            <a:extLst>
              <a:ext uri="{FF2B5EF4-FFF2-40B4-BE49-F238E27FC236}">
                <a16:creationId xmlns:a16="http://schemas.microsoft.com/office/drawing/2014/main" id="{3790F8B9-5AA2-84A3-3AD9-0D57EC357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853208"/>
            <a:ext cx="5595408" cy="314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328F42-F2A4-8A2A-4FB3-8451C95F2DEC}"/>
              </a:ext>
            </a:extLst>
          </p:cNvPr>
          <p:cNvSpPr txBox="1"/>
          <p:nvPr/>
        </p:nvSpPr>
        <p:spPr>
          <a:xfrm>
            <a:off x="2200274" y="5210175"/>
            <a:ext cx="3362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Hồng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TOP 5+ bài cảm nhận vẻ đẹp trữ tình của sông Đà hay nhất 2023 - Bảng Xếp  Hạng">
            <a:extLst>
              <a:ext uri="{FF2B5EF4-FFF2-40B4-BE49-F238E27FC236}">
                <a16:creationId xmlns:a16="http://schemas.microsoft.com/office/drawing/2014/main" id="{AC89F298-80EE-24DE-B909-E3048A4B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05" y="1885949"/>
            <a:ext cx="5359435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3F4E3B-4CE1-D3D1-4D8F-F2EDEC2505E6}"/>
              </a:ext>
            </a:extLst>
          </p:cNvPr>
          <p:cNvSpPr txBox="1"/>
          <p:nvPr/>
        </p:nvSpPr>
        <p:spPr>
          <a:xfrm>
            <a:off x="8048624" y="5086350"/>
            <a:ext cx="3362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Đà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3815C6A8-08A9-0C34-990C-D2C4392AA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97" y="266701"/>
            <a:ext cx="8862060" cy="4248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A3E5E-C472-025A-DB78-3361CAF79D62}"/>
              </a:ext>
            </a:extLst>
          </p:cNvPr>
          <p:cNvSpPr txBox="1"/>
          <p:nvPr/>
        </p:nvSpPr>
        <p:spPr>
          <a:xfrm>
            <a:off x="3162300" y="1314450"/>
            <a:ext cx="5953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 hưởng của thiên nhiên đối với đời sống và sản xuất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323850" y="132039"/>
            <a:ext cx="11639550" cy="996136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tin, em hãy nêu ảnh hưởng của địa hình, khí hậu, sông ngòi đối với đời sống và sản xuất của người dân.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98D6D9-B1F7-646A-28C1-B812AF546175}"/>
              </a:ext>
            </a:extLst>
          </p:cNvPr>
          <p:cNvGrpSpPr/>
          <p:nvPr/>
        </p:nvGrpSpPr>
        <p:grpSpPr>
          <a:xfrm>
            <a:off x="588824" y="3476625"/>
            <a:ext cx="4735651" cy="2894965"/>
            <a:chOff x="797104" y="3710814"/>
            <a:chExt cx="4278451" cy="2222626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B4CB1B20-4F59-EFB4-0D79-62F3FB76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04" y="3710814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6034A31-4398-CF02-C7E6-02ACF10C01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6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DE78330-96AF-8371-664A-FE478F32B096}"/>
              </a:ext>
            </a:extLst>
          </p:cNvPr>
          <p:cNvSpPr/>
          <p:nvPr/>
        </p:nvSpPr>
        <p:spPr>
          <a:xfrm>
            <a:off x="4743449" y="1771651"/>
            <a:ext cx="6772275" cy="1562100"/>
          </a:xfrm>
          <a:prstGeom prst="wedgeRoundRectCallout">
            <a:avLst>
              <a:gd name="adj1" fmla="val -47239"/>
              <a:gd name="adj2" fmla="val 859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Tìm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thuận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lợi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khó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địa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khí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hậu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sông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ngòi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đối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đời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xuất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0D428E4-E8F8-673B-DD5A-F561F8D83D23}"/>
              </a:ext>
            </a:extLst>
          </p:cNvPr>
          <p:cNvSpPr/>
          <p:nvPr/>
        </p:nvSpPr>
        <p:spPr>
          <a:xfrm>
            <a:off x="5419725" y="4162426"/>
            <a:ext cx="6524625" cy="1171574"/>
          </a:xfrm>
          <a:prstGeom prst="wedgeRoundRectCallout">
            <a:avLst>
              <a:gd name="adj1" fmla="val -47239"/>
              <a:gd name="adj2" fmla="val 859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những dẫn chứng cụ thể cho thuận lợi và khó khăn về thiên nhiên nơi đây.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73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7"/>
            <a:ext cx="11846257" cy="6621724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A0E24-78CA-B20B-E5E1-36EA2CB1B3E2}"/>
              </a:ext>
            </a:extLst>
          </p:cNvPr>
          <p:cNvSpPr txBox="1"/>
          <p:nvPr/>
        </p:nvSpPr>
        <p:spPr>
          <a:xfrm>
            <a:off x="3943349" y="482627"/>
            <a:ext cx="3752851" cy="84023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Thuận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lợi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EA7286-182B-BAFD-B0F2-CBE946107E1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466975" y="1322857"/>
            <a:ext cx="3352800" cy="9631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48FF14A-12DA-8DCB-6B16-917774CE64BD}"/>
              </a:ext>
            </a:extLst>
          </p:cNvPr>
          <p:cNvSpPr/>
          <p:nvPr/>
        </p:nvSpPr>
        <p:spPr>
          <a:xfrm>
            <a:off x="1362075" y="2305051"/>
            <a:ext cx="1847850" cy="32194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DD20ED-137F-15B0-A03A-D1CC24B72567}"/>
              </a:ext>
            </a:extLst>
          </p:cNvPr>
          <p:cNvCxnSpPr>
            <a:cxnSpLocks/>
          </p:cNvCxnSpPr>
          <p:nvPr/>
        </p:nvCxnSpPr>
        <p:spPr>
          <a:xfrm flipH="1">
            <a:off x="5381625" y="1323975"/>
            <a:ext cx="419100" cy="1009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9E20A4-9CBD-9079-69B5-C480C5C27823}"/>
              </a:ext>
            </a:extLst>
          </p:cNvPr>
          <p:cNvSpPr/>
          <p:nvPr/>
        </p:nvSpPr>
        <p:spPr>
          <a:xfrm>
            <a:off x="4276725" y="2352676"/>
            <a:ext cx="1847850" cy="32194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FAA4E7-DA1C-3042-8875-82B90482A48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819775" y="1322857"/>
            <a:ext cx="2200275" cy="10012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16B6001-D42E-149D-9DFE-3A001B47DCA3}"/>
              </a:ext>
            </a:extLst>
          </p:cNvPr>
          <p:cNvSpPr/>
          <p:nvPr/>
        </p:nvSpPr>
        <p:spPr>
          <a:xfrm>
            <a:off x="6915150" y="2343151"/>
            <a:ext cx="2038350" cy="32765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727CA0-DC86-BB67-688B-BD17F14F822B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819775" y="1322857"/>
            <a:ext cx="4886325" cy="9726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FDAB729-1317-6DA8-4D86-78D7365071CB}"/>
              </a:ext>
            </a:extLst>
          </p:cNvPr>
          <p:cNvSpPr/>
          <p:nvPr/>
        </p:nvSpPr>
        <p:spPr>
          <a:xfrm>
            <a:off x="9601200" y="2314576"/>
            <a:ext cx="2038350" cy="32765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 dốc, nhiều nước.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21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7"/>
            <a:ext cx="11846257" cy="6621724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A0E24-78CA-B20B-E5E1-36EA2CB1B3E2}"/>
              </a:ext>
            </a:extLst>
          </p:cNvPr>
          <p:cNvSpPr txBox="1"/>
          <p:nvPr/>
        </p:nvSpPr>
        <p:spPr>
          <a:xfrm>
            <a:off x="4029074" y="549302"/>
            <a:ext cx="3752851" cy="84023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54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r>
              <a:rPr lang="en-US" sz="5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khăn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EA7286-182B-BAFD-B0F2-CBE946107E18}"/>
              </a:ext>
            </a:extLst>
          </p:cNvPr>
          <p:cNvCxnSpPr>
            <a:cxnSpLocks/>
            <a:stCxn id="2" idx="2"/>
            <a:endCxn id="10" idx="0"/>
          </p:cNvCxnSpPr>
          <p:nvPr/>
        </p:nvCxnSpPr>
        <p:spPr>
          <a:xfrm flipH="1">
            <a:off x="3838575" y="1389532"/>
            <a:ext cx="2066925" cy="10202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48FF14A-12DA-8DCB-6B16-917774CE64BD}"/>
              </a:ext>
            </a:extLst>
          </p:cNvPr>
          <p:cNvSpPr/>
          <p:nvPr/>
        </p:nvSpPr>
        <p:spPr>
          <a:xfrm>
            <a:off x="2914650" y="2409826"/>
            <a:ext cx="1847850" cy="32194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tạp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DD20ED-137F-15B0-A03A-D1CC24B72567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886450" y="1390650"/>
            <a:ext cx="1752600" cy="10572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9E20A4-9CBD-9079-69B5-C480C5C27823}"/>
              </a:ext>
            </a:extLst>
          </p:cNvPr>
          <p:cNvSpPr/>
          <p:nvPr/>
        </p:nvSpPr>
        <p:spPr>
          <a:xfrm>
            <a:off x="6715125" y="2447926"/>
            <a:ext cx="1847850" cy="32194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val="15026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3815C6A8-08A9-0C34-990C-D2C4392AA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97" y="266701"/>
            <a:ext cx="8862060" cy="4248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A3E5E-C472-025A-DB78-3361CAF79D62}"/>
              </a:ext>
            </a:extLst>
          </p:cNvPr>
          <p:cNvSpPr txBox="1"/>
          <p:nvPr/>
        </p:nvSpPr>
        <p:spPr>
          <a:xfrm>
            <a:off x="3238500" y="971550"/>
            <a:ext cx="59531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8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323850" y="132039"/>
            <a:ext cx="11639550" cy="1442680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tin, kết hợp với vốn hiểu biết của bản thân, hãy đưa ra một số biện pháp bảo vệ thiên nhiên và phòng chống thiên tai ở vùng Trung du và miền núi Bắc Bộ.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98D6D9-B1F7-646A-28C1-B812AF546175}"/>
              </a:ext>
            </a:extLst>
          </p:cNvPr>
          <p:cNvGrpSpPr/>
          <p:nvPr/>
        </p:nvGrpSpPr>
        <p:grpSpPr>
          <a:xfrm>
            <a:off x="588824" y="3476625"/>
            <a:ext cx="4735651" cy="2894965"/>
            <a:chOff x="797104" y="3710814"/>
            <a:chExt cx="4278451" cy="2222626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B4CB1B20-4F59-EFB4-0D79-62F3FB76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04" y="3710814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6034A31-4398-CF02-C7E6-02ACF10C01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DE78330-96AF-8371-664A-FE478F32B096}"/>
              </a:ext>
            </a:extLst>
          </p:cNvPr>
          <p:cNvSpPr/>
          <p:nvPr/>
        </p:nvSpPr>
        <p:spPr>
          <a:xfrm>
            <a:off x="4743449" y="1771651"/>
            <a:ext cx="6772275" cy="1562100"/>
          </a:xfrm>
          <a:prstGeom prst="wedgeRoundRectCallout">
            <a:avLst>
              <a:gd name="adj1" fmla="val -47239"/>
              <a:gd name="adj2" fmla="val 859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sơ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duy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0D428E4-E8F8-673B-DD5A-F561F8D83D23}"/>
              </a:ext>
            </a:extLst>
          </p:cNvPr>
          <p:cNvSpPr/>
          <p:nvPr/>
        </p:nvSpPr>
        <p:spPr>
          <a:xfrm>
            <a:off x="5419725" y="4162426"/>
            <a:ext cx="6524625" cy="1171574"/>
          </a:xfrm>
          <a:prstGeom prst="wedgeRoundRectCallout">
            <a:avLst>
              <a:gd name="adj1" fmla="val -47239"/>
              <a:gd name="adj2" fmla="val 859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nhóm trưng bày sản phẩm làm việc của nhóm mình xung quanh lớp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0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7"/>
            <a:ext cx="11846257" cy="6621724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A0E24-78CA-B20B-E5E1-36EA2CB1B3E2}"/>
              </a:ext>
            </a:extLst>
          </p:cNvPr>
          <p:cNvSpPr txBox="1"/>
          <p:nvPr/>
        </p:nvSpPr>
        <p:spPr>
          <a:xfrm>
            <a:off x="2143125" y="482627"/>
            <a:ext cx="8153400" cy="158812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biện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pháp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thiên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nhiên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phòng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chống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thiên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tai ở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vùng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Trung du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miền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Bắc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EA7286-182B-BAFD-B0F2-CBE946107E1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286000" y="2070754"/>
            <a:ext cx="3933825" cy="8248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48FF14A-12DA-8DCB-6B16-917774CE64BD}"/>
              </a:ext>
            </a:extLst>
          </p:cNvPr>
          <p:cNvSpPr/>
          <p:nvPr/>
        </p:nvSpPr>
        <p:spPr>
          <a:xfrm>
            <a:off x="638176" y="2914651"/>
            <a:ext cx="3048000" cy="37052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 cao nhận thức của người dân về việc bảo vệ thiên nhiên và phòng chống thiên tại.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FAA4E7-DA1C-3042-8875-82B90482A489}"/>
              </a:ext>
            </a:extLst>
          </p:cNvPr>
          <p:cNvCxnSpPr>
            <a:cxnSpLocks/>
          </p:cNvCxnSpPr>
          <p:nvPr/>
        </p:nvCxnSpPr>
        <p:spPr>
          <a:xfrm flipH="1">
            <a:off x="5200650" y="2057400"/>
            <a:ext cx="1252538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16B6001-D42E-149D-9DFE-3A001B47DCA3}"/>
              </a:ext>
            </a:extLst>
          </p:cNvPr>
          <p:cNvSpPr/>
          <p:nvPr/>
        </p:nvSpPr>
        <p:spPr>
          <a:xfrm>
            <a:off x="4095751" y="2895601"/>
            <a:ext cx="2324099" cy="37242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727CA0-DC86-BB67-688B-BD17F14F822B}"/>
              </a:ext>
            </a:extLst>
          </p:cNvPr>
          <p:cNvCxnSpPr>
            <a:cxnSpLocks/>
          </p:cNvCxnSpPr>
          <p:nvPr/>
        </p:nvCxnSpPr>
        <p:spPr>
          <a:xfrm>
            <a:off x="6800850" y="2047875"/>
            <a:ext cx="857250" cy="8572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FDAB729-1317-6DA8-4D86-78D7365071CB}"/>
              </a:ext>
            </a:extLst>
          </p:cNvPr>
          <p:cNvSpPr/>
          <p:nvPr/>
        </p:nvSpPr>
        <p:spPr>
          <a:xfrm>
            <a:off x="6781800" y="2867026"/>
            <a:ext cx="2038350" cy="37242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 chức định canh, định cư, ổn định và nâng cao đời sống cho người dân.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E403AB9-DD5C-6C83-50BD-E8D73DE7601F}"/>
              </a:ext>
            </a:extLst>
          </p:cNvPr>
          <p:cNvCxnSpPr>
            <a:cxnSpLocks/>
          </p:cNvCxnSpPr>
          <p:nvPr/>
        </p:nvCxnSpPr>
        <p:spPr>
          <a:xfrm>
            <a:off x="7086600" y="2028825"/>
            <a:ext cx="3181350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9E281AE-1FF5-F617-4F23-991257139C90}"/>
              </a:ext>
            </a:extLst>
          </p:cNvPr>
          <p:cNvSpPr/>
          <p:nvPr/>
        </p:nvSpPr>
        <p:spPr>
          <a:xfrm>
            <a:off x="9391650" y="2857501"/>
            <a:ext cx="2038350" cy="37242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 huấn kĩ năng phòng chống thiên tai cho người dân.</a:t>
            </a:r>
          </a:p>
        </p:txBody>
      </p:sp>
    </p:spTree>
    <p:extLst>
      <p:ext uri="{BB962C8B-B14F-4D97-AF65-F5344CB8AC3E}">
        <p14:creationId xmlns:p14="http://schemas.microsoft.com/office/powerpoint/2010/main" val="54256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98" y="188381"/>
            <a:ext cx="12697036" cy="6860627"/>
          </a:xfrm>
          <a:prstGeom prst="rect">
            <a:avLst/>
          </a:prstGeom>
        </p:spPr>
      </p:pic>
      <p:sp>
        <p:nvSpPr>
          <p:cNvPr id="48135" name="Text Box 7"/>
          <p:cNvSpPr txBox="1"/>
          <p:nvPr/>
        </p:nvSpPr>
        <p:spPr>
          <a:xfrm>
            <a:off x="795130" y="1802179"/>
            <a:ext cx="10724322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4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2570" y="2537385"/>
            <a:ext cx="15981033" cy="5088569"/>
          </a:xfrm>
          <a:prstGeom prst="rect">
            <a:avLst/>
          </a:prstGeom>
        </p:spPr>
      </p:pic>
      <p:pic>
        <p:nvPicPr>
          <p:cNvPr id="40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3994">
            <a:off x="-1361852" y="-490365"/>
            <a:ext cx="3259611" cy="1357493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444" y="7691"/>
            <a:ext cx="4618989" cy="1802175"/>
          </a:xfrm>
          <a:prstGeom prst="rect">
            <a:avLst/>
          </a:prstGeom>
        </p:spPr>
      </p:pic>
      <p:pic>
        <p:nvPicPr>
          <p:cNvPr id="42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480" y="1104978"/>
            <a:ext cx="1895139" cy="707700"/>
          </a:xfrm>
          <a:prstGeom prst="rect">
            <a:avLst/>
          </a:prstGeom>
        </p:spPr>
      </p:pic>
      <p:pic>
        <p:nvPicPr>
          <p:cNvPr id="43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6238">
            <a:off x="10898700" y="173430"/>
            <a:ext cx="1202192" cy="493729"/>
          </a:xfrm>
          <a:prstGeom prst="rect">
            <a:avLst/>
          </a:prstGeom>
        </p:spPr>
      </p:pic>
      <p:sp>
        <p:nvSpPr>
          <p:cNvPr id="48151" name="Rectangle 23"/>
          <p:cNvSpPr/>
          <p:nvPr/>
        </p:nvSpPr>
        <p:spPr>
          <a:xfrm>
            <a:off x="801939" y="319148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52" name="Rectangle 24"/>
          <p:cNvSpPr/>
          <p:nvPr/>
        </p:nvSpPr>
        <p:spPr>
          <a:xfrm>
            <a:off x="20211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53" name="Rectangle 25"/>
          <p:cNvSpPr/>
          <p:nvPr/>
        </p:nvSpPr>
        <p:spPr>
          <a:xfrm>
            <a:off x="32403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54" name="Rectangle 26"/>
          <p:cNvSpPr/>
          <p:nvPr/>
        </p:nvSpPr>
        <p:spPr>
          <a:xfrm>
            <a:off x="44595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55" name="Rectangle 27"/>
          <p:cNvSpPr/>
          <p:nvPr/>
        </p:nvSpPr>
        <p:spPr>
          <a:xfrm>
            <a:off x="56787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56" name="Rectangle 28"/>
          <p:cNvSpPr/>
          <p:nvPr/>
        </p:nvSpPr>
        <p:spPr>
          <a:xfrm>
            <a:off x="68979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59" name="Text Box 31"/>
          <p:cNvSpPr txBox="1"/>
          <p:nvPr/>
        </p:nvSpPr>
        <p:spPr>
          <a:xfrm>
            <a:off x="1821438" y="4466116"/>
            <a:ext cx="9245145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96" name="Rectangle 68"/>
          <p:cNvSpPr/>
          <p:nvPr/>
        </p:nvSpPr>
        <p:spPr>
          <a:xfrm>
            <a:off x="71278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ê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97" name="Rectangle 69"/>
          <p:cNvSpPr/>
          <p:nvPr/>
        </p:nvSpPr>
        <p:spPr>
          <a:xfrm>
            <a:off x="990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98" name="Rectangle 70"/>
          <p:cNvSpPr/>
          <p:nvPr/>
        </p:nvSpPr>
        <p:spPr>
          <a:xfrm>
            <a:off x="3048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99" name="Rectangle 71"/>
          <p:cNvSpPr/>
          <p:nvPr/>
        </p:nvSpPr>
        <p:spPr>
          <a:xfrm>
            <a:off x="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200" name="Rectangle 72"/>
          <p:cNvSpPr/>
          <p:nvPr/>
        </p:nvSpPr>
        <p:spPr>
          <a:xfrm>
            <a:off x="5070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201" name="Rectangle 73"/>
          <p:cNvSpPr/>
          <p:nvPr/>
        </p:nvSpPr>
        <p:spPr>
          <a:xfrm>
            <a:off x="6096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202" name="Rectangle 74"/>
          <p:cNvSpPr/>
          <p:nvPr/>
        </p:nvSpPr>
        <p:spPr>
          <a:xfrm>
            <a:off x="4038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203" name="Rectangle 75"/>
          <p:cNvSpPr/>
          <p:nvPr/>
        </p:nvSpPr>
        <p:spPr>
          <a:xfrm>
            <a:off x="2022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5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487" y="-31622"/>
            <a:ext cx="4618989" cy="180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DA53F7-4604-7E45-3685-240A2536F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234" y="648923"/>
            <a:ext cx="5816088" cy="829128"/>
          </a:xfrm>
          <a:prstGeom prst="rect">
            <a:avLst/>
          </a:prstGeom>
        </p:spPr>
      </p:pic>
      <p:sp>
        <p:nvSpPr>
          <p:cNvPr id="3" name="Rectangle 28">
            <a:extLst>
              <a:ext uri="{FF2B5EF4-FFF2-40B4-BE49-F238E27FC236}">
                <a16:creationId xmlns:a16="http://schemas.microsoft.com/office/drawing/2014/main" id="{0AAD7813-E758-6B8B-C6FB-3D73AA0ACF56}"/>
              </a:ext>
            </a:extLst>
          </p:cNvPr>
          <p:cNvSpPr/>
          <p:nvPr/>
        </p:nvSpPr>
        <p:spPr>
          <a:xfrm>
            <a:off x="8140329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B30A83A-A89C-9E5B-B818-5BB786C9F0F6}"/>
              </a:ext>
            </a:extLst>
          </p:cNvPr>
          <p:cNvSpPr/>
          <p:nvPr/>
        </p:nvSpPr>
        <p:spPr>
          <a:xfrm>
            <a:off x="9372781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Ố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F5021DFC-AFC0-D89E-3676-1C4F4AC6C65B}"/>
              </a:ext>
            </a:extLst>
          </p:cNvPr>
          <p:cNvSpPr/>
          <p:nvPr/>
        </p:nvSpPr>
        <p:spPr>
          <a:xfrm>
            <a:off x="10615172" y="318154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7A3115C7-3758-F50D-84A7-B52CBE85F036}"/>
              </a:ext>
            </a:extLst>
          </p:cNvPr>
          <p:cNvSpPr/>
          <p:nvPr/>
        </p:nvSpPr>
        <p:spPr>
          <a:xfrm>
            <a:off x="8161546" y="547515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8">
            <a:extLst>
              <a:ext uri="{FF2B5EF4-FFF2-40B4-BE49-F238E27FC236}">
                <a16:creationId xmlns:a16="http://schemas.microsoft.com/office/drawing/2014/main" id="{1EA69C1C-0641-123B-E453-A395C6325044}"/>
              </a:ext>
            </a:extLst>
          </p:cNvPr>
          <p:cNvSpPr/>
          <p:nvPr/>
        </p:nvSpPr>
        <p:spPr>
          <a:xfrm>
            <a:off x="9205154" y="548509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C2DBD9C9-E7A8-727F-D328-5FD3E333076A}"/>
              </a:ext>
            </a:extLst>
          </p:cNvPr>
          <p:cNvSpPr/>
          <p:nvPr/>
        </p:nvSpPr>
        <p:spPr>
          <a:xfrm>
            <a:off x="10238824" y="5475152"/>
            <a:ext cx="833368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68">
            <a:extLst>
              <a:ext uri="{FF2B5EF4-FFF2-40B4-BE49-F238E27FC236}">
                <a16:creationId xmlns:a16="http://schemas.microsoft.com/office/drawing/2014/main" id="{1D80FEF6-977C-2E29-A6F5-5A87DA76C733}"/>
              </a:ext>
            </a:extLst>
          </p:cNvPr>
          <p:cNvSpPr/>
          <p:nvPr/>
        </p:nvSpPr>
        <p:spPr>
          <a:xfrm>
            <a:off x="11063771" y="5495030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51" grpId="0" animBg="1"/>
      <p:bldP spid="48152" grpId="0" animBg="1"/>
      <p:bldP spid="48153" grpId="0" animBg="1"/>
      <p:bldP spid="48154" grpId="0" animBg="1"/>
      <p:bldP spid="48155" grpId="0" animBg="1"/>
      <p:bldP spid="48156" grpId="0" animBg="1"/>
      <p:bldP spid="48159" grpId="0" animBg="1"/>
      <p:bldP spid="48196" grpId="0" animBg="1"/>
      <p:bldP spid="48197" grpId="0" animBg="1"/>
      <p:bldP spid="48198" grpId="0" animBg="1"/>
      <p:bldP spid="48199" grpId="0" animBg="1"/>
      <p:bldP spid="48200" grpId="0" animBg="1"/>
      <p:bldP spid="48201" grpId="0" animBg="1"/>
      <p:bldP spid="48202" grpId="0" animBg="1"/>
      <p:bldP spid="48203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7"/>
            <a:ext cx="11846257" cy="6621724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FEF4E-E0E4-9239-1A72-16B80DBDD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223837"/>
            <a:ext cx="879157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F88AD-F922-8861-3936-615DD0C3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310" y="2242051"/>
            <a:ext cx="916917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39EB8-D718-4605-8243-072129846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A39170-DC79-4BD1-9637-EE9FA8256A44}"/>
              </a:ext>
            </a:extLst>
          </p:cNvPr>
          <p:cNvSpPr txBox="1"/>
          <p:nvPr/>
        </p:nvSpPr>
        <p:spPr>
          <a:xfrm>
            <a:off x="2416748" y="1485534"/>
            <a:ext cx="7832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6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45316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31857" y="286046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19892" y="-57194"/>
            <a:ext cx="6088693" cy="3561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2047461" y="-178752"/>
            <a:ext cx="47883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du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-chia (Cambodia).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147033" y="788840"/>
            <a:ext cx="34671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Action Button: Go Back or Previous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65A56FB-956A-4D9A-B648-33013A24ED1D}"/>
              </a:ext>
            </a:extLst>
          </p:cNvPr>
          <p:cNvSpPr/>
          <p:nvPr/>
        </p:nvSpPr>
        <p:spPr>
          <a:xfrm>
            <a:off x="10910459" y="6324600"/>
            <a:ext cx="1052941" cy="550496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80930" y="569179"/>
            <a:ext cx="5337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 Trung du và miền núi Bắc Bộ có khí hậu nhiệt đới ẩm gió mùa với mùa đông lạnh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773173" y="-51396"/>
            <a:ext cx="6383227" cy="334606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 Trung du và miền núi Bắc Bộ có nhiều sông lớn thuận lợi cho phát triển thuỷ điện.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7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550504" y="698388"/>
            <a:ext cx="49298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nhiều thiên tai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 du và miền núi Bắc Bộ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0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58E90C4-32F6-D0C1-D94D-0D4786F01770}"/>
              </a:ext>
            </a:extLst>
          </p:cNvPr>
          <p:cNvSpPr/>
          <p:nvPr/>
        </p:nvSpPr>
        <p:spPr>
          <a:xfrm>
            <a:off x="2228726" y="1562100"/>
            <a:ext cx="8093409" cy="3733800"/>
          </a:xfrm>
          <a:prstGeom prst="cloud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0C029-75AA-D6BF-C352-F36ECC290729}"/>
              </a:ext>
            </a:extLst>
          </p:cNvPr>
          <p:cNvSpPr txBox="1"/>
          <p:nvPr/>
        </p:nvSpPr>
        <p:spPr>
          <a:xfrm>
            <a:off x="2564608" y="2795588"/>
            <a:ext cx="819500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594ED6-4C0D-ED31-08E5-FAC16570DA07}"/>
              </a:ext>
            </a:extLst>
          </p:cNvPr>
          <p:cNvGrpSpPr/>
          <p:nvPr/>
        </p:nvGrpSpPr>
        <p:grpSpPr>
          <a:xfrm>
            <a:off x="1791252" y="62820"/>
            <a:ext cx="8609496" cy="2505791"/>
            <a:chOff x="2908118" y="1494253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C8EB49B-E769-9E32-354F-E6229B6A3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08118" y="1494253"/>
              <a:ext cx="5714999" cy="15652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3E2CA3-3D7E-48AC-EAA1-A9D4F5E8C589}"/>
                </a:ext>
              </a:extLst>
            </p:cNvPr>
            <p:cNvSpPr txBox="1"/>
            <p:nvPr/>
          </p:nvSpPr>
          <p:spPr>
            <a:xfrm>
              <a:off x="4517909" y="2392082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646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" y="1417228"/>
            <a:ext cx="5440772" cy="5440772"/>
          </a:xfrm>
          <a:prstGeom prst="rect">
            <a:avLst/>
          </a:prstGeom>
        </p:spPr>
      </p:pic>
      <p:grpSp>
        <p:nvGrpSpPr>
          <p:cNvPr id="9" name="Google Shape;2442;p12"/>
          <p:cNvGrpSpPr/>
          <p:nvPr/>
        </p:nvGrpSpPr>
        <p:grpSpPr>
          <a:xfrm>
            <a:off x="4486275" y="418076"/>
            <a:ext cx="8091439" cy="4987187"/>
            <a:chOff x="3317" y="-1457"/>
            <a:chExt cx="5418" cy="455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1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116D8-2EE3-6736-18CB-7CEB29D1F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073" y="1622153"/>
            <a:ext cx="693175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6E36F-FBF6-23DA-D683-B984539D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471"/>
            <a:ext cx="5090601" cy="1859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06D26-5C62-1DFE-8EC3-0E59F66D3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787" y="3587843"/>
            <a:ext cx="2591025" cy="76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ABBF48-E40E-214D-23E0-EC34620D3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85" y="1639748"/>
            <a:ext cx="10924979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CEFED-D997-1A8B-4010-9BAAF27714F6}"/>
              </a:ext>
            </a:extLst>
          </p:cNvPr>
          <p:cNvSpPr txBox="1"/>
          <p:nvPr/>
        </p:nvSpPr>
        <p:spPr>
          <a:xfrm>
            <a:off x="643780" y="265389"/>
            <a:ext cx="10890995" cy="1064835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16 SGK,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 du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8">
            <a:extLst>
              <a:ext uri="{FF2B5EF4-FFF2-40B4-BE49-F238E27FC236}">
                <a16:creationId xmlns:a16="http://schemas.microsoft.com/office/drawing/2014/main" id="{B5CEE6DF-C36A-DD3D-A6A6-53B56B724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11249783" y="2403995"/>
            <a:ext cx="1175639" cy="380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EC5362-1D73-4BB8-1218-657AC0F47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1624012"/>
            <a:ext cx="5962650" cy="41814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DC3B411-65C4-4DF9-6FD3-C34130BDDF2A}"/>
              </a:ext>
            </a:extLst>
          </p:cNvPr>
          <p:cNvGrpSpPr/>
          <p:nvPr/>
        </p:nvGrpSpPr>
        <p:grpSpPr>
          <a:xfrm>
            <a:off x="7913549" y="4549014"/>
            <a:ext cx="4278451" cy="2175001"/>
            <a:chOff x="892354" y="3758439"/>
            <a:chExt cx="4278451" cy="2175001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AA8BF5F5-B2AA-AF6B-9555-A6F949A90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F98F786-F393-A976-0012-B6A51E32297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8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9E1427-EAF2-EB0F-FB04-A4276F973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59" y="-3055870"/>
            <a:ext cx="15106650" cy="11430007"/>
          </a:xfrm>
          <a:prstGeom prst="rect">
            <a:avLst/>
          </a:prstGeom>
        </p:spPr>
      </p:pic>
      <p:pic>
        <p:nvPicPr>
          <p:cNvPr id="18" name="Fansipan - Sapa, Viet Nam in snow">
            <a:hlinkClick r:id="" action="ppaction://media"/>
            <a:extLst>
              <a:ext uri="{FF2B5EF4-FFF2-40B4-BE49-F238E27FC236}">
                <a16:creationId xmlns:a16="http://schemas.microsoft.com/office/drawing/2014/main" id="{18FE78AA-A50F-5BA8-CB47-7BA0379F7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080" y="1550504"/>
            <a:ext cx="8214360" cy="49093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8AA5F88-295E-1248-FD15-580BBF507384}"/>
              </a:ext>
            </a:extLst>
          </p:cNvPr>
          <p:cNvGrpSpPr/>
          <p:nvPr/>
        </p:nvGrpSpPr>
        <p:grpSpPr>
          <a:xfrm>
            <a:off x="3250096" y="245511"/>
            <a:ext cx="5084279" cy="652641"/>
            <a:chOff x="-180829" y="2659031"/>
            <a:chExt cx="2993004" cy="203652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1CEE18-B0CE-DE62-6D73-42773778394C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03652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Video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Sa Pa</a:t>
              </a:r>
            </a:p>
          </p:txBody>
        </p:sp>
        <p:grpSp>
          <p:nvGrpSpPr>
            <p:cNvPr id="21" name="组合 58">
              <a:extLst>
                <a:ext uri="{FF2B5EF4-FFF2-40B4-BE49-F238E27FC236}">
                  <a16:creationId xmlns:a16="http://schemas.microsoft.com/office/drawing/2014/main" id="{3B8DF007-03E2-42EC-E3D5-39508DBF7D5A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E8EB4C94-40EF-75B9-353F-D616D19CD14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五角星 2">
                <a:extLst>
                  <a:ext uri="{FF2B5EF4-FFF2-40B4-BE49-F238E27FC236}">
                    <a16:creationId xmlns:a16="http://schemas.microsoft.com/office/drawing/2014/main" id="{C537A450-6D14-A576-900F-2FCF3501FC55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30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04775" y="84414"/>
            <a:ext cx="12087225" cy="1545729"/>
            <a:chOff x="-180829" y="2659031"/>
            <a:chExt cx="2993004" cy="482334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823347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 điểm khí hậu ở vùng Trung du và miền núi Bắc Bộ: khí hậu có sự khác biệt giữa mùa hạ và mùa đông. Đây là nơi có mùa đông lạnh nhất nước ta và đôi khi có tuyết rơi ở một số vùng núi cao.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7361C65-6829-BAB7-FE8E-60DC7DBF6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6462">
            <a:off x="5924549" y="2703437"/>
            <a:ext cx="5991225" cy="336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Bộ Sưu Tập 99+ Hình Ảnh Mùa Hè Đẹp, Rực Rỡ Tràn Đầy Năng Lượng">
            <a:extLst>
              <a:ext uri="{FF2B5EF4-FFF2-40B4-BE49-F238E27FC236}">
                <a16:creationId xmlns:a16="http://schemas.microsoft.com/office/drawing/2014/main" id="{727AF589-F405-DEE0-F652-8E9962BA8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4054">
            <a:off x="314325" y="2914650"/>
            <a:ext cx="54864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99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ngòi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B6B406C-B79B-1C47-A5D8-B38A28960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550" y="161925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6095F-ED5A-A609-0CCE-CBC3CB1B55DC}"/>
              </a:ext>
            </a:extLst>
          </p:cNvPr>
          <p:cNvSpPr txBox="1"/>
          <p:nvPr/>
        </p:nvSpPr>
        <p:spPr>
          <a:xfrm>
            <a:off x="643780" y="265389"/>
            <a:ext cx="10890995" cy="1545729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Lô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</a:t>
            </a:r>
          </a:p>
          <a:p>
            <a:pPr lvl="0" algn="just"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 du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02B34E-AE34-4BB6-D8F5-CC0A9ED0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377" y="2647949"/>
            <a:ext cx="5304208" cy="3162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00B0B0-AE5B-7475-20AA-9BFC36310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" y="2095499"/>
            <a:ext cx="5894072" cy="4533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2D2D91-1AEF-D567-B152-D074C783B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530" y="4403187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 panose="020F0302020204030204"/>
        <a:ea typeface="字魂80号-萌趣小鱼体"/>
        <a:cs typeface=""/>
      </a:majorFont>
      <a:minorFont>
        <a:latin typeface="字魂80号-萌趣小鱼体" panose="020F0502020204030204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646</Words>
  <Application>Microsoft Office PowerPoint</Application>
  <PresentationFormat>Widescreen</PresentationFormat>
  <Paragraphs>71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#9Slide02 Noi dung dai</vt:lpstr>
      <vt:lpstr>#9Slide02 Tieu de dai</vt:lpstr>
      <vt:lpstr>Abril Fatface</vt:lpstr>
      <vt:lpstr>Aldrich</vt:lpstr>
      <vt:lpstr>Arial</vt:lpstr>
      <vt:lpstr>Calibri</vt:lpstr>
      <vt:lpstr>Calibri Light</vt:lpstr>
      <vt:lpstr>Cambria</vt:lpstr>
      <vt:lpstr>Georgia</vt:lpstr>
      <vt:lpstr>inpin heiti</vt:lpstr>
      <vt:lpstr>Oi</vt:lpstr>
      <vt:lpstr>Times New Roman</vt:lpstr>
      <vt:lpstr>字魂80号-萌趣小鱼体</vt:lpstr>
      <vt:lpstr>1_Office Theme</vt:lpstr>
      <vt:lpstr>Office 主题​​</vt:lpstr>
      <vt:lpstr>Custom Design</vt:lpstr>
      <vt:lpstr>1_SlidesMania</vt:lpstr>
      <vt:lpstr>1_Office 主题​​</vt:lpstr>
      <vt:lpstr>2_Office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Hân Nguyễn Thị</cp:lastModifiedBy>
  <cp:revision>34</cp:revision>
  <dcterms:created xsi:type="dcterms:W3CDTF">2023-09-08T03:29:08Z</dcterms:created>
  <dcterms:modified xsi:type="dcterms:W3CDTF">2024-10-18T03:27:16Z</dcterms:modified>
</cp:coreProperties>
</file>