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0" r:id="rId3"/>
    <p:sldId id="257" r:id="rId4"/>
    <p:sldId id="258" r:id="rId5"/>
    <p:sldId id="259" r:id="rId6"/>
    <p:sldId id="272" r:id="rId7"/>
    <p:sldId id="273" r:id="rId8"/>
    <p:sldId id="262" r:id="rId9"/>
    <p:sldId id="263" r:id="rId10"/>
    <p:sldId id="264" r:id="rId11"/>
    <p:sldId id="278" r:id="rId12"/>
    <p:sldId id="274" r:id="rId13"/>
    <p:sldId id="275" r:id="rId14"/>
    <p:sldId id="276" r:id="rId15"/>
    <p:sldId id="266" r:id="rId16"/>
    <p:sldId id="267" r:id="rId17"/>
    <p:sldId id="277" r:id="rId18"/>
    <p:sldId id="268" r:id="rId19"/>
    <p:sldId id="265" r:id="rId20"/>
    <p:sldId id="269" r:id="rId21"/>
    <p:sldId id="279" r:id="rId22"/>
    <p:sldId id="270" r:id="rId23"/>
    <p:sldId id="271"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876"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74A3AE-E9CF-45A6-A1F2-B6299BE1964D}" type="datetimeFigureOut">
              <a:rPr lang="en-US" smtClean="0"/>
              <a:t>10/18/2024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38499-EFF0-4D25-A096-C2E757FD22CD}" type="slidenum">
              <a:rPr lang="en-US" smtClean="0"/>
              <a:t>‹#›</a:t>
            </a:fld>
            <a:endParaRPr lang="en-US"/>
          </a:p>
        </p:txBody>
      </p:sp>
    </p:spTree>
    <p:extLst>
      <p:ext uri="{BB962C8B-B14F-4D97-AF65-F5344CB8AC3E}">
        <p14:creationId xmlns:p14="http://schemas.microsoft.com/office/powerpoint/2010/main" val="241782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1E004-75DD-44B2-BAD4-2ED1C5C01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0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35F9F59-7C4F-4CAD-95BE-DD47DAD22323}"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216818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5F9F59-7C4F-4CAD-95BE-DD47DAD22323}"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348099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5F9F59-7C4F-4CAD-95BE-DD47DAD22323}"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388320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35F9F59-7C4F-4CAD-95BE-DD47DAD22323}"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216412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5F9F59-7C4F-4CAD-95BE-DD47DAD22323}"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705601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35F9F59-7C4F-4CAD-95BE-DD47DAD22323}"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336446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35F9F59-7C4F-4CAD-95BE-DD47DAD22323}" type="datetimeFigureOut">
              <a:rPr lang="vi-VN" smtClean="0"/>
              <a:t>18/10/2024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150756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35F9F59-7C4F-4CAD-95BE-DD47DAD22323}" type="datetimeFigureOut">
              <a:rPr lang="vi-VN" smtClean="0"/>
              <a:t>18/10/2024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72166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5F9F59-7C4F-4CAD-95BE-DD47DAD22323}" type="datetimeFigureOut">
              <a:rPr lang="vi-VN" smtClean="0"/>
              <a:t>18/10/2024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2777342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5F9F59-7C4F-4CAD-95BE-DD47DAD22323}"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290319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5F9F59-7C4F-4CAD-95BE-DD47DAD22323}"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9E22076-E6F1-4BBD-B71C-0D425544D450}" type="slidenum">
              <a:rPr lang="vi-VN" smtClean="0"/>
              <a:t>‹#›</a:t>
            </a:fld>
            <a:endParaRPr lang="vi-VN"/>
          </a:p>
        </p:txBody>
      </p:sp>
    </p:spTree>
    <p:extLst>
      <p:ext uri="{BB962C8B-B14F-4D97-AF65-F5344CB8AC3E}">
        <p14:creationId xmlns:p14="http://schemas.microsoft.com/office/powerpoint/2010/main" val="3912794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F9F59-7C4F-4CAD-95BE-DD47DAD22323}" type="datetimeFigureOut">
              <a:rPr lang="vi-VN" smtClean="0"/>
              <a:t>18/10/2024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2076-E6F1-4BBD-B71C-0D425544D450}" type="slidenum">
              <a:rPr lang="vi-VN" smtClean="0"/>
              <a:t>‹#›</a:t>
            </a:fld>
            <a:endParaRPr lang="vi-VN"/>
          </a:p>
        </p:txBody>
      </p:sp>
    </p:spTree>
    <p:extLst>
      <p:ext uri="{BB962C8B-B14F-4D97-AF65-F5344CB8AC3E}">
        <p14:creationId xmlns:p14="http://schemas.microsoft.com/office/powerpoint/2010/main" val="59556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hyperlink" Target="Video.mp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980250" y="2136062"/>
            <a:ext cx="7372532" cy="923330"/>
          </a:xfrm>
          <a:prstGeom prst="rect">
            <a:avLst/>
          </a:prstGeom>
          <a:noFill/>
        </p:spPr>
        <p:txBody>
          <a:bodyPr wrap="none" lIns="91440" tIns="45720" rIns="91440" bIns="45720">
            <a:spAutoFit/>
          </a:bodyPr>
          <a:lstStyle/>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Lịch sử và Địa lí lớp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https://lh3.googleusercontent.com/-1XRNT_FF4tE/WsHPodRq0AI/AAAAAAAACFI/6e2eBJxbSD4p_FvwI0lmpXwzfiH7s_vlACHMYCw/h136/6-mau_slide_powerpoint_dep_ctu.vn_(19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3103" y="0"/>
            <a:ext cx="2715488" cy="2036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07543" y="3962400"/>
            <a:ext cx="6154057" cy="584775"/>
          </a:xfrm>
          <a:prstGeom prst="rect">
            <a:avLst/>
          </a:prstGeom>
          <a:noFill/>
        </p:spPr>
        <p:txBody>
          <a:bodyPr wrap="square" rtlCol="0">
            <a:spAutoFit/>
          </a:bodyPr>
          <a:lstStyle/>
          <a:p>
            <a:r>
              <a:rPr lang="en-US" sz="3200" dirty="0" smtClean="0">
                <a:latin typeface="Times New Roman" pitchFamily="18" charset="0"/>
                <a:cs typeface="Times New Roman" pitchFamily="18" charset="0"/>
              </a:rPr>
              <a:t>GV:  VŨ VÂN HUYỀN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4499630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054" y="3230709"/>
            <a:ext cx="6096000" cy="375552"/>
          </a:xfrm>
          <a:prstGeom prst="rect">
            <a:avLst/>
          </a:prstGeom>
        </p:spPr>
        <p:txBody>
          <a:bodyPr>
            <a:spAutoFit/>
          </a:bodyPr>
          <a:lstStyle/>
          <a:p>
            <a:pPr marL="14605" marR="75565" algn="just">
              <a:lnSpc>
                <a:spcPct val="150000"/>
              </a:lnSpc>
              <a:spcAft>
                <a:spcPts val="800"/>
              </a:spcAft>
              <a:tabLst>
                <a:tab pos="4314190" algn="l"/>
              </a:tabLst>
            </a:pPr>
            <a:endParaRPr lang="vi-VN" sz="1400" dirty="0">
              <a:ea typeface="Arial" panose="020B0604020202020204" pitchFamily="34" charset="0"/>
              <a:cs typeface="Times New Roman" panose="02020603050405020304" pitchFamily="18" charset="0"/>
            </a:endParaRPr>
          </a:p>
        </p:txBody>
      </p:sp>
      <p:sp>
        <p:nvSpPr>
          <p:cNvPr id="5" name="Rounded Rectangle 4"/>
          <p:cNvSpPr/>
          <p:nvPr/>
        </p:nvSpPr>
        <p:spPr>
          <a:xfrm>
            <a:off x="96983" y="0"/>
            <a:ext cx="11998035" cy="5326743"/>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solidFill>
                  <a:srgbClr val="FF0000"/>
                </a:solidFill>
                <a:ea typeface="Times New Roman" panose="02020603050405020304" pitchFamily="18" charset="0"/>
                <a:cs typeface="Times New Roman" panose="02020603050405020304" pitchFamily="18" charset="0"/>
              </a:rPr>
              <a:t>Hậu quả: </a:t>
            </a:r>
          </a:p>
          <a:p>
            <a:r>
              <a:rPr lang="vi-VN" sz="3600" dirty="0" smtClean="0">
                <a:solidFill>
                  <a:srgbClr val="000000"/>
                </a:solidFill>
                <a:ea typeface="Times New Roman" panose="02020603050405020304" pitchFamily="18" charset="0"/>
                <a:cs typeface="Times New Roman" panose="02020603050405020304" pitchFamily="18" charset="0"/>
              </a:rPr>
              <a:t>- Suy giảm tài nguyên thiên nhiên, </a:t>
            </a:r>
          </a:p>
          <a:p>
            <a:r>
              <a:rPr lang="vi-VN" sz="3600" dirty="0" smtClean="0">
                <a:solidFill>
                  <a:srgbClr val="000000"/>
                </a:solidFill>
                <a:ea typeface="Times New Roman" panose="02020603050405020304" pitchFamily="18" charset="0"/>
                <a:cs typeface="Times New Roman" panose="02020603050405020304" pitchFamily="18" charset="0"/>
              </a:rPr>
              <a:t>- Gia tăng ô nhiễm môi trường, </a:t>
            </a:r>
          </a:p>
          <a:p>
            <a:r>
              <a:rPr lang="vi-VN" sz="3600" dirty="0" smtClean="0">
                <a:solidFill>
                  <a:srgbClr val="000000"/>
                </a:solidFill>
                <a:ea typeface="Times New Roman" panose="02020603050405020304" pitchFamily="18" charset="0"/>
                <a:cs typeface="Times New Roman" panose="02020603050405020304" pitchFamily="18" charset="0"/>
              </a:rPr>
              <a:t>- Gây khó khăn trong việc nâng cao chất lượng cuộc sống của người dân (thiếu việc làm, khó khăn trong việc đảm bảo nhà ở, cơ hội giáo dục, chăm sóc y tế,...). </a:t>
            </a:r>
            <a:endParaRPr lang="vi-VN" sz="3600" dirty="0" smtClean="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4912481"/>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1661347"/>
            <a:ext cx="4818743" cy="4100824"/>
          </a:xfrm>
          <a:prstGeom prst="rect">
            <a:avLst/>
          </a:prstGeom>
        </p:spPr>
      </p:pic>
      <p:pic>
        <p:nvPicPr>
          <p:cNvPr id="5" name="Picture 4"/>
          <p:cNvPicPr>
            <a:picLocks noChangeAspect="1"/>
          </p:cNvPicPr>
          <p:nvPr/>
        </p:nvPicPr>
        <p:blipFill>
          <a:blip r:embed="rId3"/>
          <a:stretch>
            <a:fillRect/>
          </a:stretch>
        </p:blipFill>
        <p:spPr>
          <a:xfrm>
            <a:off x="6386286" y="1682578"/>
            <a:ext cx="4455885" cy="4398907"/>
          </a:xfrm>
          <a:prstGeom prst="rect">
            <a:avLst/>
          </a:prstGeom>
        </p:spPr>
      </p:pic>
      <p:sp>
        <p:nvSpPr>
          <p:cNvPr id="6" name="TextBox 10"/>
          <p:cNvSpPr txBox="1"/>
          <p:nvPr/>
        </p:nvSpPr>
        <p:spPr>
          <a:xfrm>
            <a:off x="1063547" y="111651"/>
            <a:ext cx="10101666" cy="123110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73867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ambria" panose="02040503050406030204" pitchFamily="18" charset="0"/>
                  <a:ea typeface="Cambria" panose="02040503050406030204" pitchFamily="18" charset="0"/>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xmlns="" id="{353EBEA6-A733-F49D-88E0-9863A3EA1059}"/>
              </a:ext>
            </a:extLst>
          </p:cNvPr>
          <p:cNvPicPr>
            <a:picLocks noChangeAspect="1"/>
          </p:cNvPicPr>
          <p:nvPr/>
        </p:nvPicPr>
        <p:blipFill>
          <a:blip r:embed="rId3"/>
          <a:stretch>
            <a:fillRect/>
          </a:stretch>
        </p:blipFill>
        <p:spPr>
          <a:xfrm>
            <a:off x="969644" y="1603692"/>
            <a:ext cx="4293236" cy="3880110"/>
          </a:xfrm>
          <a:prstGeom prst="rect">
            <a:avLst/>
          </a:prstGeom>
        </p:spPr>
      </p:pic>
      <p:sp>
        <p:nvSpPr>
          <p:cNvPr id="12" name="TextBox 11">
            <a:extLst>
              <a:ext uri="{FF2B5EF4-FFF2-40B4-BE49-F238E27FC236}">
                <a16:creationId xmlns:a16="http://schemas.microsoft.com/office/drawing/2014/main" xmlns="" id="{50A06288-9B0C-5128-6496-12F3369FC82E}"/>
              </a:ext>
            </a:extLst>
          </p:cNvPr>
          <p:cNvSpPr txBox="1"/>
          <p:nvPr/>
        </p:nvSpPr>
        <p:spPr>
          <a:xfrm>
            <a:off x="2042160" y="5628640"/>
            <a:ext cx="241808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Phá</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rừng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B34925E7-97A5-D6C6-A9B8-D8A6E8227C79}"/>
              </a:ext>
            </a:extLst>
          </p:cNvPr>
          <p:cNvPicPr>
            <a:picLocks noChangeAspect="1"/>
          </p:cNvPicPr>
          <p:nvPr/>
        </p:nvPicPr>
        <p:blipFill>
          <a:blip r:embed="rId4"/>
          <a:stretch>
            <a:fillRect/>
          </a:stretch>
        </p:blipFill>
        <p:spPr>
          <a:xfrm>
            <a:off x="6499224" y="1745932"/>
            <a:ext cx="4178935" cy="3649028"/>
          </a:xfrm>
          <a:prstGeom prst="rect">
            <a:avLst/>
          </a:prstGeom>
        </p:spPr>
      </p:pic>
      <p:sp>
        <p:nvSpPr>
          <p:cNvPr id="15" name="TextBox 14">
            <a:extLst>
              <a:ext uri="{FF2B5EF4-FFF2-40B4-BE49-F238E27FC236}">
                <a16:creationId xmlns:a16="http://schemas.microsoft.com/office/drawing/2014/main" xmlns="" id="{7C82068E-4344-D7C5-7C2E-BE465CF948E6}"/>
              </a:ext>
            </a:extLst>
          </p:cNvPr>
          <p:cNvSpPr txBox="1"/>
          <p:nvPr/>
        </p:nvSpPr>
        <p:spPr>
          <a:xfrm>
            <a:off x="6847840" y="5537200"/>
            <a:ext cx="42164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Thiếu nước sạch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701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xmlns="" id="{2D83F611-5291-7ACE-BBEA-85C810D2745C}"/>
              </a:ext>
            </a:extLst>
          </p:cNvPr>
          <p:cNvPicPr>
            <a:picLocks noChangeAspect="1"/>
          </p:cNvPicPr>
          <p:nvPr/>
        </p:nvPicPr>
        <p:blipFill>
          <a:blip r:embed="rId3"/>
          <a:stretch>
            <a:fillRect/>
          </a:stretch>
        </p:blipFill>
        <p:spPr>
          <a:xfrm>
            <a:off x="710564" y="1721484"/>
            <a:ext cx="4481196" cy="3851275"/>
          </a:xfrm>
          <a:prstGeom prst="rect">
            <a:avLst/>
          </a:prstGeom>
        </p:spPr>
      </p:pic>
      <p:sp>
        <p:nvSpPr>
          <p:cNvPr id="16" name="TextBox 15">
            <a:extLst>
              <a:ext uri="{FF2B5EF4-FFF2-40B4-BE49-F238E27FC236}">
                <a16:creationId xmlns:a16="http://schemas.microsoft.com/office/drawing/2014/main" xmlns="" id="{BBF8B502-32E1-04C6-AC9E-50581D74E468}"/>
              </a:ext>
            </a:extLst>
          </p:cNvPr>
          <p:cNvSpPr txBox="1"/>
          <p:nvPr/>
        </p:nvSpPr>
        <p:spPr>
          <a:xfrm>
            <a:off x="741680" y="5720080"/>
            <a:ext cx="4521200" cy="646331"/>
          </a:xfrm>
          <a:prstGeom prst="rect">
            <a:avLst/>
          </a:prstGeom>
          <a:noFill/>
        </p:spPr>
        <p:txBody>
          <a:bodyPr wrap="square" rtlCol="0">
            <a:spAutoFit/>
          </a:bodyPr>
          <a:lstStyle/>
          <a:p>
            <a:r>
              <a:rPr lang="vi-VN" sz="3600" b="1" dirty="0">
                <a:solidFill>
                  <a:srgbClr val="FF0000"/>
                </a:solidFill>
                <a:latin typeface="Cambria" panose="02040503050406030204" pitchFamily="18" charset="0"/>
                <a:ea typeface="Cambria" panose="02040503050406030204" pitchFamily="18" charset="0"/>
              </a:rPr>
              <a:t>Ô nhiễm môi trường</a:t>
            </a:r>
            <a:endParaRPr lang="en-US" sz="3600" b="1" dirty="0">
              <a:solidFill>
                <a:srgbClr val="FF0000"/>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xmlns="" id="{D0225371-DFC4-460C-CD19-BE79B1496A97}"/>
              </a:ext>
            </a:extLst>
          </p:cNvPr>
          <p:cNvPicPr>
            <a:picLocks noChangeAspect="1"/>
          </p:cNvPicPr>
          <p:nvPr/>
        </p:nvPicPr>
        <p:blipFill>
          <a:blip r:embed="rId4"/>
          <a:stretch>
            <a:fillRect/>
          </a:stretch>
        </p:blipFill>
        <p:spPr>
          <a:xfrm>
            <a:off x="6550024" y="1762124"/>
            <a:ext cx="4189096" cy="3749627"/>
          </a:xfrm>
          <a:prstGeom prst="rect">
            <a:avLst/>
          </a:prstGeom>
        </p:spPr>
      </p:pic>
      <p:sp>
        <p:nvSpPr>
          <p:cNvPr id="18" name="TextBox 17">
            <a:extLst>
              <a:ext uri="{FF2B5EF4-FFF2-40B4-BE49-F238E27FC236}">
                <a16:creationId xmlns:a16="http://schemas.microsoft.com/office/drawing/2014/main" xmlns="" id="{5D47A8E4-9C09-F065-9D31-0DA27DE1BEFC}"/>
              </a:ext>
            </a:extLst>
          </p:cNvPr>
          <p:cNvSpPr txBox="1"/>
          <p:nvPr/>
        </p:nvSpPr>
        <p:spPr>
          <a:xfrm>
            <a:off x="6390640" y="5628640"/>
            <a:ext cx="4521200" cy="646331"/>
          </a:xfrm>
          <a:prstGeom prst="rect">
            <a:avLst/>
          </a:prstGeom>
          <a:noFill/>
        </p:spPr>
        <p:txBody>
          <a:bodyPr wrap="square" rtlCol="0">
            <a:spAutoFit/>
          </a:bodyPr>
          <a:lstStyle/>
          <a:p>
            <a:pPr algn="ctr"/>
            <a:r>
              <a:rPr lang="vi-VN" sz="3600" b="1">
                <a:solidFill>
                  <a:srgbClr val="FF0000"/>
                </a:solidFill>
                <a:latin typeface="Cambria" panose="02040503050406030204" pitchFamily="18" charset="0"/>
                <a:ea typeface="Cambria" panose="02040503050406030204" pitchFamily="18" charset="0"/>
              </a:rPr>
              <a:t>Ô nhiễm tiếng ồn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46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45160" y="106541"/>
            <a:ext cx="10938438" cy="1315859"/>
            <a:chOff x="0" y="0"/>
            <a:chExt cx="21876876" cy="3597486"/>
          </a:xfrm>
        </p:grpSpPr>
        <p:grpSp>
          <p:nvGrpSpPr>
            <p:cNvPr id="7" name="Group 7"/>
            <p:cNvGrpSpPr/>
            <p:nvPr/>
          </p:nvGrpSpPr>
          <p:grpSpPr>
            <a:xfrm>
              <a:off x="0" y="0"/>
              <a:ext cx="21876876" cy="3597486"/>
              <a:chOff x="0" y="0"/>
              <a:chExt cx="4321358" cy="710614"/>
            </a:xfrm>
          </p:grpSpPr>
          <p:sp>
            <p:nvSpPr>
              <p:cNvPr id="8" name="Freeform 8"/>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2" cy="3365776"/>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động của dân số đến kinh tế – xã hội và môi trường ở nước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extLst>
              <a:ext uri="{FF2B5EF4-FFF2-40B4-BE49-F238E27FC236}">
                <a16:creationId xmlns:a16="http://schemas.microsoft.com/office/drawing/2014/main" xmlns="" id="{41C01A0A-188D-CA6A-27A0-DED3E776E778}"/>
              </a:ext>
            </a:extLst>
          </p:cNvPr>
          <p:cNvPicPr>
            <a:picLocks noChangeAspect="1"/>
          </p:cNvPicPr>
          <p:nvPr/>
        </p:nvPicPr>
        <p:blipFill>
          <a:blip r:embed="rId3"/>
          <a:stretch>
            <a:fillRect/>
          </a:stretch>
        </p:blipFill>
        <p:spPr>
          <a:xfrm>
            <a:off x="1072832" y="1812290"/>
            <a:ext cx="4749094" cy="3724910"/>
          </a:xfrm>
          <a:prstGeom prst="rect">
            <a:avLst/>
          </a:prstGeom>
        </p:spPr>
      </p:pic>
      <p:sp>
        <p:nvSpPr>
          <p:cNvPr id="12" name="TextBox 11">
            <a:extLst>
              <a:ext uri="{FF2B5EF4-FFF2-40B4-BE49-F238E27FC236}">
                <a16:creationId xmlns:a16="http://schemas.microsoft.com/office/drawing/2014/main" xmlns="" id="{8A2EB0EF-CEF8-856B-A1D9-995F7C2975B6}"/>
              </a:ext>
            </a:extLst>
          </p:cNvPr>
          <p:cNvSpPr txBox="1"/>
          <p:nvPr/>
        </p:nvSpPr>
        <p:spPr>
          <a:xfrm>
            <a:off x="1127760" y="568960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Thiếu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lương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thực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721D3914-7AC8-A60F-41F2-C2116DD9F6D0}"/>
              </a:ext>
            </a:extLst>
          </p:cNvPr>
          <p:cNvPicPr>
            <a:picLocks noChangeAspect="1"/>
          </p:cNvPicPr>
          <p:nvPr/>
        </p:nvPicPr>
        <p:blipFill>
          <a:blip r:embed="rId4"/>
          <a:stretch>
            <a:fillRect/>
          </a:stretch>
        </p:blipFill>
        <p:spPr>
          <a:xfrm>
            <a:off x="6702424" y="1863090"/>
            <a:ext cx="4809847" cy="3653790"/>
          </a:xfrm>
          <a:prstGeom prst="rect">
            <a:avLst/>
          </a:prstGeom>
        </p:spPr>
      </p:pic>
      <p:sp>
        <p:nvSpPr>
          <p:cNvPr id="15" name="TextBox 14">
            <a:extLst>
              <a:ext uri="{FF2B5EF4-FFF2-40B4-BE49-F238E27FC236}">
                <a16:creationId xmlns:a16="http://schemas.microsoft.com/office/drawing/2014/main" xmlns="" id="{2A1D94DC-EAE2-02DA-FB56-A42276035B69}"/>
              </a:ext>
            </a:extLst>
          </p:cNvPr>
          <p:cNvSpPr txBox="1"/>
          <p:nvPr/>
        </p:nvSpPr>
        <p:spPr>
          <a:xfrm>
            <a:off x="6868160" y="5709920"/>
            <a:ext cx="4521200" cy="646331"/>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Dịch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bệnh</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051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lh3.googleusercontent.com/-JhdJHtCsUlU/WsHQNAwZdDI/AAAAAAAACH8/XxMMQ-fQfbQp-9DEXHE4rReWe6gPXGciQCHMYCw/h136/6-mau_slide_powerpoint_dep_ctu.vn_(23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30693" y="4696691"/>
            <a:ext cx="2161307" cy="216130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21672" y="1085404"/>
            <a:ext cx="11804073" cy="5375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smtClean="0">
                <a:solidFill>
                  <a:schemeClr val="tx1"/>
                </a:solidFill>
                <a:sym typeface="Wingdings" panose="05000000000000000000" pitchFamily="2" charset="2"/>
              </a:rPr>
              <a:t> </a:t>
            </a:r>
            <a:r>
              <a:rPr lang="vi-VN" sz="3600" dirty="0" smtClean="0">
                <a:solidFill>
                  <a:schemeClr val="tx1"/>
                </a:solidFill>
              </a:rPr>
              <a:t>Dân </a:t>
            </a:r>
            <a:r>
              <a:rPr lang="vi-VN" sz="3600" dirty="0">
                <a:solidFill>
                  <a:schemeClr val="tx1"/>
                </a:solidFill>
              </a:rPr>
              <a:t>số Việt Nam tăng nhanh, trung bình mỗi năm tăng thêm khoảng 1 triệu người. </a:t>
            </a:r>
            <a:endParaRPr lang="vi-VN" sz="3600" dirty="0" smtClean="0">
              <a:solidFill>
                <a:schemeClr val="tx1"/>
              </a:solidFill>
            </a:endParaRPr>
          </a:p>
          <a:p>
            <a:endParaRPr lang="vi-VN" sz="3600" dirty="0">
              <a:solidFill>
                <a:schemeClr val="tx1"/>
              </a:solidFill>
            </a:endParaRPr>
          </a:p>
          <a:p>
            <a:pPr algn="just"/>
            <a:r>
              <a:rPr lang="vi-VN" sz="3600" dirty="0" smtClean="0">
                <a:solidFill>
                  <a:schemeClr val="tx1"/>
                </a:solidFill>
                <a:sym typeface="Wingdings" panose="05000000000000000000" pitchFamily="2" charset="2"/>
              </a:rPr>
              <a:t> </a:t>
            </a:r>
            <a:r>
              <a:rPr lang="vi-VN" sz="3600" dirty="0">
                <a:solidFill>
                  <a:schemeClr val="tx1"/>
                </a:solidFill>
              </a:rPr>
              <a:t>Hậu quả: suy giảm tài nguyên thiên nhiên, gia tăng ô nhiễm môi trường, gây khó khăn trong việc nâng cao chất lượng cuộc sống của người dân (thiếu việc làm, khó khăn trong việc đảm bảo nhà ở, cơ hội giáo dục, chăm sóc y tế,...). </a:t>
            </a:r>
          </a:p>
        </p:txBody>
      </p:sp>
      <p:pic>
        <p:nvPicPr>
          <p:cNvPr id="5" name="Picture 2" descr="https://lh3.googleusercontent.com/-1XRNT_FF4tE/WsHPodRq0AI/AAAAAAAACFI/6e2eBJxbSD4p_FvwI0lmpXwzfiH7s_vlACHMYCw/h136/6-mau_slide_powerpoint_dep_ctu.vn_(19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55500" cy="161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0632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r-8lzj95lZk/WsOIOQ8ciYI/AAAAAAAACWI/tk679SxqiNoK4B1927I_qiS-HlvdJgPjwCHMYCw/h136/2-ctu.vn_anh_dong_mau_slide_powerpoint_dep_(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302" y="431906"/>
            <a:ext cx="762000" cy="1295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27018" y="207119"/>
            <a:ext cx="10593662" cy="1754326"/>
          </a:xfrm>
          <a:prstGeom prst="rect">
            <a:avLst/>
          </a:prstGeom>
        </p:spPr>
        <p:txBody>
          <a:bodyPr wrap="square">
            <a:spAutoFit/>
          </a:bodyPr>
          <a:lstStyle/>
          <a:p>
            <a:pPr marR="75565" algn="just">
              <a:lnSpc>
                <a:spcPct val="150000"/>
              </a:lnSpc>
              <a:spcAft>
                <a:spcPts val="800"/>
              </a:spcAft>
            </a:pPr>
            <a:r>
              <a:rPr lang="vi-VN" sz="3600" dirty="0">
                <a:solidFill>
                  <a:srgbClr val="0070C0"/>
                </a:solidFill>
                <a:ea typeface="Arial" panose="020B0604020202020204" pitchFamily="34" charset="0"/>
                <a:cs typeface="Times New Roman" panose="02020603050405020304" pitchFamily="18" charset="0"/>
              </a:rPr>
              <a:t>Làm thế nào để khắc phục tình trạng gia tăng dân số nhanh?</a:t>
            </a:r>
          </a:p>
        </p:txBody>
      </p:sp>
      <p:sp>
        <p:nvSpPr>
          <p:cNvPr id="5" name="Rectangle 4"/>
          <p:cNvSpPr/>
          <p:nvPr/>
        </p:nvSpPr>
        <p:spPr>
          <a:xfrm>
            <a:off x="848302" y="3005264"/>
            <a:ext cx="11343698" cy="1651671"/>
          </a:xfrm>
          <a:prstGeom prst="rect">
            <a:avLst/>
          </a:prstGeom>
        </p:spPr>
        <p:txBody>
          <a:bodyPr wrap="square">
            <a:spAutoFit/>
          </a:bodyPr>
          <a:lstStyle/>
          <a:p>
            <a:pPr marL="14605" marR="75565" algn="just">
              <a:lnSpc>
                <a:spcPct val="150000"/>
              </a:lnSpc>
              <a:spcAft>
                <a:spcPts val="800"/>
              </a:spcAft>
            </a:pPr>
            <a:r>
              <a:rPr lang="vi-VN" sz="3600" dirty="0">
                <a:solidFill>
                  <a:srgbClr val="0070C0"/>
                </a:solidFill>
                <a:ea typeface="Arial" panose="020B0604020202020204" pitchFamily="34" charset="0"/>
                <a:cs typeface="Times New Roman" panose="02020603050405020304" pitchFamily="18" charset="0"/>
              </a:rPr>
              <a:t>Làm thế nào để hạn chế tối đa các hậu quả của việc gia tăng dân số quá nhanh?</a:t>
            </a:r>
          </a:p>
        </p:txBody>
      </p:sp>
      <p:sp>
        <p:nvSpPr>
          <p:cNvPr id="6" name="Rectangle 5"/>
          <p:cNvSpPr/>
          <p:nvPr/>
        </p:nvSpPr>
        <p:spPr>
          <a:xfrm>
            <a:off x="969818" y="2013274"/>
            <a:ext cx="10532883" cy="923330"/>
          </a:xfrm>
          <a:prstGeom prst="rect">
            <a:avLst/>
          </a:prstGeom>
          <a:solidFill>
            <a:schemeClr val="accent6">
              <a:lumMod val="40000"/>
              <a:lumOff val="60000"/>
            </a:schemeClr>
          </a:solidFill>
        </p:spPr>
        <p:txBody>
          <a:bodyPr wrap="square">
            <a:spAutoFit/>
          </a:bodyPr>
          <a:lstStyle/>
          <a:p>
            <a:pPr>
              <a:lnSpc>
                <a:spcPct val="150000"/>
              </a:lnSpc>
              <a:spcAft>
                <a:spcPts val="800"/>
              </a:spcAft>
            </a:pPr>
            <a:r>
              <a:rPr lang="vi-VN" sz="3600" dirty="0">
                <a:ea typeface="Arial" panose="020B0604020202020204" pitchFamily="34" charset="0"/>
                <a:cs typeface="Times New Roman" panose="02020603050405020304" pitchFamily="18" charset="0"/>
              </a:rPr>
              <a:t>Tuyên truyền: mỗi gia đình chỉ sinh 2 con là đủ. </a:t>
            </a:r>
          </a:p>
        </p:txBody>
      </p:sp>
      <p:sp>
        <p:nvSpPr>
          <p:cNvPr id="7" name="Rectangle 6"/>
          <p:cNvSpPr/>
          <p:nvPr/>
        </p:nvSpPr>
        <p:spPr>
          <a:xfrm>
            <a:off x="479695" y="4835069"/>
            <a:ext cx="11513127" cy="1754326"/>
          </a:xfrm>
          <a:prstGeom prst="rect">
            <a:avLst/>
          </a:prstGeom>
          <a:solidFill>
            <a:schemeClr val="accent6">
              <a:lumMod val="40000"/>
              <a:lumOff val="60000"/>
            </a:schemeClr>
          </a:solidFill>
        </p:spPr>
        <p:txBody>
          <a:bodyPr wrap="square">
            <a:spAutoFit/>
          </a:bodyPr>
          <a:lstStyle/>
          <a:p>
            <a:pPr>
              <a:lnSpc>
                <a:spcPct val="150000"/>
              </a:lnSpc>
              <a:spcAft>
                <a:spcPts val="800"/>
              </a:spcAft>
            </a:pPr>
            <a:r>
              <a:rPr lang="vi-VN" sz="3600" dirty="0">
                <a:ea typeface="Arial" panose="020B0604020202020204" pitchFamily="34" charset="0"/>
                <a:cs typeface="Times New Roman" panose="02020603050405020304" pitchFamily="18" charset="0"/>
              </a:rPr>
              <a:t>Mọi người cần phải có ý thức bảo vệ môi trường, đoàn kết, giúp đỡ nhau trong cuộc sống, …</a:t>
            </a:r>
          </a:p>
        </p:txBody>
      </p:sp>
      <p:pic>
        <p:nvPicPr>
          <p:cNvPr id="9" name="Picture 2" descr="https://lh3.googleusercontent.com/-r-8lzj95lZk/WsOIOQ8ciYI/AAAAAAAACWI/tk679SxqiNoK4B1927I_qiS-HlvdJgPjwCHMYCw/h136/2-ctu.vn_anh_dong_mau_slide_powerpoint_dep_(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302" y="3183398"/>
            <a:ext cx="76200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60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xmlns="" id="{FFB5C361-240B-2519-7EB9-F455671427A5}"/>
              </a:ext>
            </a:extLst>
          </p:cNvPr>
          <p:cNvGrpSpPr/>
          <p:nvPr/>
        </p:nvGrpSpPr>
        <p:grpSpPr>
          <a:xfrm>
            <a:off x="4714240" y="1343929"/>
            <a:ext cx="6929120" cy="2487507"/>
            <a:chOff x="0" y="0"/>
            <a:chExt cx="8776869" cy="4975013"/>
          </a:xfrm>
        </p:grpSpPr>
        <p:grpSp>
          <p:nvGrpSpPr>
            <p:cNvPr id="10" name="Group 7">
              <a:extLst>
                <a:ext uri="{FF2B5EF4-FFF2-40B4-BE49-F238E27FC236}">
                  <a16:creationId xmlns:a16="http://schemas.microsoft.com/office/drawing/2014/main" xmlns=""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xmlns=""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xmlns="" id="{FA5ECDB1-3E8D-DBF8-534E-11858A04129D}"/>
                </a:ext>
              </a:extLst>
            </p:cNvPr>
            <p:cNvSpPr txBox="1"/>
            <p:nvPr/>
          </p:nvSpPr>
          <p:spPr>
            <a:xfrm>
              <a:off x="77216" y="248284"/>
              <a:ext cx="8331167" cy="356751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3:</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phân bố dân cư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xmlns=""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098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387" y="113231"/>
            <a:ext cx="9484969" cy="820674"/>
          </a:xfrm>
          <a:prstGeom prst="rect">
            <a:avLst/>
          </a:prstGeom>
        </p:spPr>
        <p:txBody>
          <a:bodyPr wrap="none">
            <a:spAutoFit/>
          </a:bodyPr>
          <a:lstStyle/>
          <a:p>
            <a:pPr marL="14605" marR="75565" algn="just">
              <a:lnSpc>
                <a:spcPct val="150000"/>
              </a:lnSpc>
              <a:spcAft>
                <a:spcPts val="800"/>
              </a:spcAft>
              <a:tabLst>
                <a:tab pos="4314190" algn="l"/>
              </a:tabLst>
            </a:pPr>
            <a:r>
              <a:rPr lang="vi-VN" sz="3600" b="1" dirty="0">
                <a:solidFill>
                  <a:srgbClr val="FF0000"/>
                </a:solidFill>
                <a:ea typeface="Times New Roman" panose="02020603050405020304" pitchFamily="18" charset="0"/>
                <a:cs typeface="Times New Roman" panose="02020603050405020304" pitchFamily="18" charset="0"/>
              </a:rPr>
              <a:t>Hoạt động 3: Tìm hiểu về phân bố dân cư </a:t>
            </a:r>
            <a:endParaRPr lang="vi-VN" sz="3600" dirty="0">
              <a:solidFill>
                <a:srgbClr val="FF0000"/>
              </a:solidFill>
              <a:ea typeface="Arial" panose="020B0604020202020204" pitchFamily="34" charset="0"/>
              <a:cs typeface="Times New Roman" panose="02020603050405020304" pitchFamily="18" charset="0"/>
            </a:endParaRPr>
          </a:p>
        </p:txBody>
      </p:sp>
      <p:sp>
        <p:nvSpPr>
          <p:cNvPr id="5" name="Rectangle 4"/>
          <p:cNvSpPr/>
          <p:nvPr/>
        </p:nvSpPr>
        <p:spPr>
          <a:xfrm>
            <a:off x="193965" y="933905"/>
            <a:ext cx="11859490" cy="5283498"/>
          </a:xfrm>
          <a:prstGeom prst="rect">
            <a:avLst/>
          </a:prstGeom>
        </p:spPr>
        <p:txBody>
          <a:bodyPr wrap="square">
            <a:spAutoFit/>
          </a:bodyPr>
          <a:lstStyle/>
          <a:p>
            <a:pPr marL="14605" marR="75565" algn="just">
              <a:lnSpc>
                <a:spcPct val="150000"/>
              </a:lnSpc>
              <a:spcAft>
                <a:spcPts val="800"/>
              </a:spcAft>
              <a:tabLst>
                <a:tab pos="4314190" algn="l"/>
              </a:tabLst>
            </a:pPr>
            <a:r>
              <a:rPr lang="vi-VN" sz="3600" dirty="0" smtClean="0">
                <a:solidFill>
                  <a:srgbClr val="0070C0"/>
                </a:solidFill>
                <a:ea typeface="Times New Roman" panose="02020603050405020304" pitchFamily="18" charset="0"/>
                <a:cs typeface="Times New Roman" panose="02020603050405020304" pitchFamily="18" charset="0"/>
              </a:rPr>
              <a:t>Làm </a:t>
            </a:r>
            <a:r>
              <a:rPr lang="vi-VN" sz="3600" dirty="0">
                <a:solidFill>
                  <a:srgbClr val="0070C0"/>
                </a:solidFill>
                <a:ea typeface="Times New Roman" panose="02020603050405020304" pitchFamily="18" charset="0"/>
                <a:cs typeface="Times New Roman" panose="02020603050405020304" pitchFamily="18" charset="0"/>
              </a:rPr>
              <a:t>việc nhóm 4 để thực hiện nhiệm vụ học tập: </a:t>
            </a:r>
            <a:r>
              <a:rPr lang="vi-VN" sz="3600" dirty="0">
                <a:solidFill>
                  <a:srgbClr val="7030A0"/>
                </a:solidFill>
                <a:ea typeface="Times New Roman" panose="02020603050405020304" pitchFamily="18" charset="0"/>
                <a:cs typeface="Times New Roman" panose="02020603050405020304" pitchFamily="18" charset="0"/>
              </a:rPr>
              <a:t>Quan sát hình 5 trang 22 SGK và đọc thông tin, em hãy: </a:t>
            </a:r>
            <a:endParaRPr lang="vi-VN" sz="3600" dirty="0">
              <a:solidFill>
                <a:srgbClr val="7030A0"/>
              </a:solidFill>
              <a:ea typeface="Arial" panose="020B0604020202020204" pitchFamily="34" charset="0"/>
              <a:cs typeface="Times New Roman" panose="02020603050405020304" pitchFamily="18" charset="0"/>
            </a:endParaRPr>
          </a:p>
          <a:p>
            <a:pPr marL="14605" marR="75565" algn="just">
              <a:lnSpc>
                <a:spcPct val="150000"/>
              </a:lnSpc>
              <a:spcAft>
                <a:spcPts val="800"/>
              </a:spcAft>
              <a:tabLst>
                <a:tab pos="4314190" algn="l"/>
              </a:tabLst>
            </a:pPr>
            <a:r>
              <a:rPr lang="vi-VN" sz="3600" dirty="0">
                <a:solidFill>
                  <a:srgbClr val="0070C0"/>
                </a:solidFill>
                <a:ea typeface="Times New Roman" panose="02020603050405020304" pitchFamily="18" charset="0"/>
                <a:cs typeface="Times New Roman" panose="02020603050405020304" pitchFamily="18" charset="0"/>
              </a:rPr>
              <a:t>+ Nhận xét sự khác nhau về mật độ dân số giữa đồng bằng, ven biển và miền núi. </a:t>
            </a:r>
            <a:endParaRPr lang="vi-VN" sz="3600" dirty="0">
              <a:solidFill>
                <a:srgbClr val="0070C0"/>
              </a:solidFill>
              <a:ea typeface="Arial" panose="020B0604020202020204" pitchFamily="34" charset="0"/>
              <a:cs typeface="Times New Roman" panose="02020603050405020304" pitchFamily="18" charset="0"/>
            </a:endParaRPr>
          </a:p>
          <a:p>
            <a:pPr marL="14605" marR="75565" algn="just">
              <a:lnSpc>
                <a:spcPct val="150000"/>
              </a:lnSpc>
              <a:spcAft>
                <a:spcPts val="800"/>
              </a:spcAft>
              <a:tabLst>
                <a:tab pos="4314190" algn="l"/>
              </a:tabLst>
            </a:pPr>
            <a:r>
              <a:rPr lang="vi-VN" sz="3600" dirty="0">
                <a:solidFill>
                  <a:srgbClr val="0070C0"/>
                </a:solidFill>
                <a:ea typeface="Times New Roman" panose="02020603050405020304" pitchFamily="18" charset="0"/>
                <a:cs typeface="Times New Roman" panose="02020603050405020304" pitchFamily="18" charset="0"/>
              </a:rPr>
              <a:t>+ Cho biết sự phân bố dân cư chưa hợp lí dẫn đến những hậu quả gì? </a:t>
            </a:r>
            <a:endParaRPr lang="vi-VN" sz="3600" dirty="0">
              <a:solidFill>
                <a:srgbClr val="0070C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81644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4678363" cy="6688326"/>
          </a:xfrm>
          <a:prstGeom prst="rect">
            <a:avLst/>
          </a:prstGeom>
        </p:spPr>
      </p:pic>
      <p:sp>
        <p:nvSpPr>
          <p:cNvPr id="6" name="Rounded Rectangle 5"/>
          <p:cNvSpPr/>
          <p:nvPr/>
        </p:nvSpPr>
        <p:spPr>
          <a:xfrm>
            <a:off x="4678363" y="145143"/>
            <a:ext cx="7426551" cy="351245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7030A0"/>
                </a:solidFill>
              </a:rPr>
              <a:t>Dân cư Việt Nam phân bố chưa hợp lí: Dân cư tập trung đông đúc ở đồng bằng và ven biển, miền núi dân cư thưa thớt. Ở thành thị có mật độ dân số cao hơn ở nông thôn. </a:t>
            </a:r>
          </a:p>
        </p:txBody>
      </p:sp>
      <p:sp>
        <p:nvSpPr>
          <p:cNvPr id="7" name="Rounded Rectangle 6"/>
          <p:cNvSpPr/>
          <p:nvPr/>
        </p:nvSpPr>
        <p:spPr>
          <a:xfrm>
            <a:off x="4729163" y="3829012"/>
            <a:ext cx="7324951" cy="28593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7030A0"/>
                </a:solidFill>
              </a:rPr>
              <a:t>Sự phân bố dân cư chưa hợp lí gây khó khăn cho việc khai thác tài nguyên và sử dụng nguồn lao động. </a:t>
            </a:r>
          </a:p>
        </p:txBody>
      </p:sp>
    </p:spTree>
    <p:extLst>
      <p:ext uri="{BB962C8B-B14F-4D97-AF65-F5344CB8AC3E}">
        <p14:creationId xmlns:p14="http://schemas.microsoft.com/office/powerpoint/2010/main" val="1095569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980250" y="2136062"/>
            <a:ext cx="7372532" cy="923330"/>
          </a:xfrm>
          <a:prstGeom prst="rect">
            <a:avLst/>
          </a:prstGeom>
          <a:noFill/>
        </p:spPr>
        <p:txBody>
          <a:bodyPr wrap="none" lIns="91440" tIns="45720" rIns="91440" bIns="45720">
            <a:spAutoFit/>
          </a:bodyPr>
          <a:lstStyle/>
          <a:p>
            <a:pPr algn="ctr"/>
            <a:r>
              <a:rPr lang="vi-VN"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Lịch sử và Địa lí lớp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https://lh3.googleusercontent.com/-1XRNT_FF4tE/WsHPodRq0AI/AAAAAAAACFI/6e2eBJxbSD4p_FvwI0lmpXwzfiH7s_vlACHMYCw/h136/6-mau_slide_powerpoint_dep_ctu.vn_(19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3103" y="0"/>
            <a:ext cx="2715488" cy="2036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JhdJHtCsUlU/WsHQNAwZdDI/AAAAAAAACH8/XxMMQ-fQfbQp-9DEXHE4rReWe6gPXGciQCHMYCw/h136/6-mau_slide_powerpoint_dep_ctu.vn_(23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0273" y="3429000"/>
            <a:ext cx="3276600" cy="327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6019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lh3.googleusercontent.com/-fYFoqJYPKMQ/WsOINczGy2I/AAAAAAAACWE/TCPLXVSjV-8CH7TpEVxMIoy529BUy33xwCHMYCw/h136/2-ctu.vn_anh_dong_mau_slide_powerpoint_dep_(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584" y="-595085"/>
            <a:ext cx="1426482" cy="2549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33715" y="0"/>
            <a:ext cx="10508342" cy="1754326"/>
          </a:xfrm>
          <a:prstGeom prst="rect">
            <a:avLst/>
          </a:prstGeom>
        </p:spPr>
        <p:txBody>
          <a:bodyPr wrap="square">
            <a:spAutoFit/>
          </a:bodyPr>
          <a:lstStyle/>
          <a:p>
            <a:pPr marL="14605" marR="75565" algn="just">
              <a:lnSpc>
                <a:spcPct val="150000"/>
              </a:lnSpc>
              <a:spcAft>
                <a:spcPts val="800"/>
              </a:spcAft>
              <a:tabLst>
                <a:tab pos="4314190" algn="l"/>
              </a:tabLst>
            </a:pPr>
            <a:r>
              <a:rPr lang="en-US" sz="3600" dirty="0">
                <a:solidFill>
                  <a:srgbClr val="7030A0"/>
                </a:solidFill>
                <a:latin typeface="Arial" panose="020B0604020202020204" pitchFamily="34" charset="0"/>
                <a:ea typeface="Times New Roman" panose="02020603050405020304" pitchFamily="18" charset="0"/>
                <a:cs typeface="Arial" panose="020B0604020202020204" pitchFamily="34" charset="0"/>
              </a:rPr>
              <a:t>Chúng ta có thể làm gì để khắc phục tình trạng dân cư phân bố không đều? </a:t>
            </a:r>
            <a:endParaRPr lang="vi-VN" sz="3600" dirty="0">
              <a:solidFill>
                <a:srgbClr val="7030A0"/>
              </a:solidFill>
              <a:latin typeface="Arial" panose="020B0604020202020204" pitchFamily="34" charset="0"/>
              <a:ea typeface="Arial" panose="020B0604020202020204" pitchFamily="34" charset="0"/>
              <a:cs typeface="Arial" panose="020B0604020202020204" pitchFamily="34" charset="0"/>
            </a:endParaRPr>
          </a:p>
        </p:txBody>
      </p:sp>
      <p:sp>
        <p:nvSpPr>
          <p:cNvPr id="6" name="Rounded Rectangle 5"/>
          <p:cNvSpPr/>
          <p:nvPr/>
        </p:nvSpPr>
        <p:spPr>
          <a:xfrm>
            <a:off x="290285" y="1584135"/>
            <a:ext cx="11669486" cy="1931173"/>
          </a:xfrm>
          <a:prstGeom prst="round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rgbClr val="FF0000"/>
                </a:solidFill>
                <a:latin typeface="Arial" panose="020B0604020202020204" pitchFamily="34" charset="0"/>
                <a:ea typeface="Arial" panose="020B0604020202020204" pitchFamily="34" charset="0"/>
                <a:cs typeface="Arial" panose="020B0604020202020204" pitchFamily="34" charset="0"/>
              </a:rPr>
              <a:t>Phải quan tâm phát triển kinh tế ở các vùng miền, xây dựng đường giao thông, trường học… để thu hút dân cư đến sinh sống</a:t>
            </a:r>
            <a:endParaRPr lang="vi-VN" sz="36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380898" y="3637886"/>
            <a:ext cx="4589358" cy="2909653"/>
          </a:xfrm>
          <a:prstGeom prst="rect">
            <a:avLst/>
          </a:prstGeom>
        </p:spPr>
      </p:pic>
      <p:pic>
        <p:nvPicPr>
          <p:cNvPr id="8" name="Picture 7"/>
          <p:cNvPicPr>
            <a:picLocks noChangeAspect="1"/>
          </p:cNvPicPr>
          <p:nvPr/>
        </p:nvPicPr>
        <p:blipFill>
          <a:blip r:embed="rId4"/>
          <a:stretch>
            <a:fillRect/>
          </a:stretch>
        </p:blipFill>
        <p:spPr>
          <a:xfrm>
            <a:off x="6487886" y="3644616"/>
            <a:ext cx="4435021" cy="2902923"/>
          </a:xfrm>
          <a:prstGeom prst="rect">
            <a:avLst/>
          </a:prstGeom>
        </p:spPr>
      </p:pic>
    </p:spTree>
    <p:extLst>
      <p:ext uri="{BB962C8B-B14F-4D97-AF65-F5344CB8AC3E}">
        <p14:creationId xmlns:p14="http://schemas.microsoft.com/office/powerpoint/2010/main" val="2900455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02743" y="769257"/>
            <a:ext cx="3062514" cy="1233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latin typeface="Times New Roman" pitchFamily="18" charset="0"/>
                <a:cs typeface="Times New Roman" pitchFamily="18" charset="0"/>
                <a:hlinkClick r:id="rId2" action="ppaction://hlinkfile"/>
              </a:rPr>
              <a:t>Video</a:t>
            </a:r>
            <a:endParaRPr lang="en-US"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794376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0743"/>
          </a:xfrm>
          <a:prstGeom prst="rect">
            <a:avLst/>
          </a:prstGeom>
        </p:spPr>
      </p:pic>
      <p:sp>
        <p:nvSpPr>
          <p:cNvPr id="5" name="Rectangle 4"/>
          <p:cNvSpPr/>
          <p:nvPr/>
        </p:nvSpPr>
        <p:spPr>
          <a:xfrm>
            <a:off x="449943" y="1138535"/>
            <a:ext cx="11292114" cy="1651671"/>
          </a:xfrm>
          <a:prstGeom prst="rect">
            <a:avLst/>
          </a:prstGeom>
        </p:spPr>
        <p:txBody>
          <a:bodyPr wrap="square">
            <a:spAutoFit/>
          </a:bodyPr>
          <a:lstStyle/>
          <a:p>
            <a:pPr>
              <a:lnSpc>
                <a:spcPct val="150000"/>
              </a:lnSpc>
              <a:spcAft>
                <a:spcPts val="800"/>
              </a:spcAft>
            </a:pPr>
            <a:r>
              <a:rPr lang="vi-VN" sz="3600" dirty="0">
                <a:latin typeface="Arial" panose="020B0604020202020204" pitchFamily="34" charset="0"/>
                <a:ea typeface="Arial" panose="020B0604020202020204" pitchFamily="34" charset="0"/>
                <a:cs typeface="Arial" panose="020B0604020202020204" pitchFamily="34" charset="0"/>
              </a:rPr>
              <a:t>Em hãy chia sẻ về sự gia tăng dân số ở địa phương em (làng, xã, huyện) theo hiểu biết của em.</a:t>
            </a:r>
          </a:p>
        </p:txBody>
      </p:sp>
      <p:sp>
        <p:nvSpPr>
          <p:cNvPr id="6" name="Rectangle 5"/>
          <p:cNvSpPr/>
          <p:nvPr/>
        </p:nvSpPr>
        <p:spPr>
          <a:xfrm>
            <a:off x="3598999" y="215205"/>
            <a:ext cx="3339377" cy="923330"/>
          </a:xfrm>
          <a:prstGeom prst="rect">
            <a:avLst/>
          </a:prstGeom>
          <a:noFill/>
        </p:spPr>
        <p:txBody>
          <a:bodyPr wrap="none" lIns="91440" tIns="45720" rIns="91440" bIns="45720">
            <a:spAutoFit/>
          </a:bodyPr>
          <a:lstStyle/>
          <a:p>
            <a:pPr algn="ctr"/>
            <a:r>
              <a:rPr lang="vi-VN" sz="5400" b="1" dirty="0" smtClean="0">
                <a:ln w="22225">
                  <a:solidFill>
                    <a:schemeClr val="accent2"/>
                  </a:solidFill>
                  <a:prstDash val="solid"/>
                </a:ln>
                <a:solidFill>
                  <a:srgbClr val="C00000"/>
                </a:solidFill>
              </a:rPr>
              <a:t>Vận dụng</a:t>
            </a:r>
            <a:endParaRPr lang="en-US" sz="5400" b="1" cap="none" spc="0" dirty="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1247185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0743"/>
          </a:xfrm>
          <a:prstGeom prst="rect">
            <a:avLst/>
          </a:prstGeom>
        </p:spPr>
      </p:pic>
      <p:sp>
        <p:nvSpPr>
          <p:cNvPr id="5" name="Rectangle 4"/>
          <p:cNvSpPr/>
          <p:nvPr/>
        </p:nvSpPr>
        <p:spPr>
          <a:xfrm>
            <a:off x="754743" y="819221"/>
            <a:ext cx="11292114" cy="820674"/>
          </a:xfrm>
          <a:prstGeom prst="rect">
            <a:avLst/>
          </a:prstGeom>
        </p:spPr>
        <p:txBody>
          <a:bodyPr wrap="square">
            <a:spAutoFit/>
          </a:bodyPr>
          <a:lstStyle/>
          <a:p>
            <a:pPr>
              <a:lnSpc>
                <a:spcPct val="150000"/>
              </a:lnSpc>
              <a:spcAft>
                <a:spcPts val="800"/>
              </a:spcAft>
            </a:pPr>
            <a:r>
              <a:rPr lang="vi-VN" sz="3600" dirty="0" smtClean="0">
                <a:solidFill>
                  <a:srgbClr val="0070C0"/>
                </a:solidFill>
                <a:latin typeface="Arial" panose="020B0604020202020204" pitchFamily="34" charset="0"/>
                <a:ea typeface="Arial" panose="020B0604020202020204" pitchFamily="34" charset="0"/>
                <a:cs typeface="Arial" panose="020B0604020202020204" pitchFamily="34" charset="0"/>
              </a:rPr>
              <a:t>Dặn dò: Chuẩn bị tiết 2</a:t>
            </a:r>
            <a:endParaRPr lang="vi-VN" sz="3600"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3169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1451" y="113298"/>
            <a:ext cx="3677610" cy="923330"/>
          </a:xfrm>
          <a:prstGeom prst="rect">
            <a:avLst/>
          </a:prstGeom>
          <a:noFill/>
        </p:spPr>
        <p:txBody>
          <a:bodyPr wrap="none" lIns="91440" tIns="45720" rIns="91440" bIns="45720">
            <a:spAutoFit/>
          </a:bodyPr>
          <a:lstStyle/>
          <a:p>
            <a:pPr algn="ctr"/>
            <a:r>
              <a:rPr lang="vi-VN" sz="5400" b="1" cap="none" spc="0" dirty="0" smtClean="0">
                <a:ln w="22225">
                  <a:solidFill>
                    <a:schemeClr val="accent2"/>
                  </a:solidFill>
                  <a:prstDash val="solid"/>
                </a:ln>
                <a:solidFill>
                  <a:schemeClr val="accent2">
                    <a:lumMod val="40000"/>
                    <a:lumOff val="60000"/>
                  </a:schemeClr>
                </a:solidFill>
                <a:effectLst/>
              </a:rPr>
              <a:t>Khởi động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945960" y="1513891"/>
            <a:ext cx="6474849" cy="923330"/>
          </a:xfrm>
          <a:prstGeom prst="rect">
            <a:avLst/>
          </a:prstGeom>
        </p:spPr>
        <p:txBody>
          <a:bodyPr wrap="none">
            <a:spAutoFit/>
          </a:bodyPr>
          <a:lstStyle/>
          <a:p>
            <a:pPr>
              <a:lnSpc>
                <a:spcPct val="150000"/>
              </a:lnSpc>
              <a:spcAft>
                <a:spcPts val="800"/>
              </a:spcAft>
            </a:pPr>
            <a:r>
              <a:rPr lang="vi-VN" sz="3600"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Quan </a:t>
            </a:r>
            <a:r>
              <a:rPr lang="vi-VN" sz="3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sát và nêu nội dung </a:t>
            </a:r>
            <a:r>
              <a:rPr lang="en-US" sz="3600"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bức</a:t>
            </a:r>
            <a:r>
              <a:rPr lang="en-US" sz="3600"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ảnh</a:t>
            </a:r>
            <a:endParaRPr lang="vi-VN" sz="3600" dirty="0">
              <a:solidFill>
                <a:srgbClr val="0070C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46243" y="1036628"/>
            <a:ext cx="8418278" cy="3702978"/>
          </a:xfrm>
          <a:prstGeom prst="rect">
            <a:avLst/>
          </a:prstGeom>
        </p:spPr>
      </p:pic>
      <p:sp>
        <p:nvSpPr>
          <p:cNvPr id="7" name="Rectangle 6"/>
          <p:cNvSpPr/>
          <p:nvPr/>
        </p:nvSpPr>
        <p:spPr>
          <a:xfrm>
            <a:off x="505352" y="4740547"/>
            <a:ext cx="8418278" cy="1200329"/>
          </a:xfrm>
          <a:prstGeom prst="rect">
            <a:avLst/>
          </a:prstGeom>
        </p:spPr>
        <p:txBody>
          <a:bodyPr wrap="square">
            <a:spAutoFit/>
          </a:bodyPr>
          <a:lstStyle/>
          <a:p>
            <a:r>
              <a:rPr lang="vi-VN" sz="3600" dirty="0" smtClean="0">
                <a:solidFill>
                  <a:srgbClr val="0070C0"/>
                </a:solidFill>
              </a:rPr>
              <a:t>Đại hội đại biểu toàn quốc các dân tộc thiểu số Việt Nam lần thứ II năm 2020.</a:t>
            </a:r>
            <a:endParaRPr lang="vi-VN" sz="3600" dirty="0">
              <a:solidFill>
                <a:srgbClr val="0070C0"/>
              </a:solidFill>
            </a:endParaRPr>
          </a:p>
        </p:txBody>
      </p:sp>
      <p:sp>
        <p:nvSpPr>
          <p:cNvPr id="8" name="Rectangle 7"/>
          <p:cNvSpPr/>
          <p:nvPr/>
        </p:nvSpPr>
        <p:spPr>
          <a:xfrm>
            <a:off x="9130241" y="4186550"/>
            <a:ext cx="3397017" cy="1754326"/>
          </a:xfrm>
          <a:prstGeom prst="rect">
            <a:avLst/>
          </a:prstGeom>
        </p:spPr>
        <p:txBody>
          <a:bodyPr wrap="square">
            <a:spAutoFit/>
          </a:bodyPr>
          <a:lstStyle/>
          <a:p>
            <a:r>
              <a:rPr lang="en-US" sz="3600" dirty="0" err="1" smtClean="0">
                <a:solidFill>
                  <a:srgbClr val="7030A0"/>
                </a:solidFill>
                <a:latin typeface="Times New Roman" pitchFamily="18" charset="0"/>
                <a:cs typeface="Times New Roman" pitchFamily="18" charset="0"/>
              </a:rPr>
              <a:t>Cảm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nhận</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của</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em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về</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bức</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ảnh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này</a:t>
            </a:r>
            <a:endParaRPr lang="vi-VN" sz="36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626716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903"/>
            <a:ext cx="12192000" cy="6858000"/>
          </a:xfrm>
          <a:prstGeom prst="rect">
            <a:avLst/>
          </a:prstGeom>
        </p:spPr>
      </p:pic>
      <p:sp>
        <p:nvSpPr>
          <p:cNvPr id="5" name="Rectangle 4"/>
          <p:cNvSpPr/>
          <p:nvPr/>
        </p:nvSpPr>
        <p:spPr>
          <a:xfrm>
            <a:off x="4392772" y="791170"/>
            <a:ext cx="4831771" cy="769441"/>
          </a:xfrm>
          <a:prstGeom prst="rect">
            <a:avLst/>
          </a:prstGeom>
          <a:noFill/>
        </p:spPr>
        <p:txBody>
          <a:bodyPr wrap="none" lIns="91440" tIns="45720" rIns="91440" bIns="45720">
            <a:spAutoFit/>
          </a:bodyPr>
          <a:lstStyle/>
          <a:p>
            <a:pPr algn="ctr"/>
            <a:r>
              <a:rPr lang="vi-VN"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Lịch sử và Địa lí  </a:t>
            </a:r>
            <a:endPar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https://lh3.googleusercontent.com/-1XRNT_FF4tE/WsHPodRq0AI/AAAAAAAACFI/6e2eBJxbSD4p_FvwI0lmpXwzfiH7s_vlACHMYCw/h136/6-mau_slide_powerpoint_dep_ctu.vn_(19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3103" y="0"/>
            <a:ext cx="2715488" cy="2036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JhdJHtCsUlU/WsHQNAwZdDI/AAAAAAAACH8/XxMMQ-fQfbQp-9DEXHE4rReWe6gPXGciQCHMYCw/h136/6-mau_slide_powerpoint_dep_ctu.vn_(23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0273" y="3429000"/>
            <a:ext cx="3276600" cy="32766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18377" y="1689264"/>
            <a:ext cx="9555244" cy="1107996"/>
          </a:xfrm>
          <a:prstGeom prst="rect">
            <a:avLst/>
          </a:prstGeom>
        </p:spPr>
        <p:txBody>
          <a:bodyPr wrap="none">
            <a:spAutoFit/>
          </a:bodyPr>
          <a:lstStyle/>
          <a:p>
            <a:pPr algn="just">
              <a:lnSpc>
                <a:spcPct val="150000"/>
              </a:lnSpc>
              <a:spcAft>
                <a:spcPts val="800"/>
              </a:spcAft>
            </a:pPr>
            <a:r>
              <a:rPr lang="vi-VN" sz="4400" dirty="0">
                <a:solidFill>
                  <a:srgbClr val="FF0000"/>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Bài 4: Dân cư và dân tộc ở Việt </a:t>
            </a:r>
            <a:r>
              <a:rPr lang="vi-VN" sz="4400" dirty="0" smtClean="0">
                <a:solidFill>
                  <a:srgbClr val="FF0000"/>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Nam </a:t>
            </a:r>
            <a:endParaRPr lang="vi-VN" sz="4400" dirty="0">
              <a:solidFill>
                <a:srgbClr val="FF0000"/>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4928929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855" y="0"/>
            <a:ext cx="10808728" cy="820674"/>
          </a:xfrm>
          <a:prstGeom prst="rect">
            <a:avLst/>
          </a:prstGeom>
        </p:spPr>
        <p:txBody>
          <a:bodyPr wrap="none">
            <a:spAutoFit/>
          </a:bodyPr>
          <a:lstStyle/>
          <a:p>
            <a:pPr marL="14605" marR="75565" algn="just">
              <a:lnSpc>
                <a:spcPct val="150000"/>
              </a:lnSpc>
              <a:spcAft>
                <a:spcPts val="800"/>
              </a:spcAft>
            </a:pPr>
            <a:r>
              <a:rPr lang="vi-VN" sz="3600" b="1" dirty="0">
                <a:solidFill>
                  <a:srgbClr val="FF0000"/>
                </a:solidFill>
                <a:ea typeface="Times New Roman" panose="02020603050405020304" pitchFamily="18" charset="0"/>
                <a:cs typeface="Times New Roman" panose="02020603050405020304" pitchFamily="18" charset="0"/>
              </a:rPr>
              <a:t>* Hoạt động 1: Tìm hiểu </a:t>
            </a:r>
            <a:r>
              <a:rPr lang="vi-VN" sz="3600" dirty="0">
                <a:solidFill>
                  <a:srgbClr val="FF0000"/>
                </a:solidFill>
                <a:ea typeface="Times New Roman" panose="02020603050405020304" pitchFamily="18" charset="0"/>
                <a:cs typeface="Times New Roman" panose="02020603050405020304" pitchFamily="18" charset="0"/>
              </a:rPr>
              <a:t>về </a:t>
            </a:r>
            <a:r>
              <a:rPr lang="vi-VN" sz="3600" b="1" dirty="0">
                <a:solidFill>
                  <a:srgbClr val="FF0000"/>
                </a:solidFill>
                <a:ea typeface="Times New Roman" panose="02020603050405020304" pitchFamily="18" charset="0"/>
                <a:cs typeface="Times New Roman" panose="02020603050405020304" pitchFamily="18" charset="0"/>
              </a:rPr>
              <a:t>số dân của Việt Nam </a:t>
            </a:r>
            <a:endParaRPr lang="vi-VN" sz="3600" dirty="0">
              <a:solidFill>
                <a:srgbClr val="FF0000"/>
              </a:solidFill>
              <a:ea typeface="Arial" panose="020B0604020202020204" pitchFamily="34" charset="0"/>
              <a:cs typeface="Times New Roman" panose="02020603050405020304" pitchFamily="18" charset="0"/>
            </a:endParaRPr>
          </a:p>
        </p:txBody>
      </p:sp>
      <p:sp>
        <p:nvSpPr>
          <p:cNvPr id="5" name="Rectangle 4"/>
          <p:cNvSpPr/>
          <p:nvPr/>
        </p:nvSpPr>
        <p:spPr>
          <a:xfrm>
            <a:off x="151310" y="640913"/>
            <a:ext cx="11928764" cy="6217087"/>
          </a:xfrm>
          <a:prstGeom prst="rect">
            <a:avLst/>
          </a:prstGeom>
        </p:spPr>
        <p:txBody>
          <a:bodyPr wrap="square">
            <a:spAutoFit/>
          </a:bodyPr>
          <a:lstStyle/>
          <a:p>
            <a:pPr marL="14605" marR="75565" algn="just">
              <a:lnSpc>
                <a:spcPct val="150000"/>
              </a:lnSpc>
              <a:spcAft>
                <a:spcPts val="800"/>
              </a:spcAft>
            </a:pPr>
            <a:r>
              <a:rPr lang="vi-VN" sz="3600" dirty="0" smtClean="0">
                <a:solidFill>
                  <a:srgbClr val="002060"/>
                </a:solidFill>
                <a:ea typeface="Times New Roman" panose="02020603050405020304" pitchFamily="18" charset="0"/>
                <a:cs typeface="Times New Roman" panose="02020603050405020304" pitchFamily="18" charset="0"/>
              </a:rPr>
              <a:t>Làm </a:t>
            </a:r>
            <a:r>
              <a:rPr lang="vi-VN" sz="3600" dirty="0">
                <a:solidFill>
                  <a:srgbClr val="002060"/>
                </a:solidFill>
                <a:ea typeface="Times New Roman" panose="02020603050405020304" pitchFamily="18" charset="0"/>
                <a:cs typeface="Times New Roman" panose="02020603050405020304" pitchFamily="18" charset="0"/>
              </a:rPr>
              <a:t>việc theo cặp để thực hiện câu hỏi của mục “Số dân” trong SGK: </a:t>
            </a:r>
            <a:endParaRPr lang="vi-VN" sz="3600" dirty="0" smtClean="0">
              <a:solidFill>
                <a:srgbClr val="002060"/>
              </a:solidFill>
              <a:ea typeface="Times New Roman" panose="02020603050405020304" pitchFamily="18" charset="0"/>
              <a:cs typeface="Times New Roman" panose="02020603050405020304" pitchFamily="18" charset="0"/>
            </a:endParaRPr>
          </a:p>
          <a:p>
            <a:pPr marL="14605" marR="75565" algn="just">
              <a:lnSpc>
                <a:spcPct val="150000"/>
              </a:lnSpc>
              <a:spcAft>
                <a:spcPts val="800"/>
              </a:spcAft>
            </a:pPr>
            <a:r>
              <a:rPr lang="vi-VN" sz="3600" dirty="0" smtClean="0">
                <a:solidFill>
                  <a:srgbClr val="002060"/>
                </a:solidFill>
                <a:ea typeface="Times New Roman" panose="02020603050405020304" pitchFamily="18" charset="0"/>
                <a:cs typeface="Times New Roman" panose="02020603050405020304" pitchFamily="18" charset="0"/>
              </a:rPr>
              <a:t>Dựa </a:t>
            </a:r>
            <a:r>
              <a:rPr lang="vi-VN" sz="3600" dirty="0">
                <a:solidFill>
                  <a:srgbClr val="002060"/>
                </a:solidFill>
                <a:ea typeface="Times New Roman" panose="02020603050405020304" pitchFamily="18" charset="0"/>
                <a:cs typeface="Times New Roman" panose="02020603050405020304" pitchFamily="18" charset="0"/>
              </a:rPr>
              <a:t>vào bảng 1, em hãy cho biết: </a:t>
            </a:r>
            <a:endParaRPr lang="vi-VN" sz="3600" dirty="0">
              <a:solidFill>
                <a:srgbClr val="002060"/>
              </a:solidFill>
              <a:ea typeface="Arial" panose="020B0604020202020204" pitchFamily="34" charset="0"/>
              <a:cs typeface="Times New Roman" panose="02020603050405020304" pitchFamily="18" charset="0"/>
            </a:endParaRPr>
          </a:p>
          <a:p>
            <a:pPr marL="14605" marR="75565" algn="just">
              <a:lnSpc>
                <a:spcPct val="150000"/>
              </a:lnSpc>
              <a:spcAft>
                <a:spcPts val="800"/>
              </a:spcAft>
            </a:pPr>
            <a:r>
              <a:rPr lang="vi-VN" sz="3600" dirty="0">
                <a:solidFill>
                  <a:srgbClr val="002060"/>
                </a:solidFill>
                <a:ea typeface="Times New Roman" panose="02020603050405020304" pitchFamily="18" charset="0"/>
                <a:cs typeface="Times New Roman" panose="02020603050405020304" pitchFamily="18" charset="0"/>
              </a:rPr>
              <a:t>+ Năm 2021, Việt Nam có số dân là bao nhiêu nghìn người? </a:t>
            </a:r>
            <a:endParaRPr lang="vi-VN" sz="3600" dirty="0">
              <a:solidFill>
                <a:srgbClr val="002060"/>
              </a:solidFill>
              <a:ea typeface="Arial" panose="020B0604020202020204" pitchFamily="34" charset="0"/>
              <a:cs typeface="Times New Roman" panose="02020603050405020304" pitchFamily="18" charset="0"/>
            </a:endParaRPr>
          </a:p>
          <a:p>
            <a:pPr marL="14605" marR="75565" algn="just">
              <a:lnSpc>
                <a:spcPct val="150000"/>
              </a:lnSpc>
              <a:spcAft>
                <a:spcPts val="800"/>
              </a:spcAft>
            </a:pPr>
            <a:r>
              <a:rPr lang="vi-VN" sz="3600" dirty="0">
                <a:solidFill>
                  <a:srgbClr val="002060"/>
                </a:solidFill>
                <a:ea typeface="Times New Roman" panose="02020603050405020304" pitchFamily="18" charset="0"/>
                <a:cs typeface="Times New Roman" panose="02020603050405020304" pitchFamily="18" charset="0"/>
              </a:rPr>
              <a:t>+ So sánh số dân của Việt Nam với số dân một số quốc gia trong khu vực Đông Nam Á. </a:t>
            </a:r>
            <a:endParaRPr lang="vi-VN" sz="3600" dirty="0">
              <a:solidFill>
                <a:srgbClr val="00206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45627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93109" y="254175"/>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xmlns="" id="{2C38B0BA-25D1-8A8F-274E-C3D151BB959C}"/>
              </a:ext>
            </a:extLst>
          </p:cNvPr>
          <p:cNvGrpSpPr/>
          <p:nvPr/>
        </p:nvGrpSpPr>
        <p:grpSpPr>
          <a:xfrm>
            <a:off x="1325536" y="3805121"/>
            <a:ext cx="9540928" cy="1200329"/>
            <a:chOff x="927517" y="194580"/>
            <a:chExt cx="8965939" cy="3823899"/>
          </a:xfrm>
        </p:grpSpPr>
        <p:grpSp>
          <p:nvGrpSpPr>
            <p:cNvPr id="7" name="Group 4">
              <a:extLst>
                <a:ext uri="{FF2B5EF4-FFF2-40B4-BE49-F238E27FC236}">
                  <a16:creationId xmlns:a16="http://schemas.microsoft.com/office/drawing/2014/main" xmlns="" id="{BE633BF5-F919-B961-B782-111BF9169458}"/>
                </a:ext>
              </a:extLst>
            </p:cNvPr>
            <p:cNvGrpSpPr/>
            <p:nvPr/>
          </p:nvGrpSpPr>
          <p:grpSpPr>
            <a:xfrm>
              <a:off x="927517" y="279844"/>
              <a:ext cx="8965939" cy="2069008"/>
              <a:chOff x="0" y="0"/>
              <a:chExt cx="12956587" cy="4320406"/>
            </a:xfrm>
          </p:grpSpPr>
          <p:sp>
            <p:nvSpPr>
              <p:cNvPr id="9" name="Freeform 5">
                <a:extLst>
                  <a:ext uri="{FF2B5EF4-FFF2-40B4-BE49-F238E27FC236}">
                    <a16:creationId xmlns:a16="http://schemas.microsoft.com/office/drawing/2014/main" xmlns="" id="{95D0C66B-7B41-EBE7-DB1C-2FB4D2ADB740}"/>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8" name="Text Box 9">
              <a:extLst>
                <a:ext uri="{FF2B5EF4-FFF2-40B4-BE49-F238E27FC236}">
                  <a16:creationId xmlns:a16="http://schemas.microsoft.com/office/drawing/2014/main" xmlns="" id="{16C880FC-3954-CCE2-3F4A-A00CCB420EE6}"/>
                </a:ext>
              </a:extLst>
            </p:cNvPr>
            <p:cNvSpPr txBox="1">
              <a:spLocks noChangeArrowheads="1"/>
            </p:cNvSpPr>
            <p:nvPr/>
          </p:nvSpPr>
          <p:spPr bwMode="auto">
            <a:xfrm>
              <a:off x="1134188" y="194580"/>
              <a:ext cx="8557018" cy="382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l-PL"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Năm 2021, Việt Nam 98 504 </a:t>
              </a:r>
              <a:r>
                <a:rPr kumimoji="0" lang="en-US"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nghìn</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pl-PL" sz="3600" b="1"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người</a:t>
              </a:r>
              <a:endParaRPr kumimoji="0" lang="en-US" alt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15" name="Picture 14">
            <a:extLst>
              <a:ext uri="{FF2B5EF4-FFF2-40B4-BE49-F238E27FC236}">
                <a16:creationId xmlns:a16="http://schemas.microsoft.com/office/drawing/2014/main" xmlns="" id="{7961C6ED-BCB6-2429-7178-2DD81897D924}"/>
              </a:ext>
            </a:extLst>
          </p:cNvPr>
          <p:cNvPicPr>
            <a:picLocks noChangeAspect="1"/>
          </p:cNvPicPr>
          <p:nvPr/>
        </p:nvPicPr>
        <p:blipFill>
          <a:blip r:embed="rId4"/>
          <a:stretch>
            <a:fillRect/>
          </a:stretch>
        </p:blipFill>
        <p:spPr>
          <a:xfrm>
            <a:off x="2204720" y="497341"/>
            <a:ext cx="7663043" cy="3072280"/>
          </a:xfrm>
          <a:prstGeom prst="rect">
            <a:avLst/>
          </a:prstGeom>
        </p:spPr>
      </p:pic>
      <p:sp>
        <p:nvSpPr>
          <p:cNvPr id="17" name="Rectangle 16">
            <a:extLst>
              <a:ext uri="{FF2B5EF4-FFF2-40B4-BE49-F238E27FC236}">
                <a16:creationId xmlns:a16="http://schemas.microsoft.com/office/drawing/2014/main" xmlns="" id="{3059EB73-DCED-3D46-BC98-B4D318861C70}"/>
              </a:ext>
            </a:extLst>
          </p:cNvPr>
          <p:cNvSpPr/>
          <p:nvPr/>
        </p:nvSpPr>
        <p:spPr>
          <a:xfrm>
            <a:off x="2694973" y="1772920"/>
            <a:ext cx="2984467" cy="279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xmlns="" id="{4CF73B5C-4BF4-9893-A11D-AF0ECBBD0A9F}"/>
              </a:ext>
            </a:extLst>
          </p:cNvPr>
          <p:cNvGrpSpPr/>
          <p:nvPr/>
        </p:nvGrpSpPr>
        <p:grpSpPr>
          <a:xfrm>
            <a:off x="1059543" y="4643120"/>
            <a:ext cx="10130971" cy="1645920"/>
            <a:chOff x="457029" y="194580"/>
            <a:chExt cx="10197594" cy="2154272"/>
          </a:xfrm>
        </p:grpSpPr>
        <p:grpSp>
          <p:nvGrpSpPr>
            <p:cNvPr id="25" name="Group 4">
              <a:extLst>
                <a:ext uri="{FF2B5EF4-FFF2-40B4-BE49-F238E27FC236}">
                  <a16:creationId xmlns:a16="http://schemas.microsoft.com/office/drawing/2014/main" xmlns="" id="{605075E2-A865-CAED-0670-DCBC30612A6D}"/>
                </a:ext>
              </a:extLst>
            </p:cNvPr>
            <p:cNvGrpSpPr/>
            <p:nvPr/>
          </p:nvGrpSpPr>
          <p:grpSpPr>
            <a:xfrm>
              <a:off x="927517" y="279844"/>
              <a:ext cx="8965939" cy="2069008"/>
              <a:chOff x="0" y="0"/>
              <a:chExt cx="12956587" cy="4320406"/>
            </a:xfrm>
          </p:grpSpPr>
          <p:sp>
            <p:nvSpPr>
              <p:cNvPr id="27" name="Freeform 5">
                <a:extLst>
                  <a:ext uri="{FF2B5EF4-FFF2-40B4-BE49-F238E27FC236}">
                    <a16:creationId xmlns:a16="http://schemas.microsoft.com/office/drawing/2014/main" xmlns="" id="{9D7C1B51-74D7-E8AF-9E4F-6ED08D3D7F69}"/>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6" name="Text Box 9">
              <a:extLst>
                <a:ext uri="{FF2B5EF4-FFF2-40B4-BE49-F238E27FC236}">
                  <a16:creationId xmlns:a16="http://schemas.microsoft.com/office/drawing/2014/main" xmlns="" id="{A90D8BBF-8F9A-BDFC-C049-344315F8615E}"/>
                </a:ext>
              </a:extLst>
            </p:cNvPr>
            <p:cNvSpPr txBox="1">
              <a:spLocks noChangeArrowheads="1"/>
            </p:cNvSpPr>
            <p:nvPr/>
          </p:nvSpPr>
          <p:spPr bwMode="auto">
            <a:xfrm>
              <a:off x="457029" y="194580"/>
              <a:ext cx="10197594" cy="157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Việt Nam có dân số đứng thứ 3 trong khu vực Đông Nam </a:t>
              </a:r>
              <a:r>
                <a:rPr kumimoji="0" lang="vi-VN" sz="3600" b="1"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Á</a:t>
              </a:r>
              <a:r>
                <a:rPr kumimoji="0" lang="en-US" sz="3600" b="1" i="0" u="none" strike="noStrike" kern="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thứ</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15 </a:t>
              </a:r>
              <a:r>
                <a:rPr kumimoji="0" lang="en-US" sz="36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trên</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thế</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srgbClr val="C00000"/>
                  </a:solidFill>
                  <a:effectLst/>
                  <a:uLnTx/>
                  <a:uFillTx/>
                  <a:latin typeface="Cambria" panose="02040503050406030204" pitchFamily="18" charset="0"/>
                  <a:ea typeface="Cambria" panose="02040503050406030204" pitchFamily="18" charset="0"/>
                </a:rPr>
                <a:t>giới</a:t>
              </a:r>
              <a:r>
                <a:rPr kumimoji="0" lang="en-US" sz="3600" b="1" i="0" u="none" strike="noStrike" kern="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a:t>
              </a:r>
              <a:endPar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Tree>
    <p:extLst>
      <p:ext uri="{BB962C8B-B14F-4D97-AF65-F5344CB8AC3E}">
        <p14:creationId xmlns:p14="http://schemas.microsoft.com/office/powerpoint/2010/main" val="283838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6">
            <a:extLst>
              <a:ext uri="{FF2B5EF4-FFF2-40B4-BE49-F238E27FC236}">
                <a16:creationId xmlns:a16="http://schemas.microsoft.com/office/drawing/2014/main" xmlns="" id="{FFB5C361-240B-2519-7EB9-F455671427A5}"/>
              </a:ext>
            </a:extLst>
          </p:cNvPr>
          <p:cNvGrpSpPr/>
          <p:nvPr/>
        </p:nvGrpSpPr>
        <p:grpSpPr>
          <a:xfrm>
            <a:off x="4714240" y="1343929"/>
            <a:ext cx="6929120" cy="2831230"/>
            <a:chOff x="0" y="0"/>
            <a:chExt cx="8776869" cy="5662459"/>
          </a:xfrm>
        </p:grpSpPr>
        <p:grpSp>
          <p:nvGrpSpPr>
            <p:cNvPr id="10" name="Group 7">
              <a:extLst>
                <a:ext uri="{FF2B5EF4-FFF2-40B4-BE49-F238E27FC236}">
                  <a16:creationId xmlns:a16="http://schemas.microsoft.com/office/drawing/2014/main" xmlns="" id="{78A7BAFE-7CF6-8553-BD84-12DA9FD71DA3}"/>
                </a:ext>
              </a:extLst>
            </p:cNvPr>
            <p:cNvGrpSpPr/>
            <p:nvPr/>
          </p:nvGrpSpPr>
          <p:grpSpPr>
            <a:xfrm>
              <a:off x="0" y="0"/>
              <a:ext cx="8776869" cy="4975013"/>
              <a:chOff x="0" y="0"/>
              <a:chExt cx="1733703" cy="982719"/>
            </a:xfrm>
          </p:grpSpPr>
          <p:sp>
            <p:nvSpPr>
              <p:cNvPr id="12" name="Freeform 8">
                <a:extLst>
                  <a:ext uri="{FF2B5EF4-FFF2-40B4-BE49-F238E27FC236}">
                    <a16:creationId xmlns:a16="http://schemas.microsoft.com/office/drawing/2014/main" xmlns="" id="{ADBCFFE1-1BBB-6ED5-3179-D962A9EC6851}"/>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xmlns="" id="{4B22C303-2DFF-4A1A-1DC8-98A99AD6CEF1}"/>
                  </a:ext>
                </a:extLst>
              </p:cNvPr>
              <p:cNvSpPr txBox="1"/>
              <p:nvPr/>
            </p:nvSpPr>
            <p:spPr>
              <a:xfrm>
                <a:off x="0" y="-47625"/>
                <a:ext cx="1733703" cy="103034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xmlns="" id="{FA5ECDB1-3E8D-DBF8-534E-11858A04129D}"/>
                </a:ext>
              </a:extLst>
            </p:cNvPr>
            <p:cNvSpPr txBox="1"/>
            <p:nvPr/>
          </p:nvSpPr>
          <p:spPr>
            <a:xfrm>
              <a:off x="302929" y="248284"/>
              <a:ext cx="8105453" cy="541417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Hoạt động 2: </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50000"/>
                </a:lnSpc>
                <a:spcBef>
                  <a:spcPts val="240"/>
                </a:spcBef>
                <a:spcAft>
                  <a:spcPts val="240"/>
                </a:spcAft>
                <a:buClrTx/>
                <a:buSzTx/>
                <a:buFontTx/>
                <a:buNone/>
                <a:tabLst/>
                <a:defRPr/>
              </a:pPr>
              <a:r>
                <a:rPr kumimoji="0" lang="vi-VN"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Tìm hiểu về gia tăng dân số</a:t>
              </a:r>
              <a:endPar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Freeform 5">
            <a:extLst>
              <a:ext uri="{FF2B5EF4-FFF2-40B4-BE49-F238E27FC236}">
                <a16:creationId xmlns:a16="http://schemas.microsoft.com/office/drawing/2014/main" xmlns="" id="{8B794829-CF83-C5DE-684D-2F2BB1135BFB}"/>
              </a:ext>
            </a:extLst>
          </p:cNvPr>
          <p:cNvSpPr/>
          <p:nvPr/>
        </p:nvSpPr>
        <p:spPr>
          <a:xfrm>
            <a:off x="1" y="3078480"/>
            <a:ext cx="5191759" cy="3779520"/>
          </a:xfrm>
          <a:custGeom>
            <a:avLst/>
            <a:gdLst/>
            <a:ahLst/>
            <a:cxnLst/>
            <a:rect l="l" t="t" r="r" b="b"/>
            <a:pathLst>
              <a:path w="7854545" h="6048000">
                <a:moveTo>
                  <a:pt x="0" y="0"/>
                </a:moveTo>
                <a:lnTo>
                  <a:pt x="7854546" y="0"/>
                </a:lnTo>
                <a:lnTo>
                  <a:pt x="7854546" y="6048000"/>
                </a:lnTo>
                <a:lnTo>
                  <a:pt x="0" y="60480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67999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7337" y="99376"/>
            <a:ext cx="9714198" cy="820674"/>
          </a:xfrm>
          <a:prstGeom prst="rect">
            <a:avLst/>
          </a:prstGeom>
        </p:spPr>
        <p:txBody>
          <a:bodyPr wrap="none">
            <a:spAutoFit/>
          </a:bodyPr>
          <a:lstStyle/>
          <a:p>
            <a:pPr marL="14605" marR="75565" algn="just">
              <a:lnSpc>
                <a:spcPct val="150000"/>
              </a:lnSpc>
              <a:spcAft>
                <a:spcPts val="800"/>
              </a:spcAft>
              <a:tabLst>
                <a:tab pos="4314190" algn="l"/>
              </a:tabLst>
            </a:pPr>
            <a:r>
              <a:rPr lang="vi-VN" sz="3600" b="1" dirty="0">
                <a:solidFill>
                  <a:srgbClr val="FF0000"/>
                </a:solidFill>
                <a:ea typeface="Times New Roman" panose="02020603050405020304" pitchFamily="18" charset="0"/>
                <a:cs typeface="Times New Roman" panose="02020603050405020304" pitchFamily="18" charset="0"/>
              </a:rPr>
              <a:t>* Hoạt động 2: Tìm hiểu về gia tăng dân số </a:t>
            </a:r>
            <a:endParaRPr lang="vi-VN" sz="3600" dirty="0">
              <a:solidFill>
                <a:srgbClr val="FF0000"/>
              </a:solidFill>
              <a:ea typeface="Arial" panose="020B0604020202020204" pitchFamily="34" charset="0"/>
              <a:cs typeface="Times New Roman" panose="02020603050405020304" pitchFamily="18" charset="0"/>
            </a:endParaRPr>
          </a:p>
        </p:txBody>
      </p:sp>
      <p:sp>
        <p:nvSpPr>
          <p:cNvPr id="5" name="Rectangle 4"/>
          <p:cNvSpPr/>
          <p:nvPr/>
        </p:nvSpPr>
        <p:spPr>
          <a:xfrm>
            <a:off x="360218" y="920050"/>
            <a:ext cx="11388436" cy="5283498"/>
          </a:xfrm>
          <a:prstGeom prst="rect">
            <a:avLst/>
          </a:prstGeom>
        </p:spPr>
        <p:txBody>
          <a:bodyPr wrap="square">
            <a:spAutoFit/>
          </a:bodyPr>
          <a:lstStyle/>
          <a:p>
            <a:pPr marL="14605" marR="75565" algn="just">
              <a:lnSpc>
                <a:spcPct val="150000"/>
              </a:lnSpc>
              <a:spcAft>
                <a:spcPts val="800"/>
              </a:spcAft>
              <a:tabLst>
                <a:tab pos="4314190" algn="l"/>
              </a:tabLst>
            </a:pPr>
            <a:r>
              <a:rPr lang="vi-VN" sz="3600" dirty="0" smtClean="0">
                <a:solidFill>
                  <a:srgbClr val="002060"/>
                </a:solidFill>
                <a:ea typeface="Times New Roman" panose="02020603050405020304" pitchFamily="18" charset="0"/>
                <a:cs typeface="Times New Roman" panose="02020603050405020304" pitchFamily="18" charset="0"/>
              </a:rPr>
              <a:t>Làm </a:t>
            </a:r>
            <a:r>
              <a:rPr lang="vi-VN" sz="3600" dirty="0">
                <a:solidFill>
                  <a:srgbClr val="002060"/>
                </a:solidFill>
                <a:ea typeface="Times New Roman" panose="02020603050405020304" pitchFamily="18" charset="0"/>
                <a:cs typeface="Times New Roman" panose="02020603050405020304" pitchFamily="18" charset="0"/>
              </a:rPr>
              <a:t>việc nhóm 4 để thực hiện nhiệm vụ học tập: Đọc thông tin và quan sát các hình 2, 3, 4 trang 21 SGK, em hãy: </a:t>
            </a:r>
            <a:endParaRPr lang="vi-VN" sz="3600" dirty="0">
              <a:solidFill>
                <a:srgbClr val="002060"/>
              </a:solidFill>
              <a:ea typeface="Arial" panose="020B0604020202020204" pitchFamily="34" charset="0"/>
              <a:cs typeface="Times New Roman" panose="02020603050405020304" pitchFamily="18" charset="0"/>
            </a:endParaRPr>
          </a:p>
          <a:p>
            <a:pPr marL="14605" marR="75565" algn="just">
              <a:lnSpc>
                <a:spcPct val="150000"/>
              </a:lnSpc>
              <a:spcAft>
                <a:spcPts val="800"/>
              </a:spcAft>
              <a:tabLst>
                <a:tab pos="4314190" algn="l"/>
              </a:tabLst>
            </a:pPr>
            <a:r>
              <a:rPr lang="vi-VN" sz="3600" dirty="0">
                <a:solidFill>
                  <a:srgbClr val="002060"/>
                </a:solidFill>
                <a:ea typeface="Times New Roman" panose="02020603050405020304" pitchFamily="18" charset="0"/>
                <a:cs typeface="Times New Roman" panose="02020603050405020304" pitchFamily="18" charset="0"/>
              </a:rPr>
              <a:t>+ Nhận xét về sự gia tăng dân số của Việt Nam. </a:t>
            </a:r>
            <a:endParaRPr lang="vi-VN" sz="3600" dirty="0">
              <a:solidFill>
                <a:srgbClr val="002060"/>
              </a:solidFill>
              <a:ea typeface="Arial" panose="020B0604020202020204" pitchFamily="34" charset="0"/>
              <a:cs typeface="Times New Roman" panose="02020603050405020304" pitchFamily="18" charset="0"/>
            </a:endParaRPr>
          </a:p>
          <a:p>
            <a:pPr marL="14605" marR="75565" algn="just">
              <a:lnSpc>
                <a:spcPct val="150000"/>
              </a:lnSpc>
              <a:spcAft>
                <a:spcPts val="800"/>
              </a:spcAft>
              <a:tabLst>
                <a:tab pos="4314190" algn="l"/>
              </a:tabLst>
            </a:pPr>
            <a:r>
              <a:rPr lang="vi-VN" sz="3600" dirty="0">
                <a:solidFill>
                  <a:srgbClr val="002060"/>
                </a:solidFill>
                <a:ea typeface="Times New Roman" panose="02020603050405020304" pitchFamily="18" charset="0"/>
                <a:cs typeface="Times New Roman" panose="02020603050405020304" pitchFamily="18" charset="0"/>
              </a:rPr>
              <a:t>+ Nêu một số hậu quả do dân số tăng nhanh ở Việt Nam. </a:t>
            </a:r>
            <a:endParaRPr lang="vi-VN" sz="3600" dirty="0">
              <a:solidFill>
                <a:srgbClr val="00206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54448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57350" y="294154"/>
            <a:ext cx="7014495" cy="4720251"/>
          </a:xfrm>
          <a:prstGeom prst="rect">
            <a:avLst/>
          </a:prstGeom>
        </p:spPr>
      </p:pic>
      <p:sp>
        <p:nvSpPr>
          <p:cNvPr id="5" name="Rectangle 4"/>
          <p:cNvSpPr/>
          <p:nvPr/>
        </p:nvSpPr>
        <p:spPr>
          <a:xfrm>
            <a:off x="221674" y="540327"/>
            <a:ext cx="4558144" cy="4237612"/>
          </a:xfrm>
          <a:prstGeom prst="rect">
            <a:avLst/>
          </a:prstGeom>
          <a:ln w="38100">
            <a:solidFill>
              <a:schemeClr val="accent1"/>
            </a:solidFill>
            <a:prstDash val="lgDashDotDot"/>
          </a:ln>
        </p:spPr>
        <p:txBody>
          <a:bodyPr wrap="square">
            <a:spAutoFit/>
          </a:bodyPr>
          <a:lstStyle/>
          <a:p>
            <a:pPr marL="14605" marR="75565" algn="just">
              <a:lnSpc>
                <a:spcPct val="150000"/>
              </a:lnSpc>
              <a:spcAft>
                <a:spcPts val="800"/>
              </a:spcAft>
              <a:tabLst>
                <a:tab pos="4314190" algn="l"/>
              </a:tabLst>
            </a:pPr>
            <a:r>
              <a:rPr lang="vi-VN" sz="3600" i="1" dirty="0">
                <a:solidFill>
                  <a:srgbClr val="0070C0"/>
                </a:solidFill>
                <a:ea typeface="Times New Roman" panose="02020603050405020304" pitchFamily="18" charset="0"/>
                <a:cs typeface="Times New Roman" panose="02020603050405020304" pitchFamily="18" charset="0"/>
              </a:rPr>
              <a:t>Dân số Việt Nam tăng nhanh, trung bình mỗi năm tăng thêm khoảng 1 triệu người. </a:t>
            </a:r>
            <a:endParaRPr lang="vi-VN" sz="2800" dirty="0">
              <a:solidFill>
                <a:srgbClr val="0070C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5353952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TotalTime>
  <Words>732</Words>
  <Application>Microsoft Office PowerPoint</Application>
  <PresentationFormat>Custom</PresentationFormat>
  <Paragraphs>60</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CTY REDSTAR</cp:lastModifiedBy>
  <cp:revision>32</cp:revision>
  <dcterms:created xsi:type="dcterms:W3CDTF">2024-08-14T13:45:16Z</dcterms:created>
  <dcterms:modified xsi:type="dcterms:W3CDTF">2024-10-18T03:18:32Z</dcterms:modified>
</cp:coreProperties>
</file>