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72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56" r:id="rId10"/>
    <p:sldId id="259" r:id="rId11"/>
    <p:sldId id="260" r:id="rId12"/>
    <p:sldId id="277" r:id="rId13"/>
    <p:sldId id="274" r:id="rId14"/>
    <p:sldId id="262" r:id="rId15"/>
    <p:sldId id="278" r:id="rId16"/>
    <p:sldId id="263" r:id="rId17"/>
    <p:sldId id="280" r:id="rId18"/>
    <p:sldId id="275" r:id="rId19"/>
    <p:sldId id="279" r:id="rId20"/>
    <p:sldId id="266" r:id="rId21"/>
    <p:sldId id="276" r:id="rId22"/>
    <p:sldId id="268" r:id="rId23"/>
    <p:sldId id="271" r:id="rId24"/>
  </p:sldIdLst>
  <p:sldSz cx="18288000" cy="10287000"/>
  <p:notesSz cx="6858000" cy="9144000"/>
  <p:embeddedFontLst>
    <p:embeddedFont>
      <p:font typeface="Cooper Black" panose="0208090404030B020404" pitchFamily="18" charset="0"/>
      <p:regular r:id="rId26"/>
    </p:embeddedFont>
    <p:embeddedFont>
      <p:font typeface="等线" panose="020B0604020202020204" charset="-122"/>
      <p:regular r:id="rId27"/>
    </p:embeddedFont>
    <p:embeddedFont>
      <p:font typeface="宋体" panose="02010600030101010101" pitchFamily="2" charset="-122"/>
      <p:regular r:id="rId28"/>
    </p:embeddedFont>
    <p:embeddedFont>
      <p:font typeface="Berlin Sans FB" panose="020E0602020502020306" pitchFamily="34" charset="0"/>
      <p:regular r:id="rId29"/>
      <p:bold r:id="rId30"/>
    </p:embeddedFont>
    <p:embeddedFont>
      <p:font typeface="VNI-Avo" pitchFamily="2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4AB91-F005-4DD4-ACC3-52B2F5E983E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74A56-9C1F-4534-84F7-314D91AAB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51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1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859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654B4-1808-4C99-9A7B-1C67ECDEE8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633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654B4-1808-4C99-9A7B-1C67ECDEE8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61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654B4-1808-4C99-9A7B-1C67ECDEE8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20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654B4-1808-4C99-9A7B-1C67ECDEE8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621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654B4-1808-4C99-9A7B-1C67ECDEE8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581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654B4-1808-4C99-9A7B-1C67ECDEE8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647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29.sv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9.sv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sv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5.sv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9.sv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0.svg"/><Relationship Id="rId10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0.svg"/><Relationship Id="rId10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6.svg"/><Relationship Id="rId7" Type="http://schemas.openxmlformats.org/officeDocument/2006/relationships/image" Target="../media/image2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53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1.sv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9.sv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8.svg"/><Relationship Id="rId7" Type="http://schemas.openxmlformats.org/officeDocument/2006/relationships/image" Target="../media/image53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1.sv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sv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3.svg"/><Relationship Id="rId4" Type="http://schemas.openxmlformats.org/officeDocument/2006/relationships/image" Target="../media/image60.png"/><Relationship Id="rId9" Type="http://schemas.openxmlformats.org/officeDocument/2006/relationships/image" Target="../media/image6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9.sv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71.svg"/><Relationship Id="rId4" Type="http://schemas.openxmlformats.org/officeDocument/2006/relationships/image" Target="../media/image66.png"/><Relationship Id="rId9" Type="http://schemas.openxmlformats.org/officeDocument/2006/relationships/image" Target="../media/image7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3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Relationship Id="rId14" Type="http://schemas.openxmlformats.org/officeDocument/2006/relationships/image" Target="../media/image34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tiff"/><Relationship Id="rId5" Type="http://schemas.openxmlformats.org/officeDocument/2006/relationships/image" Target="../media/image23.pn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5" Type="http://schemas.openxmlformats.org/officeDocument/2006/relationships/image" Target="../media/image34.tiff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3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Relationship Id="rId14" Type="http://schemas.openxmlformats.org/officeDocument/2006/relationships/image" Target="../media/image3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7352377" y="-1085850"/>
            <a:ext cx="3583246" cy="328355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80614" y="3414646"/>
            <a:ext cx="13592058" cy="290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0"/>
              </a:lnSpc>
            </a:pPr>
            <a:r>
              <a:rPr lang="en-US" sz="72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59107">
            <a:off x="16444705" y="5555742"/>
            <a:ext cx="4616033" cy="56418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975913">
            <a:off x="-2498516" y="2240471"/>
            <a:ext cx="4616033" cy="5641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51588C-775E-49CF-B338-D2C3E6125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716000" y="6402694"/>
            <a:ext cx="4407723" cy="3884306"/>
          </a:xfrm>
          <a:prstGeom prst="rect">
            <a:avLst/>
          </a:prstGeom>
        </p:spPr>
      </p:pic>
      <p:pic>
        <p:nvPicPr>
          <p:cNvPr id="9" name="Picture 28">
            <a:extLst>
              <a:ext uri="{FF2B5EF4-FFF2-40B4-BE49-F238E27FC236}">
                <a16:creationId xmlns:a16="http://schemas.microsoft.com/office/drawing/2014/main" id="{C16F1913-891A-4166-96C5-2F2C8C9FDC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80902" y="325276"/>
            <a:ext cx="1993106" cy="2057400"/>
          </a:xfrm>
          <a:prstGeom prst="rect">
            <a:avLst/>
          </a:prstGeom>
        </p:spPr>
      </p:pic>
      <p:pic>
        <p:nvPicPr>
          <p:cNvPr id="10" name="Picture 26">
            <a:extLst>
              <a:ext uri="{FF2B5EF4-FFF2-40B4-BE49-F238E27FC236}">
                <a16:creationId xmlns:a16="http://schemas.microsoft.com/office/drawing/2014/main" id="{1F7A062B-ADF6-4CB7-B8DC-6D4D814F2C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811710" y="1185249"/>
            <a:ext cx="1162298" cy="136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72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696200" y="2119693"/>
            <a:ext cx="8843169" cy="116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200"/>
              </a:lnSpc>
            </a:pPr>
            <a:r>
              <a:rPr lang="en-US" sz="64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5948562" y="548330"/>
            <a:ext cx="5705076" cy="1211580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-210636" y="-4773765"/>
            <a:ext cx="6606230" cy="7180685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E978916C-0DFE-468B-A245-17AA05783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77269" y="656532"/>
            <a:ext cx="5920300" cy="30971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9A720C4-3EF8-4EE3-BFAC-A81663DF5845}"/>
              </a:ext>
            </a:extLst>
          </p:cNvPr>
          <p:cNvSpPr txBox="1"/>
          <p:nvPr/>
        </p:nvSpPr>
        <p:spPr>
          <a:xfrm>
            <a:off x="6324600" y="3853531"/>
            <a:ext cx="6492644" cy="5062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ĐỀ-XI-MÉT</a:t>
            </a: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  <a:p>
            <a:pPr>
              <a:lnSpc>
                <a:spcPct val="20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vi-VN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CA06C51-D672-4ED0-B69A-30C876BC84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45882" y="3910889"/>
            <a:ext cx="647415" cy="1011585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76DE5942-220C-4C1F-B090-81431F0632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45882" y="5314770"/>
            <a:ext cx="711758" cy="911051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CF7AFAAC-C756-4694-A6D9-36713B5C87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25168" y="6606230"/>
            <a:ext cx="832472" cy="911051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3D8F8E05-18BF-473A-85AE-CF19D8C7912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325168" y="7983396"/>
            <a:ext cx="832472" cy="95549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-38100" y="-876494"/>
            <a:ext cx="4196016" cy="34254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3051203" y="-4798646"/>
            <a:ext cx="6606230" cy="7180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-1562869" y="6696658"/>
            <a:ext cx="6606230" cy="71806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45ED03-0551-46EE-A13B-312666150ACA}"/>
              </a:ext>
            </a:extLst>
          </p:cNvPr>
          <p:cNvSpPr txBox="1"/>
          <p:nvPr/>
        </p:nvSpPr>
        <p:spPr>
          <a:xfrm>
            <a:off x="5330589" y="3472136"/>
            <a:ext cx="8039100" cy="2588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I. ĐỀ-XI-MÉT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46EAC90-B027-4FAE-B3E2-891C3F749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106400" y="6101451"/>
            <a:ext cx="5552968" cy="41855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8308768" y="-9902663"/>
            <a:ext cx="2275225" cy="1955271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38200" y="8392956"/>
            <a:ext cx="3698529" cy="3059692"/>
          </a:xfrm>
          <a:prstGeom prst="rect">
            <a:avLst/>
          </a:prstGeom>
        </p:spPr>
      </p:pic>
      <p:pic>
        <p:nvPicPr>
          <p:cNvPr id="19" name="Picture 18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3B83CA70-D459-4AAE-BF54-CDD8D3098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47" y="1995901"/>
            <a:ext cx="15068306" cy="6295197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789F1DD4-8EDB-4941-8961-6F0BB679CA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125200" y="-266700"/>
            <a:ext cx="5301769" cy="31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19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-38100" y="-876494"/>
            <a:ext cx="4196016" cy="34254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3051203" y="-4798646"/>
            <a:ext cx="6606230" cy="7180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-1562869" y="6696658"/>
            <a:ext cx="6606230" cy="71806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45ED03-0551-46EE-A13B-312666150ACA}"/>
              </a:ext>
            </a:extLst>
          </p:cNvPr>
          <p:cNvSpPr txBox="1"/>
          <p:nvPr/>
        </p:nvSpPr>
        <p:spPr>
          <a:xfrm>
            <a:off x="4760794" y="3472136"/>
            <a:ext cx="8766411" cy="2588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II. LUYỆN TẬP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46EAC90-B027-4FAE-B3E2-891C3F749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106400" y="6101451"/>
            <a:ext cx="5552968" cy="418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13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8151674" y="-706120"/>
            <a:ext cx="2060852" cy="18884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0146">
            <a:off x="-1412267" y="7200900"/>
            <a:ext cx="4348534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403768" y="-1162050"/>
            <a:ext cx="4616033" cy="5641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454226-375D-425A-81CF-5747F370A3C2}"/>
              </a:ext>
            </a:extLst>
          </p:cNvPr>
          <p:cNvSpPr txBox="1"/>
          <p:nvPr/>
        </p:nvSpPr>
        <p:spPr>
          <a:xfrm>
            <a:off x="1828800" y="1202929"/>
            <a:ext cx="14706600" cy="254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screenshot of a musical instrument&#10;&#10;Description automatically generated with low confidence">
            <a:extLst>
              <a:ext uri="{FF2B5EF4-FFF2-40B4-BE49-F238E27FC236}">
                <a16:creationId xmlns:a16="http://schemas.microsoft.com/office/drawing/2014/main" id="{06EA19A9-7A5C-4E33-A0D1-1FB5BE5D6F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91" y="4914900"/>
            <a:ext cx="9372600" cy="468863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8B18FF-593E-46D0-93AA-52123945DA31}"/>
              </a:ext>
            </a:extLst>
          </p:cNvPr>
          <p:cNvSpPr/>
          <p:nvPr/>
        </p:nvSpPr>
        <p:spPr>
          <a:xfrm>
            <a:off x="3733800" y="3924300"/>
            <a:ext cx="1752600" cy="55546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dm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92ECED-B4B4-41F5-ACB6-451EA34D7124}"/>
              </a:ext>
            </a:extLst>
          </p:cNvPr>
          <p:cNvSpPr/>
          <p:nvPr/>
        </p:nvSpPr>
        <p:spPr>
          <a:xfrm>
            <a:off x="6399074" y="3924300"/>
            <a:ext cx="1752600" cy="55546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cm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463BA8-B762-4696-97C0-DB7FEAF3B9BC}"/>
              </a:ext>
            </a:extLst>
          </p:cNvPr>
          <p:cNvSpPr/>
          <p:nvPr/>
        </p:nvSpPr>
        <p:spPr>
          <a:xfrm>
            <a:off x="9336226" y="3924300"/>
            <a:ext cx="1752600" cy="55546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dm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022CEC-EC4D-4DF2-ABFD-F1DC97B4407E}"/>
              </a:ext>
            </a:extLst>
          </p:cNvPr>
          <p:cNvSpPr/>
          <p:nvPr/>
        </p:nvSpPr>
        <p:spPr>
          <a:xfrm>
            <a:off x="12466616" y="3924300"/>
            <a:ext cx="1752600" cy="55546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0">
            <a:extLst>
              <a:ext uri="{FF2B5EF4-FFF2-40B4-BE49-F238E27FC236}">
                <a16:creationId xmlns:a16="http://schemas.microsoft.com/office/drawing/2014/main" id="{348B11B3-7CCC-41CA-A636-81ECB8D27E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808343" y="767797"/>
            <a:ext cx="1467031" cy="1749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2.34568E-6 L 0.1842 2.34568E-6 C 0.26684 2.34568E-6 0.36884 0.13086 0.36884 0.23703 L 0.36884 0.47453 " pathEditMode="relative" rAng="0" ptsTypes="AA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23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2.34568E-6 L 0.102 2.34568E-6 C 0.14766 2.34568E-6 0.20408 0.08858 0.20408 0.16049 L 0.20408 0.32114 " pathEditMode="relative" rAng="0" ptsTypes="AAAA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0" y="16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2.34568E-6 L 0.01641 2.34568E-6 C 0.02379 2.34568E-6 0.0329 0.0429 0.0329 0.07793 L 0.0329 0.15602 " pathEditMode="relative" rAng="0" ptsTypes="AAAA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77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8151674" y="-706120"/>
            <a:ext cx="2060852" cy="18884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0146">
            <a:off x="-1412267" y="7200900"/>
            <a:ext cx="4348534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403768" y="-1162050"/>
            <a:ext cx="4616033" cy="5641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454226-375D-425A-81CF-5747F370A3C2}"/>
              </a:ext>
            </a:extLst>
          </p:cNvPr>
          <p:cNvSpPr txBox="1"/>
          <p:nvPr/>
        </p:nvSpPr>
        <p:spPr>
          <a:xfrm>
            <a:off x="1828800" y="1202929"/>
            <a:ext cx="14706600" cy="697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1dm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2dm.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914400">
              <a:lnSpc>
                <a:spcPct val="150000"/>
              </a:lnSpc>
              <a:buAutoNum type="alphaLcPeriod"/>
            </a:pP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914400">
              <a:lnSpc>
                <a:spcPct val="150000"/>
              </a:lnSpc>
              <a:buAutoNum type="alphaLcPeriod"/>
            </a:pP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2dm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cm?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87B7C5D-BA5E-49A1-95EC-AA2ED6B132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920" y="1828800"/>
            <a:ext cx="15086359" cy="74295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2FBDA1-5D94-47E9-A475-9589FD9C202E}"/>
              </a:ext>
            </a:extLst>
          </p:cNvPr>
          <p:cNvCxnSpPr>
            <a:cxnSpLocks/>
          </p:cNvCxnSpPr>
          <p:nvPr/>
        </p:nvCxnSpPr>
        <p:spPr>
          <a:xfrm>
            <a:off x="2590800" y="4689300"/>
            <a:ext cx="6705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9AB312-3234-4B9E-B145-4D2BE0999394}"/>
              </a:ext>
            </a:extLst>
          </p:cNvPr>
          <p:cNvCxnSpPr>
            <a:cxnSpLocks/>
          </p:cNvCxnSpPr>
          <p:nvPr/>
        </p:nvCxnSpPr>
        <p:spPr>
          <a:xfrm>
            <a:off x="2590800" y="4229100"/>
            <a:ext cx="13335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F3F6A9-A3FC-4C9A-9BFB-C9933F5BA2B8}"/>
              </a:ext>
            </a:extLst>
          </p:cNvPr>
          <p:cNvCxnSpPr>
            <a:cxnSpLocks/>
          </p:cNvCxnSpPr>
          <p:nvPr/>
        </p:nvCxnSpPr>
        <p:spPr>
          <a:xfrm>
            <a:off x="2590800" y="4000500"/>
            <a:ext cx="0" cy="4030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BB2588D-C27A-423E-A8AB-AE833340BDF7}"/>
              </a:ext>
            </a:extLst>
          </p:cNvPr>
          <p:cNvCxnSpPr>
            <a:cxnSpLocks/>
          </p:cNvCxnSpPr>
          <p:nvPr/>
        </p:nvCxnSpPr>
        <p:spPr>
          <a:xfrm>
            <a:off x="2590800" y="4536900"/>
            <a:ext cx="0" cy="4030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3F3A36-18DE-4BFA-8546-ABC4E86521DB}"/>
              </a:ext>
            </a:extLst>
          </p:cNvPr>
          <p:cNvCxnSpPr>
            <a:cxnSpLocks/>
          </p:cNvCxnSpPr>
          <p:nvPr/>
        </p:nvCxnSpPr>
        <p:spPr>
          <a:xfrm>
            <a:off x="9315450" y="4479768"/>
            <a:ext cx="0" cy="4030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C81B923-A519-441E-AA3D-3B2CB8E383F6}"/>
              </a:ext>
            </a:extLst>
          </p:cNvPr>
          <p:cNvCxnSpPr>
            <a:cxnSpLocks/>
          </p:cNvCxnSpPr>
          <p:nvPr/>
        </p:nvCxnSpPr>
        <p:spPr>
          <a:xfrm>
            <a:off x="15963900" y="3992484"/>
            <a:ext cx="0" cy="4030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3405382-ADB2-4A06-84A3-16BF5F045D25}"/>
              </a:ext>
            </a:extLst>
          </p:cNvPr>
          <p:cNvSpPr/>
          <p:nvPr/>
        </p:nvSpPr>
        <p:spPr>
          <a:xfrm>
            <a:off x="5172996" y="4414603"/>
            <a:ext cx="923926" cy="40957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dm</a:t>
            </a:r>
            <a:endParaRPr lang="vi-VN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860715-700C-4DC9-90D9-3E65B6F2C0EF}"/>
              </a:ext>
            </a:extLst>
          </p:cNvPr>
          <p:cNvSpPr/>
          <p:nvPr/>
        </p:nvSpPr>
        <p:spPr>
          <a:xfrm>
            <a:off x="9982200" y="4024312"/>
            <a:ext cx="923926" cy="40957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dm</a:t>
            </a:r>
            <a:endParaRPr lang="vi-VN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20E18C-3DED-4EF5-84DC-74B69378E161}"/>
              </a:ext>
            </a:extLst>
          </p:cNvPr>
          <p:cNvSpPr txBox="1"/>
          <p:nvPr/>
        </p:nvSpPr>
        <p:spPr>
          <a:xfrm>
            <a:off x="7006559" y="8380404"/>
            <a:ext cx="34376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2dm = 20cm</a:t>
            </a:r>
            <a:endParaRPr lang="vi-VN" sz="4200" b="1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D5BC3EB8-83E7-463F-ACE4-2427C4EA96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866194" y="777600"/>
            <a:ext cx="1467031" cy="174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7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388484" y="3443108"/>
            <a:ext cx="11546473" cy="55790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639532" y="1296297"/>
            <a:ext cx="4672603" cy="76944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77118" y="1296297"/>
            <a:ext cx="4672603" cy="76944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A3B604-AD44-4ADA-B801-84B0CE8E9BB0}"/>
              </a:ext>
            </a:extLst>
          </p:cNvPr>
          <p:cNvSpPr txBox="1"/>
          <p:nvPr/>
        </p:nvSpPr>
        <p:spPr>
          <a:xfrm>
            <a:off x="2016506" y="288165"/>
            <a:ext cx="14706600" cy="286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pPr algn="ctr">
              <a:lnSpc>
                <a:spcPct val="150000"/>
              </a:lnSpc>
            </a:pP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DFF594-606A-4E6B-A474-0DF14E3DAA2A}"/>
              </a:ext>
            </a:extLst>
          </p:cNvPr>
          <p:cNvSpPr txBox="1"/>
          <p:nvPr/>
        </p:nvSpPr>
        <p:spPr>
          <a:xfrm>
            <a:off x="4294858" y="4728001"/>
            <a:ext cx="10604657" cy="2817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1dm  =      cm		2dm  =       cm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10cm =      dm		20cm =      dm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DF20D9-DFA5-4135-86AC-92E1D8A8E9D6}"/>
              </a:ext>
            </a:extLst>
          </p:cNvPr>
          <p:cNvSpPr/>
          <p:nvPr/>
        </p:nvSpPr>
        <p:spPr>
          <a:xfrm>
            <a:off x="6477000" y="5219700"/>
            <a:ext cx="914400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3174D5-08E3-481C-911E-54DAD7C1D8E3}"/>
              </a:ext>
            </a:extLst>
          </p:cNvPr>
          <p:cNvSpPr/>
          <p:nvPr/>
        </p:nvSpPr>
        <p:spPr>
          <a:xfrm>
            <a:off x="11963400" y="5233485"/>
            <a:ext cx="914400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E0F9E6-2EAB-4D1A-AE50-E4E88CB47BD6}"/>
              </a:ext>
            </a:extLst>
          </p:cNvPr>
          <p:cNvSpPr/>
          <p:nvPr/>
        </p:nvSpPr>
        <p:spPr>
          <a:xfrm>
            <a:off x="6477000" y="6692651"/>
            <a:ext cx="914400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F53598-D7DC-4CBA-80A3-DC70C52ECF80}"/>
              </a:ext>
            </a:extLst>
          </p:cNvPr>
          <p:cNvSpPr/>
          <p:nvPr/>
        </p:nvSpPr>
        <p:spPr>
          <a:xfrm>
            <a:off x="11963400" y="6692651"/>
            <a:ext cx="914400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73DE42-FC18-4E0D-A6A9-770E648283A3}"/>
              </a:ext>
            </a:extLst>
          </p:cNvPr>
          <p:cNvSpPr/>
          <p:nvPr/>
        </p:nvSpPr>
        <p:spPr>
          <a:xfrm>
            <a:off x="6477000" y="5198012"/>
            <a:ext cx="914400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B7C0A-248C-4883-A210-63022A028846}"/>
              </a:ext>
            </a:extLst>
          </p:cNvPr>
          <p:cNvSpPr/>
          <p:nvPr/>
        </p:nvSpPr>
        <p:spPr>
          <a:xfrm>
            <a:off x="11963400" y="5198012"/>
            <a:ext cx="914400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B44DBA-951B-402C-973F-A74A8559B6C2}"/>
              </a:ext>
            </a:extLst>
          </p:cNvPr>
          <p:cNvSpPr/>
          <p:nvPr/>
        </p:nvSpPr>
        <p:spPr>
          <a:xfrm>
            <a:off x="6477000" y="6686025"/>
            <a:ext cx="914400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6EA9F3-1D22-40AA-85E1-FA655E24BE6B}"/>
              </a:ext>
            </a:extLst>
          </p:cNvPr>
          <p:cNvSpPr/>
          <p:nvPr/>
        </p:nvSpPr>
        <p:spPr>
          <a:xfrm>
            <a:off x="11963400" y="6667500"/>
            <a:ext cx="914400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2B7EA129-7441-4BD5-9AA7-CE16EB14DE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200684" y="288165"/>
            <a:ext cx="1467031" cy="1749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639532" y="1296297"/>
            <a:ext cx="4672603" cy="76944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77118" y="1296297"/>
            <a:ext cx="4672603" cy="76944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A3B604-AD44-4ADA-B801-84B0CE8E9BB0}"/>
              </a:ext>
            </a:extLst>
          </p:cNvPr>
          <p:cNvSpPr txBox="1"/>
          <p:nvPr/>
        </p:nvSpPr>
        <p:spPr>
          <a:xfrm>
            <a:off x="2016506" y="288165"/>
            <a:ext cx="14706600" cy="383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  <a:p>
            <a:pPr algn="ctr">
              <a:lnSpc>
                <a:spcPct val="150000"/>
              </a:lnSpc>
            </a:pPr>
            <a:r>
              <a:rPr lang="en-US" sz="5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5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5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: 12dm + 5dm = 17dm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DFF594-606A-4E6B-A474-0DF14E3DAA2A}"/>
              </a:ext>
            </a:extLst>
          </p:cNvPr>
          <p:cNvSpPr txBox="1"/>
          <p:nvPr/>
        </p:nvSpPr>
        <p:spPr>
          <a:xfrm>
            <a:off x="2412347" y="4841136"/>
            <a:ext cx="13914918" cy="273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13dm + 6dm =       dm	10dm + 4dm – 3dm =      dm</a:t>
            </a:r>
          </a:p>
          <a:p>
            <a:pPr>
              <a:lnSpc>
                <a:spcPct val="200000"/>
              </a:lnSpc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27dm – 7dm =        dm	48dm – 8dm - 10dm=      dm</a:t>
            </a:r>
            <a:endParaRPr lang="vi-VN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DF20D9-DFA5-4135-86AC-92E1D8A8E9D6}"/>
              </a:ext>
            </a:extLst>
          </p:cNvPr>
          <p:cNvSpPr/>
          <p:nvPr/>
        </p:nvSpPr>
        <p:spPr>
          <a:xfrm>
            <a:off x="6396417" y="5344481"/>
            <a:ext cx="914400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3174D5-08E3-481C-911E-54DAD7C1D8E3}"/>
              </a:ext>
            </a:extLst>
          </p:cNvPr>
          <p:cNvSpPr/>
          <p:nvPr/>
        </p:nvSpPr>
        <p:spPr>
          <a:xfrm>
            <a:off x="14325600" y="5380122"/>
            <a:ext cx="914400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E0F9E6-2EAB-4D1A-AE50-E4E88CB47BD6}"/>
              </a:ext>
            </a:extLst>
          </p:cNvPr>
          <p:cNvSpPr/>
          <p:nvPr/>
        </p:nvSpPr>
        <p:spPr>
          <a:xfrm>
            <a:off x="6382529" y="6717656"/>
            <a:ext cx="914400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F53598-D7DC-4CBA-80A3-DC70C52ECF80}"/>
              </a:ext>
            </a:extLst>
          </p:cNvPr>
          <p:cNvSpPr/>
          <p:nvPr/>
        </p:nvSpPr>
        <p:spPr>
          <a:xfrm>
            <a:off x="14350516" y="6742660"/>
            <a:ext cx="914400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73DE42-FC18-4E0D-A6A9-770E648283A3}"/>
              </a:ext>
            </a:extLst>
          </p:cNvPr>
          <p:cNvSpPr/>
          <p:nvPr/>
        </p:nvSpPr>
        <p:spPr>
          <a:xfrm>
            <a:off x="6382529" y="5372798"/>
            <a:ext cx="914400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vi-VN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B7C0A-248C-4883-A210-63022A028846}"/>
              </a:ext>
            </a:extLst>
          </p:cNvPr>
          <p:cNvSpPr/>
          <p:nvPr/>
        </p:nvSpPr>
        <p:spPr>
          <a:xfrm>
            <a:off x="14311712" y="5380122"/>
            <a:ext cx="914400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vi-VN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B44DBA-951B-402C-973F-A74A8559B6C2}"/>
              </a:ext>
            </a:extLst>
          </p:cNvPr>
          <p:cNvSpPr/>
          <p:nvPr/>
        </p:nvSpPr>
        <p:spPr>
          <a:xfrm>
            <a:off x="6400800" y="6717656"/>
            <a:ext cx="914400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6EA9F3-1D22-40AA-85E1-FA655E24BE6B}"/>
              </a:ext>
            </a:extLst>
          </p:cNvPr>
          <p:cNvSpPr/>
          <p:nvPr/>
        </p:nvSpPr>
        <p:spPr>
          <a:xfrm>
            <a:off x="14350516" y="6742660"/>
            <a:ext cx="914400" cy="838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vi-VN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2B7EA129-7441-4BD5-9AA7-CE16EB14DE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200684" y="288165"/>
            <a:ext cx="1467031" cy="174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5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-38100" y="-876494"/>
            <a:ext cx="4196016" cy="34254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3051203" y="-4798646"/>
            <a:ext cx="6606230" cy="7180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-1562869" y="6696658"/>
            <a:ext cx="6606230" cy="71806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45ED03-0551-46EE-A13B-312666150ACA}"/>
              </a:ext>
            </a:extLst>
          </p:cNvPr>
          <p:cNvSpPr txBox="1"/>
          <p:nvPr/>
        </p:nvSpPr>
        <p:spPr>
          <a:xfrm>
            <a:off x="4760794" y="3472136"/>
            <a:ext cx="8766411" cy="2588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III. VẬN DỤNG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46EAC90-B027-4FAE-B3E2-891C3F749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106400" y="6101451"/>
            <a:ext cx="5552968" cy="418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02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639532" y="1296297"/>
            <a:ext cx="4672603" cy="76944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277118" y="1296297"/>
            <a:ext cx="4672603" cy="76944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795DF2-C552-4BA6-A5E7-8DE13AFB9321}"/>
              </a:ext>
            </a:extLst>
          </p:cNvPr>
          <p:cNvSpPr txBox="1"/>
          <p:nvPr/>
        </p:nvSpPr>
        <p:spPr>
          <a:xfrm>
            <a:off x="2016506" y="288165"/>
            <a:ext cx="14706600" cy="364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algn="ctr">
              <a:lnSpc>
                <a:spcPct val="150000"/>
              </a:lnSpc>
            </a:pPr>
            <a:r>
              <a:rPr lang="en-US" sz="4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1dm, 2dm, 3dm.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1dm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0BD45475-16B1-4F33-90E5-984041B4AF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200684" y="288165"/>
            <a:ext cx="1467031" cy="1749068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D13DD254-C4E0-45BB-B556-6D62A5BA7F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8" y="4152900"/>
            <a:ext cx="12275635" cy="584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61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536" y="303"/>
            <a:ext cx="18286929" cy="1028639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2417023" y="6405350"/>
            <a:ext cx="8033185" cy="27335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42996" y="5143615"/>
            <a:ext cx="2655958" cy="47566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11740410" y="6359613"/>
            <a:ext cx="7166105" cy="24385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1835785" y="5812813"/>
            <a:ext cx="2655958" cy="39186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" y="7369949"/>
            <a:ext cx="18286928" cy="29680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14099362" y="4935361"/>
            <a:ext cx="4188103" cy="391863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2700106" y="8356874"/>
            <a:ext cx="1132049" cy="9361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1182603" y="6324297"/>
            <a:ext cx="2177014" cy="289543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7" t="15925" r="8452" b="65027"/>
          <a:stretch/>
        </p:blipFill>
        <p:spPr>
          <a:xfrm>
            <a:off x="768971" y="7818452"/>
            <a:ext cx="1371520" cy="174161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4012723" y="7960708"/>
            <a:ext cx="1044967" cy="86410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14091328" y="1505102"/>
            <a:ext cx="2250560" cy="300153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299618" y="304755"/>
            <a:ext cx="3719157" cy="218142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3161693" y="1716628"/>
            <a:ext cx="2022354" cy="132968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11147869" y="683636"/>
            <a:ext cx="3719157" cy="218142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6325424" y="328922"/>
            <a:ext cx="1494088" cy="98235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4778874" y="117826"/>
            <a:ext cx="1696801" cy="1696801"/>
            <a:chOff x="2573534" y="-1821132"/>
            <a:chExt cx="1035154" cy="1035154"/>
          </a:xfrm>
        </p:grpSpPr>
        <p:sp>
          <p:nvSpPr>
            <p:cNvPr id="33" name="七角星 32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49"/>
              <a:endParaRPr lang="zh-CN" altLang="en-US" sz="2701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49"/>
              <a:endParaRPr lang="zh-CN" altLang="en-US" sz="2701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32826">
            <a:off x="5515450" y="5858893"/>
            <a:ext cx="2966282" cy="3586502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105278">
            <a:off x="1576929" y="6226567"/>
            <a:ext cx="3528241" cy="34290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772">
            <a:off x="14683879" y="6749530"/>
            <a:ext cx="3433801" cy="3716234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3" r="21477"/>
          <a:stretch/>
        </p:blipFill>
        <p:spPr>
          <a:xfrm rot="481013">
            <a:off x="10068765" y="5587152"/>
            <a:ext cx="3983939" cy="398557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7163" y="-1266867"/>
            <a:ext cx="4019013" cy="250937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7483838" y="-1674993"/>
            <a:ext cx="2908610" cy="201596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1034" y="4503775"/>
            <a:ext cx="1879510" cy="1124464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14607819" y="-1875635"/>
            <a:ext cx="1223412" cy="507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549"/>
            <a:r>
              <a:rPr lang="zh-CN" altLang="en-US" sz="2701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734728" y="2632950"/>
            <a:ext cx="9859582" cy="2424778"/>
          </a:xfrm>
          <a:prstGeom prst="rect">
            <a:avLst/>
          </a:prstGeom>
          <a:noFill/>
        </p:spPr>
        <p:txBody>
          <a:bodyPr wrap="none" lIns="183908" tIns="91954" rIns="183908" bIns="9195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438618"/>
            <a:r>
              <a:rPr lang="en-US" sz="1455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145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1455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1455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4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ripple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 p14:presetBounceEnd="15000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 p14:bounceEnd="15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124200" y="1112285"/>
            <a:ext cx="13022518" cy="1004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sz="64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AI NHANH AI ĐÚNG?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547491" y="-1436601"/>
            <a:ext cx="7416097" cy="65801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631532">
            <a:off x="16626939" y="6746436"/>
            <a:ext cx="4616033" cy="56418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39C31D-8744-46A7-A565-C18FD236D3BB}"/>
              </a:ext>
            </a:extLst>
          </p:cNvPr>
          <p:cNvSpPr txBox="1"/>
          <p:nvPr/>
        </p:nvSpPr>
        <p:spPr>
          <a:xfrm>
            <a:off x="1939259" y="2373838"/>
            <a:ext cx="15392400" cy="261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en-US" sz="3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mực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quyển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vở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SGK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thắng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4A2BF59-FF3B-44F6-A136-2B887B9D6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85" y="5548555"/>
            <a:ext cx="4631829" cy="4038600"/>
          </a:xfrm>
          <a:prstGeom prst="rect">
            <a:avLst/>
          </a:prstGeom>
        </p:spPr>
      </p:pic>
      <p:pic>
        <p:nvPicPr>
          <p:cNvPr id="25" name="Picture 24" descr="A picture containing dryer&#10;&#10;Description automatically generated">
            <a:extLst>
              <a:ext uri="{FF2B5EF4-FFF2-40B4-BE49-F238E27FC236}">
                <a16:creationId xmlns:a16="http://schemas.microsoft.com/office/drawing/2014/main" id="{FB9E3457-E840-4F3C-B90F-AC9C2B281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269" y="5547795"/>
            <a:ext cx="3501626" cy="4038600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138FAA52-4BF7-472C-BFEA-9B425407E9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08" y="4323106"/>
            <a:ext cx="5322161" cy="6266087"/>
          </a:xfrm>
          <a:prstGeom prst="rect">
            <a:avLst/>
          </a:prstGeom>
        </p:spPr>
      </p:pic>
      <p:pic>
        <p:nvPicPr>
          <p:cNvPr id="29" name="Picture 2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CBAACBF-63E9-4001-952D-279F4F2B87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604" y="5710148"/>
            <a:ext cx="2767718" cy="34920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-38100" y="-876494"/>
            <a:ext cx="4196016" cy="34254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3051203" y="-4798646"/>
            <a:ext cx="6606230" cy="7180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-1562869" y="6696658"/>
            <a:ext cx="6606230" cy="71806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45ED03-0551-46EE-A13B-312666150ACA}"/>
              </a:ext>
            </a:extLst>
          </p:cNvPr>
          <p:cNvSpPr txBox="1"/>
          <p:nvPr/>
        </p:nvSpPr>
        <p:spPr>
          <a:xfrm>
            <a:off x="1552066" y="3284065"/>
            <a:ext cx="15183867" cy="2588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IV. HƯỚNG DẪN VỀ NHÀ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46EAC90-B027-4FAE-B3E2-891C3F749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106400" y="6101451"/>
            <a:ext cx="5552968" cy="418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76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-718388" y="-726084"/>
            <a:ext cx="19496176" cy="1077606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655882" y="1182687"/>
            <a:ext cx="8976236" cy="1004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sz="64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11448" y="3006257"/>
            <a:ext cx="7665105" cy="29684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311448" y="6289814"/>
            <a:ext cx="7665105" cy="296848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732207" y="3301241"/>
            <a:ext cx="6823586" cy="1645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8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8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tâp</a:t>
            </a:r>
            <a:endParaRPr lang="en-US" sz="3800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>
            <a:off x="15143024" y="-613078"/>
            <a:ext cx="3583246" cy="32835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96281" y="7365393"/>
            <a:ext cx="3583246" cy="3283557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BFDF59D2-A996-40C0-8598-2B27898DFD29}"/>
              </a:ext>
            </a:extLst>
          </p:cNvPr>
          <p:cNvSpPr txBox="1"/>
          <p:nvPr/>
        </p:nvSpPr>
        <p:spPr>
          <a:xfrm>
            <a:off x="6324600" y="6700091"/>
            <a:ext cx="6078793" cy="1645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8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8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8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b="1" i="1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800" b="1" i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3800" b="1" i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800" b="1" i="1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3800" b="1" i="1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7352377" y="-1085850"/>
            <a:ext cx="3583246" cy="328355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84232" y="3848100"/>
            <a:ext cx="12519536" cy="2903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0"/>
              </a:lnSpc>
            </a:pPr>
            <a:r>
              <a:rPr lang="en-US" sz="72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59107">
            <a:off x="16444705" y="5555742"/>
            <a:ext cx="4616033" cy="56418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975913">
            <a:off x="-2498516" y="2240471"/>
            <a:ext cx="4616033" cy="5641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51588C-775E-49CF-B338-D2C3E6125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716000" y="6402694"/>
            <a:ext cx="4407723" cy="3884306"/>
          </a:xfrm>
          <a:prstGeom prst="rect">
            <a:avLst/>
          </a:prstGeom>
        </p:spPr>
      </p:pic>
      <p:pic>
        <p:nvPicPr>
          <p:cNvPr id="9" name="Picture 28">
            <a:extLst>
              <a:ext uri="{FF2B5EF4-FFF2-40B4-BE49-F238E27FC236}">
                <a16:creationId xmlns:a16="http://schemas.microsoft.com/office/drawing/2014/main" id="{C16F1913-891A-4166-96C5-2F2C8C9FDC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80902" y="325276"/>
            <a:ext cx="1993106" cy="2057400"/>
          </a:xfrm>
          <a:prstGeom prst="rect">
            <a:avLst/>
          </a:prstGeom>
        </p:spPr>
      </p:pic>
      <p:pic>
        <p:nvPicPr>
          <p:cNvPr id="10" name="Picture 26">
            <a:extLst>
              <a:ext uri="{FF2B5EF4-FFF2-40B4-BE49-F238E27FC236}">
                <a16:creationId xmlns:a16="http://schemas.microsoft.com/office/drawing/2014/main" id="{1F7A062B-ADF6-4CB7-B8DC-6D4D814F2C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811710" y="1185249"/>
            <a:ext cx="1162298" cy="13694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" y="-144"/>
            <a:ext cx="18288513" cy="10287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836" r="21017"/>
          <a:stretch/>
        </p:blipFill>
        <p:spPr>
          <a:xfrm>
            <a:off x="-56610" y="2815861"/>
            <a:ext cx="18344076" cy="75165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5570" y="3506511"/>
            <a:ext cx="4060050" cy="50201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706" y="7485285"/>
            <a:ext cx="18352523" cy="2853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9DDBC-8FCF-DA4B-AE73-ED894AE6B326}"/>
              </a:ext>
            </a:extLst>
          </p:cNvPr>
          <p:cNvSpPr txBox="1"/>
          <p:nvPr/>
        </p:nvSpPr>
        <p:spPr>
          <a:xfrm>
            <a:off x="3562656" y="2580735"/>
            <a:ext cx="11643259" cy="162268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371549"/>
            <a:r>
              <a:rPr lang="en-US" sz="17477" b="1" dirty="0">
                <a:ln w="28575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ĐẬP CHUỘT</a:t>
            </a: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187EE9-9606-E544-A012-F24C14A4B67E}"/>
              </a:ext>
            </a:extLst>
          </p:cNvPr>
          <p:cNvSpPr/>
          <p:nvPr/>
        </p:nvSpPr>
        <p:spPr>
          <a:xfrm>
            <a:off x="11790428" y="7146037"/>
            <a:ext cx="3890568" cy="137152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49"/>
            <a:r>
              <a:rPr lang="en-US" sz="4799" dirty="0">
                <a:solidFill>
                  <a:srgbClr val="ED7D31">
                    <a:lumMod val="50000"/>
                  </a:srgbClr>
                </a:solidFill>
                <a:latin typeface="Cooper Black" panose="0208090404030B020404" pitchFamily="18" charset="0"/>
              </a:rPr>
              <a:t>START</a:t>
            </a:r>
            <a:endParaRPr lang="ru-RU" sz="4799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17" name="Овал 18">
            <a:extLst>
              <a:ext uri="{FF2B5EF4-FFF2-40B4-BE49-F238E27FC236}">
                <a16:creationId xmlns:a16="http://schemas.microsoft.com/office/drawing/2014/main" id="{99FC6307-3B26-7F44-B239-A8FEDE1058E3}"/>
              </a:ext>
            </a:extLst>
          </p:cNvPr>
          <p:cNvSpPr/>
          <p:nvPr/>
        </p:nvSpPr>
        <p:spPr>
          <a:xfrm>
            <a:off x="6731096" y="5790236"/>
            <a:ext cx="4687472" cy="1575511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49"/>
            <a:endParaRPr lang="ru-RU" sz="2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5409" y="4630572"/>
            <a:ext cx="2418142" cy="2531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725893" y="3527311"/>
            <a:ext cx="3025324" cy="19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0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7" y="-144"/>
            <a:ext cx="18288513" cy="10287287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6370286" y="15726765"/>
            <a:ext cx="10190" cy="2237150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49"/>
            <a:endParaRPr lang="en-US" sz="2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56610" y="2815861"/>
            <a:ext cx="18344076" cy="7516578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3342627" y="3966176"/>
            <a:ext cx="12222149" cy="1575511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49"/>
              <a:endParaRPr lang="ru-RU" sz="270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49"/>
              <a:endParaRPr lang="ru-RU" sz="270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0885" y="6093449"/>
            <a:ext cx="3511394" cy="3675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1845" y="5939633"/>
            <a:ext cx="3511394" cy="3675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730171" y="2467643"/>
            <a:ext cx="3025324" cy="19844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13659773" y="1993990"/>
            <a:ext cx="3025324" cy="198447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607548" y="4717110"/>
            <a:ext cx="13715197" cy="5963506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49"/>
              <a:endParaRPr lang="en-US" sz="270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49"/>
              <a:endParaRPr lang="en-US" sz="270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1504" y="9455452"/>
            <a:ext cx="3511394" cy="3675990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2601198" y="8365393"/>
            <a:ext cx="13705007" cy="2237150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49"/>
            <a:endParaRPr lang="en-US" sz="2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84282" y="7991686"/>
            <a:ext cx="2825575" cy="270669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80974" y="9396787"/>
            <a:ext cx="1024156" cy="86870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14879" y="8405462"/>
            <a:ext cx="4242935" cy="196601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" y="22487"/>
            <a:ext cx="2441516" cy="245066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7973" y="9061129"/>
            <a:ext cx="1499658" cy="1280197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6108468" y="4649311"/>
            <a:ext cx="1653877" cy="1679294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3034020" y="550579"/>
            <a:ext cx="11006900" cy="175898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49"/>
            <a:r>
              <a:rPr lang="en-US" sz="729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72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729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72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9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72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9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72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9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2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9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2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729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3941219" y="5461987"/>
            <a:ext cx="3017343" cy="1234367"/>
          </a:xfrm>
          <a:prstGeom prst="roundRect">
            <a:avLst>
              <a:gd name="adj" fmla="val 612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49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4019558" y="7826761"/>
            <a:ext cx="3017343" cy="1234367"/>
          </a:xfrm>
          <a:prstGeom prst="roundRect">
            <a:avLst>
              <a:gd name="adj" fmla="val 612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49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85485" y="5444604"/>
            <a:ext cx="3025324" cy="1984476"/>
          </a:xfrm>
          <a:prstGeom prst="rect">
            <a:avLst/>
          </a:prstGeom>
        </p:spPr>
      </p:pic>
      <p:sp>
        <p:nvSpPr>
          <p:cNvPr id="76" name="Rounded Rectangle 75"/>
          <p:cNvSpPr/>
          <p:nvPr/>
        </p:nvSpPr>
        <p:spPr>
          <a:xfrm>
            <a:off x="11952823" y="5461987"/>
            <a:ext cx="3017343" cy="1234367"/>
          </a:xfrm>
          <a:prstGeom prst="roundRect">
            <a:avLst>
              <a:gd name="adj" fmla="val 612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49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13683901" y="6539312"/>
            <a:ext cx="3025324" cy="19844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040" y="2437864"/>
            <a:ext cx="1537999" cy="1072162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8662702" y="3952606"/>
            <a:ext cx="2006923" cy="13934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49"/>
            <a:endParaRPr lang="en-US" sz="2701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361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7" y="-144"/>
            <a:ext cx="18288513" cy="10287287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6370286" y="15726765"/>
            <a:ext cx="10190" cy="2237150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49"/>
            <a:endParaRPr lang="en-US" sz="2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56610" y="2815861"/>
            <a:ext cx="18344076" cy="7516578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3342627" y="3966176"/>
            <a:ext cx="12222149" cy="1575511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49"/>
              <a:endParaRPr lang="ru-RU" sz="270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49"/>
              <a:endParaRPr lang="ru-RU" sz="270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7009" y="5791653"/>
            <a:ext cx="3511394" cy="3675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2822" y="6010452"/>
            <a:ext cx="3511394" cy="3675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14296630" y="2212551"/>
            <a:ext cx="3025324" cy="198447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607548" y="4717110"/>
            <a:ext cx="13715197" cy="5963506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49"/>
              <a:endParaRPr lang="en-US" sz="270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49"/>
              <a:endParaRPr lang="en-US" sz="270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853668" y="2537342"/>
            <a:ext cx="3025324" cy="198447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4879" y="8405462"/>
            <a:ext cx="4242935" cy="196601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" y="22487"/>
            <a:ext cx="2441516" cy="2450662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6108468" y="4649311"/>
            <a:ext cx="1653877" cy="1679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9177" y="9479678"/>
            <a:ext cx="3511394" cy="3675990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2601198" y="8365393"/>
            <a:ext cx="13705007" cy="2237150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49"/>
            <a:endParaRPr lang="en-US" sz="2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80974" y="9396787"/>
            <a:ext cx="1024156" cy="86870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7973" y="9061129"/>
            <a:ext cx="1499658" cy="128019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50131" y="5668305"/>
            <a:ext cx="3025324" cy="1984476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3034020" y="550579"/>
            <a:ext cx="11006900" cy="175898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49"/>
            <a:r>
              <a:rPr lang="en-US" sz="8206" dirty="0">
                <a:solidFill>
                  <a:srgbClr val="002060"/>
                </a:solidFill>
                <a:latin typeface="Cooper Black" panose="0208090404030B020404" pitchFamily="18" charset="0"/>
              </a:rPr>
              <a:t>1 dm = .......cm</a:t>
            </a:r>
            <a:endParaRPr lang="ru-RU" sz="8206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84282" y="7991686"/>
            <a:ext cx="2825575" cy="2706699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3941219" y="5461987"/>
            <a:ext cx="3017343" cy="1234367"/>
          </a:xfrm>
          <a:prstGeom prst="roundRect">
            <a:avLst>
              <a:gd name="adj" fmla="val 612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49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1952823" y="5461987"/>
            <a:ext cx="3017343" cy="1234367"/>
          </a:xfrm>
          <a:prstGeom prst="roundRect">
            <a:avLst>
              <a:gd name="adj" fmla="val 612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49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019558" y="7826761"/>
            <a:ext cx="3017343" cy="1234367"/>
          </a:xfrm>
          <a:prstGeom prst="roundRect">
            <a:avLst>
              <a:gd name="adj" fmla="val 612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49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13683901" y="6539312"/>
            <a:ext cx="3025324" cy="19844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09" y="6175567"/>
            <a:ext cx="1537999" cy="1072162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4515123" y="11293751"/>
            <a:ext cx="2006923" cy="13934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49"/>
            <a:endParaRPr lang="en-US" sz="2701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543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7" y="-144"/>
            <a:ext cx="18288513" cy="10287287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6370286" y="15726765"/>
            <a:ext cx="10190" cy="2237150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49"/>
            <a:endParaRPr lang="en-US" sz="2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56610" y="2815861"/>
            <a:ext cx="18344076" cy="7516578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3342627" y="3966176"/>
            <a:ext cx="12222149" cy="1575511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49"/>
              <a:endParaRPr lang="ru-RU" sz="270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49"/>
              <a:endParaRPr lang="ru-RU" sz="270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2426" y="6071223"/>
            <a:ext cx="3511394" cy="3675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4560" y="6174410"/>
            <a:ext cx="3511394" cy="3675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14591712" y="2445417"/>
            <a:ext cx="3025324" cy="19844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66" y="2528070"/>
            <a:ext cx="1537999" cy="1072162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607548" y="4717110"/>
            <a:ext cx="13715197" cy="5963506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49"/>
              <a:endParaRPr lang="en-US" sz="270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49"/>
              <a:endParaRPr lang="en-US" sz="270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1504" y="9455452"/>
            <a:ext cx="3511394" cy="3675990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2601198" y="8365393"/>
            <a:ext cx="13705007" cy="2237150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49"/>
            <a:endParaRPr lang="en-US" sz="2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84282" y="7991686"/>
            <a:ext cx="2825575" cy="270669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80974" y="9396787"/>
            <a:ext cx="1024156" cy="86870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4879" y="8405462"/>
            <a:ext cx="4242935" cy="196601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" y="22487"/>
            <a:ext cx="2441516" cy="245066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07973" y="9061129"/>
            <a:ext cx="1499658" cy="1280197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6108468" y="4649311"/>
            <a:ext cx="1653877" cy="1679294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3034020" y="550579"/>
            <a:ext cx="11006900" cy="175898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49"/>
            <a:r>
              <a:rPr lang="en-US" sz="8206" dirty="0">
                <a:solidFill>
                  <a:srgbClr val="002060"/>
                </a:solidFill>
                <a:latin typeface="Cooper Black" panose="0208090404030B020404" pitchFamily="18" charset="0"/>
              </a:rPr>
              <a:t>10 cm =......dm</a:t>
            </a:r>
            <a:endParaRPr lang="ru-RU" sz="8206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3941219" y="5461987"/>
            <a:ext cx="3017343" cy="1234367"/>
          </a:xfrm>
          <a:prstGeom prst="roundRect">
            <a:avLst>
              <a:gd name="adj" fmla="val 612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49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4019558" y="7826761"/>
            <a:ext cx="3017343" cy="1234367"/>
          </a:xfrm>
          <a:prstGeom prst="roundRect">
            <a:avLst>
              <a:gd name="adj" fmla="val 612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49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85485" y="5444604"/>
            <a:ext cx="3025324" cy="1984476"/>
          </a:xfrm>
          <a:prstGeom prst="rect">
            <a:avLst/>
          </a:prstGeom>
        </p:spPr>
      </p:pic>
      <p:sp>
        <p:nvSpPr>
          <p:cNvPr id="76" name="Rounded Rectangle 75"/>
          <p:cNvSpPr/>
          <p:nvPr/>
        </p:nvSpPr>
        <p:spPr>
          <a:xfrm>
            <a:off x="11952823" y="5461987"/>
            <a:ext cx="3017343" cy="1234367"/>
          </a:xfrm>
          <a:prstGeom prst="roundRect">
            <a:avLst>
              <a:gd name="adj" fmla="val 612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49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13683901" y="6539312"/>
            <a:ext cx="3025324" cy="1984476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2275452" y="4538280"/>
            <a:ext cx="2006923" cy="13934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49"/>
            <a:endParaRPr lang="en-US" sz="2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039585" y="2257201"/>
            <a:ext cx="3025324" cy="19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9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7" y="-144"/>
            <a:ext cx="18288513" cy="10287287"/>
          </a:xfrm>
          <a:prstGeom prst="rect">
            <a:avLst/>
          </a:prstGeom>
        </p:spPr>
      </p:pic>
      <p:sp>
        <p:nvSpPr>
          <p:cNvPr id="58" name="Freeform 57"/>
          <p:cNvSpPr/>
          <p:nvPr/>
        </p:nvSpPr>
        <p:spPr>
          <a:xfrm>
            <a:off x="16370286" y="15726765"/>
            <a:ext cx="10190" cy="2237150"/>
          </a:xfrm>
          <a:custGeom>
            <a:avLst/>
            <a:gdLst>
              <a:gd name="connsiteX0" fmla="*/ 0 w 6793"/>
              <a:gd name="connsiteY0" fmla="*/ 0 h 1491521"/>
              <a:gd name="connsiteX1" fmla="*/ 6793 w 6793"/>
              <a:gd name="connsiteY1" fmla="*/ 0 h 1491521"/>
              <a:gd name="connsiteX2" fmla="*/ 6793 w 6793"/>
              <a:gd name="connsiteY2" fmla="*/ 1491521 h 1491521"/>
              <a:gd name="connsiteX3" fmla="*/ 0 w 6793"/>
              <a:gd name="connsiteY3" fmla="*/ 1491521 h 1491521"/>
              <a:gd name="connsiteX4" fmla="*/ 0 w 6793"/>
              <a:gd name="connsiteY4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" h="1491521">
                <a:moveTo>
                  <a:pt x="0" y="0"/>
                </a:moveTo>
                <a:lnTo>
                  <a:pt x="6793" y="0"/>
                </a:lnTo>
                <a:lnTo>
                  <a:pt x="6793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49"/>
            <a:endParaRPr lang="en-US" sz="2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56610" y="2815861"/>
            <a:ext cx="18344076" cy="7516578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3342627" y="3966176"/>
            <a:ext cx="12222149" cy="1575511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49"/>
              <a:endParaRPr lang="ru-RU" sz="270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49"/>
              <a:endParaRPr lang="ru-RU" sz="270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0885" y="6093449"/>
            <a:ext cx="3511394" cy="3675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1845" y="5939633"/>
            <a:ext cx="3511394" cy="3675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730171" y="2467643"/>
            <a:ext cx="3025324" cy="19844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13659773" y="1993990"/>
            <a:ext cx="3025324" cy="198447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607548" y="4717110"/>
            <a:ext cx="13715197" cy="5963506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49"/>
              <a:endParaRPr lang="en-US" sz="270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49"/>
              <a:endParaRPr lang="en-US" sz="2701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1504" y="9455452"/>
            <a:ext cx="3511394" cy="3675990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2601198" y="8365393"/>
            <a:ext cx="13705007" cy="2237150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49"/>
            <a:endParaRPr lang="en-US" sz="2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84282" y="7991686"/>
            <a:ext cx="2825575" cy="270669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80974" y="9396787"/>
            <a:ext cx="1024156" cy="86870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14879" y="8405462"/>
            <a:ext cx="4242935" cy="196601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" y="22487"/>
            <a:ext cx="2441516" cy="245066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7973" y="9061129"/>
            <a:ext cx="1499658" cy="1280197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6108468" y="4649311"/>
            <a:ext cx="1653877" cy="1679294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601199" y="507522"/>
            <a:ext cx="13779276" cy="175898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49"/>
            <a:r>
              <a:rPr lang="en-US" sz="5471" dirty="0">
                <a:solidFill>
                  <a:srgbClr val="002060"/>
                </a:solidFill>
                <a:latin typeface="Cooper Black" panose="0208090404030B020404" pitchFamily="18" charset="0"/>
              </a:rPr>
              <a:t>Gang </a:t>
            </a:r>
            <a:r>
              <a:rPr lang="en-US" sz="5471" dirty="0" err="1">
                <a:solidFill>
                  <a:srgbClr val="002060"/>
                </a:solidFill>
                <a:latin typeface="Cooper Black" panose="0208090404030B020404" pitchFamily="18" charset="0"/>
              </a:rPr>
              <a:t>tay</a:t>
            </a:r>
            <a:r>
              <a:rPr lang="en-US" sz="5471" dirty="0">
                <a:solidFill>
                  <a:srgbClr val="002060"/>
                </a:solidFill>
                <a:latin typeface="Cooper Black" panose="0208090404030B020404" pitchFamily="18" charset="0"/>
              </a:rPr>
              <a:t> </a:t>
            </a:r>
            <a:r>
              <a:rPr lang="en-US" sz="5471" dirty="0" err="1">
                <a:solidFill>
                  <a:srgbClr val="002060"/>
                </a:solidFill>
                <a:latin typeface="Cooper Black" panose="0208090404030B020404" pitchFamily="18" charset="0"/>
              </a:rPr>
              <a:t>em</a:t>
            </a:r>
            <a:r>
              <a:rPr lang="en-US" sz="5471" dirty="0">
                <a:solidFill>
                  <a:srgbClr val="002060"/>
                </a:solidFill>
                <a:latin typeface="Cooper Black" panose="0208090404030B020404" pitchFamily="18" charset="0"/>
              </a:rPr>
              <a:t> </a:t>
            </a:r>
            <a:r>
              <a:rPr lang="en-US" sz="5471" dirty="0" err="1">
                <a:solidFill>
                  <a:srgbClr val="002060"/>
                </a:solidFill>
                <a:latin typeface="Cooper Black" panose="0208090404030B020404" pitchFamily="18" charset="0"/>
              </a:rPr>
              <a:t>dài</a:t>
            </a:r>
            <a:r>
              <a:rPr lang="en-US" sz="5471" dirty="0">
                <a:solidFill>
                  <a:srgbClr val="002060"/>
                </a:solidFill>
                <a:latin typeface="Cooper Black" panose="0208090404030B020404" pitchFamily="18" charset="0"/>
              </a:rPr>
              <a:t> </a:t>
            </a:r>
            <a:r>
              <a:rPr lang="en-US" sz="5471" dirty="0" err="1">
                <a:solidFill>
                  <a:srgbClr val="002060"/>
                </a:solidFill>
                <a:latin typeface="Cooper Black" panose="0208090404030B020404" pitchFamily="18" charset="0"/>
              </a:rPr>
              <a:t>khoảng</a:t>
            </a:r>
            <a:r>
              <a:rPr lang="en-US" sz="5471" dirty="0">
                <a:solidFill>
                  <a:srgbClr val="002060"/>
                </a:solidFill>
                <a:latin typeface="Cooper Black" panose="0208090404030B020404" pitchFamily="18" charset="0"/>
              </a:rPr>
              <a:t> </a:t>
            </a:r>
          </a:p>
          <a:p>
            <a:pPr algn="ctr" defTabSz="1371549"/>
            <a:r>
              <a:rPr lang="en-US" sz="5471" dirty="0">
                <a:solidFill>
                  <a:srgbClr val="002060"/>
                </a:solidFill>
                <a:latin typeface="Cooper Black" panose="0208090404030B020404" pitchFamily="18" charset="0"/>
              </a:rPr>
              <a:t>bao </a:t>
            </a:r>
            <a:r>
              <a:rPr lang="en-US" sz="5471" dirty="0" err="1">
                <a:solidFill>
                  <a:srgbClr val="002060"/>
                </a:solidFill>
                <a:latin typeface="Cooper Black" panose="0208090404030B020404" pitchFamily="18" charset="0"/>
              </a:rPr>
              <a:t>nhiêu</a:t>
            </a:r>
            <a:r>
              <a:rPr lang="en-US" sz="5471" dirty="0">
                <a:solidFill>
                  <a:srgbClr val="002060"/>
                </a:solidFill>
                <a:latin typeface="Cooper Black" panose="0208090404030B020404" pitchFamily="18" charset="0"/>
              </a:rPr>
              <a:t> dm?</a:t>
            </a:r>
            <a:endParaRPr lang="ru-RU" sz="547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3941219" y="5461987"/>
            <a:ext cx="3017343" cy="1234367"/>
          </a:xfrm>
          <a:prstGeom prst="roundRect">
            <a:avLst>
              <a:gd name="adj" fmla="val 612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49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dm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4019558" y="7826761"/>
            <a:ext cx="3017343" cy="1234367"/>
          </a:xfrm>
          <a:prstGeom prst="roundRect">
            <a:avLst>
              <a:gd name="adj" fmla="val 612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49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dm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85485" y="5444604"/>
            <a:ext cx="3025324" cy="1984476"/>
          </a:xfrm>
          <a:prstGeom prst="rect">
            <a:avLst/>
          </a:prstGeom>
        </p:spPr>
      </p:pic>
      <p:sp>
        <p:nvSpPr>
          <p:cNvPr id="76" name="Rounded Rectangle 75"/>
          <p:cNvSpPr/>
          <p:nvPr/>
        </p:nvSpPr>
        <p:spPr>
          <a:xfrm>
            <a:off x="11952823" y="5461987"/>
            <a:ext cx="3017343" cy="1234367"/>
          </a:xfrm>
          <a:prstGeom prst="roundRect">
            <a:avLst>
              <a:gd name="adj" fmla="val 612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49"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dm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13683901" y="6539312"/>
            <a:ext cx="3025324" cy="19844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040" y="2437864"/>
            <a:ext cx="1537999" cy="1072162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8662702" y="3952606"/>
            <a:ext cx="2006923" cy="13934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49"/>
            <a:endParaRPr lang="en-US" sz="2701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308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7" y="-144"/>
            <a:ext cx="18288513" cy="10287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0836" r="21017"/>
          <a:stretch/>
        </p:blipFill>
        <p:spPr>
          <a:xfrm>
            <a:off x="-56610" y="2815861"/>
            <a:ext cx="18344076" cy="75165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5570" y="3506511"/>
            <a:ext cx="4060050" cy="50201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706" y="7485285"/>
            <a:ext cx="18352523" cy="2853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9DDBC-8FCF-DA4B-AE73-ED894AE6B326}"/>
              </a:ext>
            </a:extLst>
          </p:cNvPr>
          <p:cNvSpPr txBox="1"/>
          <p:nvPr/>
        </p:nvSpPr>
        <p:spPr>
          <a:xfrm>
            <a:off x="4003439" y="2888351"/>
            <a:ext cx="11643259" cy="162268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371549"/>
            <a:r>
              <a:rPr lang="en-US" sz="17250" b="1" dirty="0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Berlin Sans FB" panose="020E0602020502020306" pitchFamily="34" charset="0"/>
              </a:rPr>
              <a:t>CHÀO TẠM BIỆT</a:t>
            </a:r>
          </a:p>
        </p:txBody>
      </p:sp>
      <p:sp>
        <p:nvSpPr>
          <p:cNvPr id="17" name="Овал 18">
            <a:extLst>
              <a:ext uri="{FF2B5EF4-FFF2-40B4-BE49-F238E27FC236}">
                <a16:creationId xmlns:a16="http://schemas.microsoft.com/office/drawing/2014/main" id="{99FC6307-3B26-7F44-B239-A8FEDE1058E3}"/>
              </a:ext>
            </a:extLst>
          </p:cNvPr>
          <p:cNvSpPr/>
          <p:nvPr/>
        </p:nvSpPr>
        <p:spPr>
          <a:xfrm>
            <a:off x="6731096" y="5790236"/>
            <a:ext cx="4687472" cy="1575511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49"/>
            <a:endParaRPr lang="ru-RU" sz="2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5409" y="4630572"/>
            <a:ext cx="2418142" cy="25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7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86376" y="5038725"/>
            <a:ext cx="12439045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7"/>
              </a:lnSpc>
            </a:pPr>
            <a:r>
              <a:rPr lang="en-US" sz="96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- XI - MÉT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642776" y="3393081"/>
            <a:ext cx="6926246" cy="1095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89"/>
              </a:lnSpc>
            </a:pPr>
            <a:r>
              <a:rPr lang="en-US" sz="720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72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994799" y="-450549"/>
            <a:ext cx="6713247" cy="110547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69551" y="-317199"/>
            <a:ext cx="6713247" cy="11054748"/>
          </a:xfrm>
          <a:prstGeom prst="rect">
            <a:avLst/>
          </a:prstGeom>
        </p:spPr>
      </p:pic>
      <p:pic>
        <p:nvPicPr>
          <p:cNvPr id="9" name="Picture 28">
            <a:extLst>
              <a:ext uri="{FF2B5EF4-FFF2-40B4-BE49-F238E27FC236}">
                <a16:creationId xmlns:a16="http://schemas.microsoft.com/office/drawing/2014/main" id="{32F83015-7179-4487-852C-91C64AEF03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610600" y="1452221"/>
            <a:ext cx="1524000" cy="157316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330</Words>
  <Application>Microsoft Office PowerPoint</Application>
  <PresentationFormat>Custom</PresentationFormat>
  <Paragraphs>89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Cooper Black</vt:lpstr>
      <vt:lpstr>等线</vt:lpstr>
      <vt:lpstr>Arial</vt:lpstr>
      <vt:lpstr>Times New Roman</vt:lpstr>
      <vt:lpstr>宋体</vt:lpstr>
      <vt:lpstr>Berlin Sans FB</vt:lpstr>
      <vt:lpstr>VNI-Avo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dell</cp:lastModifiedBy>
  <cp:revision>5</cp:revision>
  <dcterms:created xsi:type="dcterms:W3CDTF">2006-08-16T00:00:00Z</dcterms:created>
  <dcterms:modified xsi:type="dcterms:W3CDTF">2022-09-21T06:34:26Z</dcterms:modified>
  <dc:identifier>DAEoLse1E9Q</dc:identifier>
</cp:coreProperties>
</file>