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25"/>
  </p:notesMasterIdLst>
  <p:sldIdLst>
    <p:sldId id="389" r:id="rId4"/>
    <p:sldId id="260" r:id="rId5"/>
    <p:sldId id="782" r:id="rId6"/>
    <p:sldId id="350" r:id="rId7"/>
    <p:sldId id="351" r:id="rId8"/>
    <p:sldId id="328" r:id="rId9"/>
    <p:sldId id="329" r:id="rId10"/>
    <p:sldId id="3232" r:id="rId11"/>
    <p:sldId id="3270" r:id="rId12"/>
    <p:sldId id="3283" r:id="rId13"/>
    <p:sldId id="3271" r:id="rId14"/>
    <p:sldId id="3272" r:id="rId15"/>
    <p:sldId id="3284" r:id="rId16"/>
    <p:sldId id="3273" r:id="rId17"/>
    <p:sldId id="3286" r:id="rId18"/>
    <p:sldId id="3285" r:id="rId19"/>
    <p:sldId id="3274" r:id="rId20"/>
    <p:sldId id="3275" r:id="rId21"/>
    <p:sldId id="3287" r:id="rId22"/>
    <p:sldId id="3288" r:id="rId23"/>
    <p:sldId id="32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31" autoAdjust="0"/>
  </p:normalViewPr>
  <p:slideViewPr>
    <p:cSldViewPr snapToGrid="0">
      <p:cViewPr varScale="1">
        <p:scale>
          <a:sx n="71" d="100"/>
          <a:sy n="71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BB20-3B96-494D-AF33-7870D110560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686D-B154-498F-837B-6DBC23D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963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819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2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9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917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1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55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1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94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6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45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8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2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8418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2929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467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66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57176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375896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188565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67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95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41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0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9786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85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1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97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1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17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0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3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9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34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4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10633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4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1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4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4FBC4A-7AB4-447B-BC84-62280D200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762" y="1773238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2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1792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1984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8CCFAC-A74F-4479-A414-FC7150358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2400"/>
            <a:ext cx="12192000" cy="1895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2D8DF1-B317-48CB-BF84-4E6421497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207982"/>
            <a:ext cx="2933973" cy="2194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EDD0F8-6E22-4F6C-A7E5-007EDD2B8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3667" flipH="1">
            <a:off x="9886951" y="332813"/>
            <a:ext cx="2385396" cy="11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055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5437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3475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33BBAD-BDA1-B588-0103-39E3C84F08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4" y="142777"/>
            <a:ext cx="1331733" cy="13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501826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microsoft.com/office/2007/relationships/hdphoto" Target="../media/hdphoto5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0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0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microsoft.com/office/2007/relationships/hdphoto" Target="../media/hdphoto9.wdp"/><Relationship Id="rId10" Type="http://schemas.openxmlformats.org/officeDocument/2006/relationships/slide" Target="slide6.xml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20.png"/><Relationship Id="rId12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60.png"/><Relationship Id="rId12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0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682058" y="2528451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9895" y="-819714"/>
            <a:ext cx="7616442" cy="3650052"/>
          </a:xfrm>
          <a:prstGeom prst="rect">
            <a:avLst/>
          </a:prstGeom>
        </p:spPr>
      </p:pic>
      <p:sp>
        <p:nvSpPr>
          <p:cNvPr id="15" name="文本框 21">
            <a:extLst>
              <a:ext uri="{FF2B5EF4-FFF2-40B4-BE49-F238E27FC236}">
                <a16:creationId xmlns:a16="http://schemas.microsoft.com/office/drawing/2014/main" id="{9836797B-D8A6-443C-A7A3-3B444C4B1B65}"/>
              </a:ext>
            </a:extLst>
          </p:cNvPr>
          <p:cNvSpPr txBox="1"/>
          <p:nvPr/>
        </p:nvSpPr>
        <p:spPr>
          <a:xfrm>
            <a:off x="4470401" y="6044605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Giáo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viên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Bùi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Thị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Tình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E78058-5770-265B-2900-54D634F08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002" y="2436851"/>
            <a:ext cx="474919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13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6"/>
            <a:ext cx="11637279" cy="662423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57135-1CA9-D735-17EF-BE7B2697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59" y="395327"/>
            <a:ext cx="10196342" cy="4279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/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blipFill>
                <a:blip r:embed="rId4"/>
                <a:stretch>
                  <a:fillRect l="-1114" t="-4364" r="-1058" b="-4364"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229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1051034" y="578069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5B58C-51AC-7B37-F789-623E2188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97" y="614855"/>
            <a:ext cx="2579141" cy="2611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979B0-D46C-1DC7-C7EF-A7F56D556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626" y="612721"/>
            <a:ext cx="5829300" cy="336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/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sáu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áu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cũng là 6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blipFill>
                <a:blip r:embed="rId5"/>
                <a:stretch>
                  <a:fillRect l="-1559" r="-1670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75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693683" y="735724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8A27C-AFAC-33A6-3A40-051277E3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55" y="567065"/>
            <a:ext cx="4295775" cy="2276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FAFFE-82F4-C798-56D6-A8D9D495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7" y="509221"/>
            <a:ext cx="5157787" cy="3152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/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7,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6.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blipFill>
                <a:blip r:embed="rId5"/>
                <a:stretch>
                  <a:fillRect l="-1559" r="-2561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2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E6EA5-F96F-FFB9-2DEF-9BB46F8F5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7E7E8A9-4638-D8E2-A040-182EECCBFB2F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êu một số ví dụ về phân số có tử số bé hơn, lớn hơn và bằng mẫu số.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/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0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778C34-3887-5406-4AEC-050FEFB87190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có tử số bé hơn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bé hơn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Phân số có tử số bằng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bằng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Phân số có tử số lớn hơn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lớn hơn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66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080F7-DBBE-C0E6-875C-B82AB8D63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6919" y="2655789"/>
            <a:ext cx="47004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82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689348" y="393344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79542" y="431732"/>
            <a:ext cx="1077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</a:rPr>
              <a:t>Chọn các thẻ tương ứng với mỗi hình: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9318C-51A6-B598-24E4-FEB07CC9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61" y="1136923"/>
            <a:ext cx="7029450" cy="5572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28E1F-DAA3-DB91-D9B8-7DDAEE8A3FB4}"/>
              </a:ext>
            </a:extLst>
          </p:cNvPr>
          <p:cNvCxnSpPr/>
          <p:nvPr/>
        </p:nvCxnSpPr>
        <p:spPr>
          <a:xfrm>
            <a:off x="5412828" y="1797269"/>
            <a:ext cx="588579" cy="12822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483FF-2A61-9B04-C7C4-95E47D90D276}"/>
              </a:ext>
            </a:extLst>
          </p:cNvPr>
          <p:cNvCxnSpPr>
            <a:cxnSpLocks/>
          </p:cNvCxnSpPr>
          <p:nvPr/>
        </p:nvCxnSpPr>
        <p:spPr>
          <a:xfrm flipV="1">
            <a:off x="7966841" y="1534510"/>
            <a:ext cx="1072056" cy="16080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DA0C9-C75F-F743-1E55-5D1CC92963DD}"/>
              </a:ext>
            </a:extLst>
          </p:cNvPr>
          <p:cNvCxnSpPr>
            <a:cxnSpLocks/>
          </p:cNvCxnSpPr>
          <p:nvPr/>
        </p:nvCxnSpPr>
        <p:spPr>
          <a:xfrm flipV="1">
            <a:off x="5549463" y="1692166"/>
            <a:ext cx="441434" cy="17026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6F21A1-D424-C0DF-C7C0-790B2A467601}"/>
              </a:ext>
            </a:extLst>
          </p:cNvPr>
          <p:cNvCxnSpPr>
            <a:cxnSpLocks/>
          </p:cNvCxnSpPr>
          <p:nvPr/>
        </p:nvCxnSpPr>
        <p:spPr>
          <a:xfrm>
            <a:off x="7966843" y="1702676"/>
            <a:ext cx="1040523" cy="13453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E3995-2B6D-A2FA-6F96-C8A3164521DE}"/>
              </a:ext>
            </a:extLst>
          </p:cNvPr>
          <p:cNvCxnSpPr>
            <a:cxnSpLocks/>
          </p:cNvCxnSpPr>
          <p:nvPr/>
        </p:nvCxnSpPr>
        <p:spPr>
          <a:xfrm>
            <a:off x="5570484" y="4845269"/>
            <a:ext cx="430923" cy="1292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4B45AE-12B8-6EF0-822E-F3CD243C525C}"/>
              </a:ext>
            </a:extLst>
          </p:cNvPr>
          <p:cNvCxnSpPr>
            <a:cxnSpLocks/>
          </p:cNvCxnSpPr>
          <p:nvPr/>
        </p:nvCxnSpPr>
        <p:spPr>
          <a:xfrm flipV="1">
            <a:off x="7987864" y="4624552"/>
            <a:ext cx="1051033" cy="15134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43EDC0-4E36-8A17-6A90-D0BB44FD93E5}"/>
              </a:ext>
            </a:extLst>
          </p:cNvPr>
          <p:cNvCxnSpPr>
            <a:cxnSpLocks/>
          </p:cNvCxnSpPr>
          <p:nvPr/>
        </p:nvCxnSpPr>
        <p:spPr>
          <a:xfrm flipV="1">
            <a:off x="5580995" y="4677103"/>
            <a:ext cx="399391" cy="16291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1FA4E4-ED73-8D2E-6849-758D76B22155}"/>
              </a:ext>
            </a:extLst>
          </p:cNvPr>
          <p:cNvCxnSpPr>
            <a:cxnSpLocks/>
          </p:cNvCxnSpPr>
          <p:nvPr/>
        </p:nvCxnSpPr>
        <p:spPr>
          <a:xfrm flipH="1" flipV="1">
            <a:off x="7987862" y="4635061"/>
            <a:ext cx="1061545" cy="16080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39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689348" y="393344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16480" y="547346"/>
            <a:ext cx="1077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Xếp các thẻ ghi phân số vào vị trí thích hợp trên tia số: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94D9E-BD40-BDE2-965B-3CB8F95D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" y="1661358"/>
            <a:ext cx="11151476" cy="373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C47B10-86EC-1DB4-3ED1-EE917473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566" y="4581525"/>
            <a:ext cx="762000" cy="1352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BB942E-54EA-6E7C-5314-7F9AEE41A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321" y="2797558"/>
            <a:ext cx="7524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FA303-1BCA-5F41-6733-83AB427C3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342" y="2782285"/>
            <a:ext cx="733425" cy="1314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0785E-11C7-2529-FD6A-912ACB71F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069" y="4605337"/>
            <a:ext cx="762000" cy="130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EA838B-1C67-CC23-7C5C-CD060AE0B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8539" y="2843377"/>
            <a:ext cx="742950" cy="1276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BE1305-5DBA-4B40-578F-D56BEF374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4651" y="2760280"/>
            <a:ext cx="7048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2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79FF2-4A3A-FC3E-A3B1-A59B2FC75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257" y="159226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5B593-6E86-5268-00F9-B5BEC7123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070" y="2634937"/>
            <a:ext cx="4285859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1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A1290-3066-72FD-9126-E3A756A099E8}"/>
              </a:ext>
            </a:extLst>
          </p:cNvPr>
          <p:cNvSpPr txBox="1"/>
          <p:nvPr/>
        </p:nvSpPr>
        <p:spPr>
          <a:xfrm>
            <a:off x="3543498" y="488033"/>
            <a:ext cx="918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6EB3D-70B6-F5BB-4F22-6D72DE18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09334-DE32-2BED-B3CE-CBD393BD1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F23F2B4-F683-46F2-9888-14F8082A6E38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37FE-38BC-867D-C3A0-2F1195E86C63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4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E517F3C6-9C94-4908-9339-324B7EA8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782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252A61C-B737-4653-9069-291FBF06A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38527" y="2458816"/>
            <a:ext cx="5994426" cy="423325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786AFFA-BF9D-41F0-94BE-CDA0F693C2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81916" flipH="1">
            <a:off x="7177842" y="395927"/>
            <a:ext cx="3176426" cy="2268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FA30F1-FC04-98A4-9238-7B983994C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967" y="1340525"/>
            <a:ext cx="816325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7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0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3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6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9CDB7-596D-EF57-0701-ABF2CF26F6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5831" y="-95886"/>
            <a:ext cx="2522702" cy="3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E93F1-3655-4304-5E19-F681FEC9A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C6AA738-BDB4-04B2-5C3F-F715A997F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E40F52-2C6F-58AF-4FBB-BC463D3CEE0D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BB9C46C3-0752-63B5-51D1-0318FD5AB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F4234BE2-E4C3-9A8F-DE6F-B3FB85E29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1206C9-0A68-4483-AFA9-7B525FD9D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1269" y="132080"/>
            <a:ext cx="2645883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CE10F0-B9B9-ACCD-725B-F30658404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D72BC1A-F642-7AEA-21EE-B7116B6B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9334C6-A7A8-CE58-0C57-165E7E52A002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88CDA3E1-F007-C715-38FD-7C2FC4705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0C39BB3F-DBA6-4983-1F66-773D28641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EFFF97-0205-F3DF-F66A-1E495D79C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8022" y="0"/>
            <a:ext cx="3592205" cy="2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E517F3C6-9C94-4908-9339-324B7EA8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628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252A61C-B737-4653-9069-291FBF06A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38527" y="2458816"/>
            <a:ext cx="5994426" cy="423325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BCE1B5-A73F-4AC3-9C18-8F306BAC14E7}"/>
              </a:ext>
            </a:extLst>
          </p:cNvPr>
          <p:cNvSpPr/>
          <p:nvPr/>
        </p:nvSpPr>
        <p:spPr>
          <a:xfrm>
            <a:off x="2744567" y="1138112"/>
            <a:ext cx="7825861" cy="4229859"/>
          </a:xfrm>
          <a:custGeom>
            <a:avLst/>
            <a:gdLst>
              <a:gd name="connsiteX0" fmla="*/ 0 w 7825861"/>
              <a:gd name="connsiteY0" fmla="*/ 421802 h 4229859"/>
              <a:gd name="connsiteX1" fmla="*/ 421802 w 7825861"/>
              <a:gd name="connsiteY1" fmla="*/ 0 h 4229859"/>
              <a:gd name="connsiteX2" fmla="*/ 7404059 w 7825861"/>
              <a:gd name="connsiteY2" fmla="*/ 0 h 4229859"/>
              <a:gd name="connsiteX3" fmla="*/ 7825861 w 7825861"/>
              <a:gd name="connsiteY3" fmla="*/ 421802 h 4229859"/>
              <a:gd name="connsiteX4" fmla="*/ 7825861 w 7825861"/>
              <a:gd name="connsiteY4" fmla="*/ 3808057 h 4229859"/>
              <a:gd name="connsiteX5" fmla="*/ 7404059 w 7825861"/>
              <a:gd name="connsiteY5" fmla="*/ 4229859 h 4229859"/>
              <a:gd name="connsiteX6" fmla="*/ 421802 w 7825861"/>
              <a:gd name="connsiteY6" fmla="*/ 4229859 h 4229859"/>
              <a:gd name="connsiteX7" fmla="*/ 0 w 7825861"/>
              <a:gd name="connsiteY7" fmla="*/ 3808057 h 4229859"/>
              <a:gd name="connsiteX8" fmla="*/ 0 w 7825861"/>
              <a:gd name="connsiteY8" fmla="*/ 421802 h 422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5861" h="4229859" fill="none" extrusionOk="0">
                <a:moveTo>
                  <a:pt x="0" y="421802"/>
                </a:moveTo>
                <a:cubicBezTo>
                  <a:pt x="234" y="195185"/>
                  <a:pt x="201430" y="21118"/>
                  <a:pt x="421802" y="0"/>
                </a:cubicBezTo>
                <a:cubicBezTo>
                  <a:pt x="2364100" y="72427"/>
                  <a:pt x="3922082" y="61419"/>
                  <a:pt x="7404059" y="0"/>
                </a:cubicBezTo>
                <a:cubicBezTo>
                  <a:pt x="7635480" y="-10558"/>
                  <a:pt x="7789239" y="177770"/>
                  <a:pt x="7825861" y="421802"/>
                </a:cubicBezTo>
                <a:cubicBezTo>
                  <a:pt x="7926737" y="1521342"/>
                  <a:pt x="7718548" y="3111973"/>
                  <a:pt x="7825861" y="3808057"/>
                </a:cubicBezTo>
                <a:cubicBezTo>
                  <a:pt x="7832542" y="4007106"/>
                  <a:pt x="7623953" y="4215217"/>
                  <a:pt x="7404059" y="4229859"/>
                </a:cubicBezTo>
                <a:cubicBezTo>
                  <a:pt x="5324634" y="4259686"/>
                  <a:pt x="2265968" y="4150553"/>
                  <a:pt x="421802" y="4229859"/>
                </a:cubicBezTo>
                <a:cubicBezTo>
                  <a:pt x="219298" y="4226417"/>
                  <a:pt x="-27278" y="4046406"/>
                  <a:pt x="0" y="3808057"/>
                </a:cubicBezTo>
                <a:cubicBezTo>
                  <a:pt x="50037" y="2354321"/>
                  <a:pt x="770" y="1750865"/>
                  <a:pt x="0" y="421802"/>
                </a:cubicBezTo>
                <a:close/>
              </a:path>
              <a:path w="7825861" h="4229859" stroke="0" extrusionOk="0">
                <a:moveTo>
                  <a:pt x="0" y="421802"/>
                </a:moveTo>
                <a:cubicBezTo>
                  <a:pt x="34514" y="198255"/>
                  <a:pt x="202438" y="28315"/>
                  <a:pt x="421802" y="0"/>
                </a:cubicBezTo>
                <a:cubicBezTo>
                  <a:pt x="3336897" y="123000"/>
                  <a:pt x="5140962" y="-96860"/>
                  <a:pt x="7404059" y="0"/>
                </a:cubicBezTo>
                <a:cubicBezTo>
                  <a:pt x="7606117" y="-23548"/>
                  <a:pt x="7831873" y="176726"/>
                  <a:pt x="7825861" y="421802"/>
                </a:cubicBezTo>
                <a:cubicBezTo>
                  <a:pt x="7829034" y="1448647"/>
                  <a:pt x="7920128" y="2785824"/>
                  <a:pt x="7825861" y="3808057"/>
                </a:cubicBezTo>
                <a:cubicBezTo>
                  <a:pt x="7813546" y="4045473"/>
                  <a:pt x="7619348" y="4226968"/>
                  <a:pt x="7404059" y="4229859"/>
                </a:cubicBezTo>
                <a:cubicBezTo>
                  <a:pt x="4863504" y="4069152"/>
                  <a:pt x="1626103" y="4269526"/>
                  <a:pt x="421802" y="4229859"/>
                </a:cubicBezTo>
                <a:cubicBezTo>
                  <a:pt x="182698" y="4228617"/>
                  <a:pt x="-23683" y="4030283"/>
                  <a:pt x="0" y="3808057"/>
                </a:cubicBezTo>
                <a:cubicBezTo>
                  <a:pt x="32216" y="3125588"/>
                  <a:pt x="57206" y="1281348"/>
                  <a:pt x="0" y="42180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363960E6-5D45-46AF-BA90-BEFF8CFF153D}"/>
              </a:ext>
            </a:extLst>
          </p:cNvPr>
          <p:cNvSpPr txBox="1"/>
          <p:nvPr/>
        </p:nvSpPr>
        <p:spPr>
          <a:xfrm>
            <a:off x="3276044" y="1849737"/>
            <a:ext cx="6846711" cy="69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cs typeface="+mn-cs"/>
              </a:rPr>
              <a:t>TOÁN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A307E-C525-4799-880D-63DDC295B35F}"/>
              </a:ext>
            </a:extLst>
          </p:cNvPr>
          <p:cNvSpPr txBox="1"/>
          <p:nvPr/>
        </p:nvSpPr>
        <p:spPr>
          <a:xfrm>
            <a:off x="3825394" y="1289320"/>
            <a:ext cx="57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6C2E9F-5B26-4328-AEB1-020DD563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366" y="3902190"/>
            <a:ext cx="2127909" cy="29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4FDD4B-7C3D-50A5-EDEC-D4A9B0F54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968" y="1915632"/>
            <a:ext cx="7529213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A89F37-7428-5283-044A-4167B5EFB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800" y="2844074"/>
            <a:ext cx="755359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2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AFC56-FBD5-79EF-921F-4A5D6B9A65A1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Bước đầu nhận biết đọc, viết được các phân số có tử số bằng mẫu số hoặc tử số lớn hơn mẫu số (thông qua hình ảnh trực quan).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Vận dụng giải quyết các vấn đề đơn giản liên quan đến khái niệm phân số.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5D118-E49D-3EEE-B652-A1EF48B5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02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vwvr4gm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401</Words>
  <Application>Microsoft Office PowerPoint</Application>
  <PresentationFormat>Widescreen</PresentationFormat>
  <Paragraphs>50</Paragraphs>
  <Slides>21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等线</vt:lpstr>
      <vt:lpstr>Amazone</vt:lpstr>
      <vt:lpstr>Arial</vt:lpstr>
      <vt:lpstr>Calibri</vt:lpstr>
      <vt:lpstr>Calibri Light</vt:lpstr>
      <vt:lpstr>Cambria</vt:lpstr>
      <vt:lpstr>Cambria Math</vt:lpstr>
      <vt:lpstr>Chango</vt:lpstr>
      <vt:lpstr>Chewy</vt:lpstr>
      <vt:lpstr>Irish Grover</vt:lpstr>
      <vt:lpstr>Open Sans</vt:lpstr>
      <vt:lpstr>Roboto</vt:lpstr>
      <vt:lpstr>UTM Duepuntozero</vt:lpstr>
      <vt:lpstr>Wingdings</vt:lpstr>
      <vt:lpstr>第一PPT，www.1ppt.com</vt:lpstr>
      <vt:lpstr>Take a Walk Today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2023-12-12T05:52:28Z</dcterms:created>
  <dcterms:modified xsi:type="dcterms:W3CDTF">2024-08-09T08:36:02Z</dcterms:modified>
</cp:coreProperties>
</file>