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69" r:id="rId2"/>
    <p:sldId id="259" r:id="rId3"/>
    <p:sldId id="257" r:id="rId4"/>
    <p:sldId id="289" r:id="rId5"/>
    <p:sldId id="284" r:id="rId6"/>
    <p:sldId id="288" r:id="rId7"/>
    <p:sldId id="258" r:id="rId8"/>
    <p:sldId id="272" r:id="rId9"/>
    <p:sldId id="294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5" r:id="rId20"/>
    <p:sldId id="303" r:id="rId21"/>
    <p:sldId id="304" r:id="rId22"/>
    <p:sldId id="276" r:id="rId23"/>
    <p:sldId id="282" r:id="rId24"/>
    <p:sldId id="279" r:id="rId25"/>
    <p:sldId id="302" r:id="rId26"/>
    <p:sldId id="306" r:id="rId27"/>
    <p:sldId id="305" r:id="rId28"/>
    <p:sldId id="308" r:id="rId29"/>
    <p:sldId id="310" r:id="rId30"/>
    <p:sldId id="311" r:id="rId31"/>
    <p:sldId id="312" r:id="rId32"/>
    <p:sldId id="313" r:id="rId33"/>
    <p:sldId id="309" r:id="rId34"/>
    <p:sldId id="314" r:id="rId35"/>
    <p:sldId id="317" r:id="rId36"/>
    <p:sldId id="315" r:id="rId37"/>
    <p:sldId id="321" r:id="rId38"/>
    <p:sldId id="316" r:id="rId39"/>
    <p:sldId id="322" r:id="rId40"/>
    <p:sldId id="318" r:id="rId41"/>
    <p:sldId id="324" r:id="rId42"/>
    <p:sldId id="323" r:id="rId43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DC30-3B9B-B61F-A5F8-4F128D62A905}" v="3" dt="2020-09-12T07:59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F0FADC30-3B9B-B61F-A5F8-4F128D62A905}"/>
    <pc:docChg chg="mod modSld modMainMaster setSldSz">
      <pc:chgData name="Hoang Thi Nhung" userId="S::nhunght.nov.19@msedu.edu.vn::2c659f5f-1458-4364-b2b3-21e33bb1b9bf" providerId="AD" clId="Web-{F0FADC30-3B9B-B61F-A5F8-4F128D62A905}" dt="2020-09-12T07:59:04.303" v="2" actId="14100"/>
      <pc:docMkLst>
        <pc:docMk/>
      </pc:docMkLst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66539268" sldId="25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66539268" sldId="257"/>
            <ac:spMk id="3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48140061" sldId="25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48140061" sldId="258"/>
            <ac:spMk id="1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48140061" sldId="258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71014310" sldId="25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71014310" sldId="259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9:04.303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9:04.303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58140390" sldId="28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58140390" sldId="284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100039508" sldId="285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100039508" sldId="285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100039508" sldId="285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56071338" sldId="28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256071338" sldId="288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95506503" sldId="289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731190729" sldId="29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731190729" sldId="291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1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2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3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47943164" sldId="29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4794316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112173323" sldId="29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112173323" sldId="294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538035403" sldId="29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538035403" sldId="29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27212011" sldId="296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27212011" sldId="296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98661510" sldId="29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98661510" sldId="29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38230211" sldId="29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38230211" sldId="298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4267388419" sldId="299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4267388419" sldId="29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037042591" sldId="30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037042591" sldId="30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989038059" sldId="30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989038059" sldId="30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60627369" sldId="30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60627369" sldId="302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11382577" sldId="303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11382577" sldId="303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843869182" sldId="30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843869182" sldId="304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843869182" sldId="304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61265410" sldId="30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61265410" sldId="30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91661831" sldId="30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91661831" sldId="30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52787446" sldId="30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52787446" sldId="307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14977432" sldId="30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14977432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26088981" sldId="30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26088981" sldId="30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03185100" sldId="31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03185100" sldId="31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545447523" sldId="31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545447523" sldId="31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07275665" sldId="31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207275665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770179895" sldId="31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770179895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04064901" sldId="31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04064901" sldId="314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69821551" sldId="31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69821551" sldId="31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007503668" sldId="31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007503668" sldId="31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872125883" sldId="31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872125883" sldId="317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43853888" sldId="31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43853888" sldId="31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4056075" sldId="31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4056075" sldId="319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30139050" sldId="32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452287818" sldId="32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452287818" sldId="32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625431582" sldId="32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625431582" sldId="32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01278855" sldId="32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01278855" sldId="324"/>
            <ac:picMk id="4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F0FADC30-3B9B-B61F-A5F8-4F128D62A905}" dt="2020-09-12T07:58:56.256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7338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F31BE"/>
                </a:solidFill>
                <a:latin typeface=".VnTime" pitchFamily="34" charset="0"/>
              </a:rPr>
              <a:t>Thảo </a:t>
            </a:r>
            <a:r>
              <a:rPr lang="en-US" sz="2400" smtClean="0">
                <a:solidFill>
                  <a:srgbClr val="DF31BE"/>
                </a:solidFill>
                <a:latin typeface=".VnTime" pitchFamily="34" charset="0"/>
              </a:rPr>
              <a:t>luận :</a:t>
            </a:r>
            <a:endParaRPr lang="en-US" sz="2400" dirty="0">
              <a:solidFill>
                <a:srgbClr val="DF31BE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rgbClr val="DF31BE"/>
                </a:solidFill>
                <a:latin typeface=".VnTime" pitchFamily="34" charset="0"/>
              </a:rPr>
              <a:t>-Bạn trong mỗi tranh đang làm gì để sạch sẽ, gọn gàng?</a:t>
            </a:r>
            <a:endParaRPr lang="en-US" sz="2400" dirty="0">
              <a:solidFill>
                <a:srgbClr val="DF31BE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rgbClr val="DF31BE"/>
                </a:solidFill>
                <a:latin typeface=".VnTime" pitchFamily="34" charset="0"/>
              </a:rPr>
              <a:t>-Những việc đó nên thực hiện lúc nào?</a:t>
            </a:r>
            <a:endParaRPr lang="en-US" sz="2400" dirty="0">
              <a:solidFill>
                <a:srgbClr val="DF31BE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rgbClr val="DF31BE"/>
                </a:solidFill>
                <a:latin typeface=".VnTime" pitchFamily="34" charset="0"/>
              </a:rPr>
              <a:t>- Những việc làm đó có lợi ích </a:t>
            </a:r>
            <a:r>
              <a:rPr lang="en-US" sz="2400" smtClean="0">
                <a:solidFill>
                  <a:srgbClr val="DF31BE"/>
                </a:solidFill>
                <a:latin typeface=".VnTime" pitchFamily="34" charset="0"/>
              </a:rPr>
              <a:t>gì?</a:t>
            </a:r>
            <a:endParaRPr lang="vi-VN" sz="2400" dirty="0">
              <a:solidFill>
                <a:srgbClr val="DF31B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4766"/>
            <a:ext cx="4495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60" y="1857166"/>
            <a:ext cx="443914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88" y="4371766"/>
            <a:ext cx="4638213" cy="195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99879"/>
            <a:ext cx="4476260" cy="19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/>
        </p:blipFill>
        <p:spPr>
          <a:xfrm>
            <a:off x="2819400" y="533400"/>
            <a:ext cx="6124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/>
        </p:blipFill>
        <p:spPr>
          <a:xfrm>
            <a:off x="3245406" y="299791"/>
            <a:ext cx="5701189" cy="45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124200" y="1143000"/>
            <a:ext cx="5715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/>
        </p:blipFill>
        <p:spPr>
          <a:xfrm>
            <a:off x="2819400" y="274638"/>
            <a:ext cx="6203294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/>
        </p:blipFill>
        <p:spPr>
          <a:xfrm>
            <a:off x="2819400" y="274639"/>
            <a:ext cx="6682114" cy="45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/>
        </p:blipFill>
        <p:spPr>
          <a:xfrm>
            <a:off x="2590801" y="381000"/>
            <a:ext cx="67917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/>
        </p:blipFill>
        <p:spPr>
          <a:xfrm>
            <a:off x="2675230" y="685800"/>
            <a:ext cx="72307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06147" y="273158"/>
            <a:ext cx="777970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762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3" name="图片 8" descr="资源 5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68763"/>
            <a:ext cx="8686800" cy="2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782" y="3962400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Sạch sẽ, gọn gàng</a:t>
            </a:r>
            <a:endParaRPr lang="vi-VN" sz="4800" b="1" dirty="0">
              <a:solidFill>
                <a:srgbClr val="DF3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lîi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Ých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77" y="4724401"/>
            <a:ext cx="7413664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99" y="10887"/>
            <a:ext cx="10383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5" y="4224720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14600" y="533400"/>
            <a:ext cx="6172200" cy="306324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6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en-US" b="1" dirty="0">
                <a:solidFill>
                  <a:srgbClr val="DF31BE"/>
                </a:solidFill>
                <a:latin typeface=".VnTime" pitchFamily="34" charset="0"/>
              </a:rPr>
              <a:t/>
            </a:r>
            <a:br>
              <a:rPr lang="en-US" b="1" dirty="0">
                <a:solidFill>
                  <a:srgbClr val="DF31BE"/>
                </a:solidFill>
                <a:latin typeface=".VnTime" pitchFamily="34" charset="0"/>
              </a:rPr>
            </a:br>
            <a:r>
              <a:rPr lang="en-US" b="1" dirty="0">
                <a:solidFill>
                  <a:srgbClr val="DF31BE"/>
                </a:solidFill>
                <a:latin typeface=".VnTime" pitchFamily="34" charset="0"/>
              </a:rPr>
              <a:t/>
            </a:r>
            <a:br>
              <a:rPr lang="en-US" b="1" dirty="0">
                <a:solidFill>
                  <a:srgbClr val="DF31BE"/>
                </a:solidFill>
                <a:latin typeface=".VnTime" pitchFamily="34" charset="0"/>
              </a:rPr>
            </a:br>
            <a:r>
              <a:rPr lang="en-US" b="1">
                <a:solidFill>
                  <a:srgbClr val="DF31BE"/>
                </a:solidFill>
                <a:latin typeface=".VnTime" pitchFamily="34" charset="0"/>
              </a:rPr>
              <a:t/>
            </a:r>
            <a:br>
              <a:rPr lang="en-US" b="1">
                <a:solidFill>
                  <a:srgbClr val="DF31BE"/>
                </a:solidFill>
                <a:latin typeface=".VnTime" pitchFamily="34" charset="0"/>
              </a:rPr>
            </a:br>
            <a:r>
              <a:rPr lang="en-US" b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b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b="1" dirty="0">
              <a:solidFill>
                <a:srgbClr val="DF3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2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Hoạt 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động 1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: Nhận </a:t>
            </a:r>
            <a:r>
              <a:rPr lang="en-US" sz="3600" smtClean="0">
                <a:solidFill>
                  <a:srgbClr val="DF31BE"/>
                </a:solidFill>
                <a:latin typeface=".VnTime" pitchFamily="34" charset="0"/>
              </a:rPr>
              <a:t>xét chung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1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228600"/>
            <a:ext cx="71338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01" t="12158" r="29717" b="56232"/>
          <a:stretch/>
        </p:blipFill>
        <p:spPr>
          <a:xfrm>
            <a:off x="3733801" y="457201"/>
            <a:ext cx="492955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33116" r="2989" b="32114"/>
          <a:stretch/>
        </p:blipFill>
        <p:spPr>
          <a:xfrm>
            <a:off x="3390900" y="381000"/>
            <a:ext cx="5410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00400" y="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KHỞI </a:t>
            </a:r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ĐỘNG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1" t="65854" r="15819"/>
          <a:stretch/>
        </p:blipFill>
        <p:spPr>
          <a:xfrm>
            <a:off x="3200400" y="152401"/>
            <a:ext cx="5334000" cy="55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65661" r="47051"/>
          <a:stretch/>
        </p:blipFill>
        <p:spPr>
          <a:xfrm>
            <a:off x="3200400" y="152400"/>
            <a:ext cx="5257800" cy="53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9" t="35356" r="58848" b="32655"/>
          <a:stretch/>
        </p:blipFill>
        <p:spPr>
          <a:xfrm>
            <a:off x="3086100" y="8138"/>
            <a:ext cx="6019800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DF31BE"/>
                </a:solidFill>
                <a:latin typeface=".VnAvant" panose="020B7200000000000000" pitchFamily="34" charset="0"/>
              </a:rPr>
              <a:t>Hoạt </a:t>
            </a:r>
            <a:r>
              <a:rPr lang="en-US" sz="3600">
                <a:solidFill>
                  <a:srgbClr val="DF31BE"/>
                </a:solidFill>
                <a:latin typeface=".VnAvant" panose="020B7200000000000000" pitchFamily="34" charset="0"/>
              </a:rPr>
              <a:t>động 2: </a:t>
            </a:r>
            <a:r>
              <a:rPr lang="en-US" sz="3600">
                <a:solidFill>
                  <a:srgbClr val="DF31BE"/>
                </a:solidFill>
                <a:latin typeface=".VnAvant" panose="020B7200000000000000" pitchFamily="34" charset="0"/>
              </a:rPr>
              <a:t>Xử lý tình </a:t>
            </a:r>
            <a:r>
              <a:rPr lang="en-US" sz="3600">
                <a:solidFill>
                  <a:srgbClr val="DF31BE"/>
                </a:solidFill>
                <a:latin typeface=".VnAvant" panose="020B7200000000000000" pitchFamily="34" charset="0"/>
              </a:rPr>
              <a:t>huống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8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Thảo luận </a:t>
            </a:r>
            <a:r>
              <a:rPr lang="en-US" smtClean="0">
                <a:solidFill>
                  <a:srgbClr val="DF31BE"/>
                </a:solidFill>
                <a:latin typeface=".VnAvant" panose="020B7200000000000000" pitchFamily="34" charset="0"/>
              </a:rPr>
              <a:t>nhóm: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685060"/>
            <a:ext cx="67842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6453326" cy="3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4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0" y="685800"/>
            <a:ext cx="8933001" cy="39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7183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301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Hoạt </a:t>
            </a:r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động 3: Thực hành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14400"/>
            <a:ext cx="92214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Quan </a:t>
            </a:r>
            <a:r>
              <a:rPr lang="en-US" sz="3600" b="1" smtClean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tranh</a:t>
            </a:r>
            <a:endParaRPr lang="vi-VN" sz="3600" b="1" dirty="0">
              <a:solidFill>
                <a:srgbClr val="DF3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Hoạt </a:t>
            </a:r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động 4: </a:t>
            </a:r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Tự liên </a:t>
            </a:r>
            <a:r>
              <a:rPr lang="en-US">
                <a:solidFill>
                  <a:srgbClr val="DF31BE"/>
                </a:solidFill>
                <a:latin typeface=".VnAvant" panose="020B7200000000000000" pitchFamily="34" charset="0"/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304800"/>
            <a:ext cx="884996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8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/>
        </p:blipFill>
        <p:spPr>
          <a:xfrm>
            <a:off x="1524000" y="975727"/>
            <a:ext cx="8983220" cy="1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0" y="1357024"/>
            <a:ext cx="7706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rgbClr val="DF31BE"/>
                </a:solidFill>
                <a:latin typeface=".VnTime" pitchFamily="34" charset="0"/>
              </a:rPr>
              <a:t>Hoạt động </a:t>
            </a:r>
            <a:r>
              <a:rPr lang="en-US" sz="3600" b="1" dirty="0">
                <a:solidFill>
                  <a:srgbClr val="DF31BE"/>
                </a:solidFill>
                <a:latin typeface=".VnTime" pitchFamily="34" charset="0"/>
              </a:rPr>
              <a:t>2</a:t>
            </a:r>
            <a:r>
              <a:rPr lang="en-US" sz="3600" b="1">
                <a:solidFill>
                  <a:srgbClr val="DF31BE"/>
                </a:solidFill>
                <a:latin typeface=".VnTime" pitchFamily="34" charset="0"/>
              </a:rPr>
              <a:t>: Tìm hiểu những biểu hiện của sạch sẽ gọn gàng</a:t>
            </a:r>
            <a:br>
              <a:rPr lang="en-US" sz="3600" b="1">
                <a:solidFill>
                  <a:srgbClr val="DF31BE"/>
                </a:solidFill>
                <a:latin typeface=".VnTime" pitchFamily="34" charset="0"/>
              </a:rPr>
            </a:b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66" y="304800"/>
            <a:ext cx="9021434" cy="362953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7683" y="3657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Time" pitchFamily="34" charset="0"/>
              </a:rPr>
              <a:t>KL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: Những biểu hiện </a:t>
            </a:r>
            <a:r>
              <a:rPr lang="en-US" sz="3600" smtClean="0">
                <a:solidFill>
                  <a:srgbClr val="DF31BE"/>
                </a:solidFill>
                <a:latin typeface=".VnTime" pitchFamily="34" charset="0"/>
              </a:rPr>
              <a:t>của ng</a:t>
            </a:r>
            <a:r>
              <a:rPr lang="vi-VN" sz="3600" smtClean="0">
                <a:solidFill>
                  <a:srgbClr val="DF31BE"/>
                </a:solidFill>
                <a:latin typeface=".VnTime" pitchFamily="34" charset="0"/>
              </a:rPr>
              <a:t>ười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 sạch sẽ, gọn </a:t>
            </a:r>
            <a:r>
              <a:rPr lang="en-US" sz="3600" smtClean="0">
                <a:solidFill>
                  <a:srgbClr val="DF31BE"/>
                </a:solidFill>
                <a:latin typeface=".VnTime" pitchFamily="34" charset="0"/>
              </a:rPr>
              <a:t>gàng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: </a:t>
            </a:r>
            <a:r>
              <a:rPr lang="en-US" sz="3600" smtClean="0">
                <a:solidFill>
                  <a:srgbClr val="DF31BE"/>
                </a:solidFill>
                <a:latin typeface=".VnTime" pitchFamily="34" charset="0"/>
              </a:rPr>
              <a:t>Chân, </a:t>
            </a:r>
            <a:r>
              <a:rPr lang="en-US" sz="3600" dirty="0" err="1">
                <a:solidFill>
                  <a:srgbClr val="DF31BE"/>
                </a:solidFill>
                <a:latin typeface=".VnTime" pitchFamily="34" charset="0"/>
              </a:rPr>
              <a:t>tay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, mặt,… luôn sạch sẽ; </a:t>
            </a:r>
            <a:r>
              <a:rPr lang="en-US" sz="360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 </a:t>
            </a:r>
            <a:r>
              <a:rPr lang="en-US" sz="3600" smtClean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smtClean="0">
                <a:solidFill>
                  <a:srgbClr val="DF31BE"/>
                </a:solidFill>
                <a:cs typeface="Times New Roman" panose="02020603050405020304" pitchFamily="18" charset="0"/>
              </a:rPr>
              <a:t>ược</a:t>
            </a:r>
            <a:r>
              <a:rPr lang="en-US" sz="3600">
                <a:solidFill>
                  <a:srgbClr val="DF31BE"/>
                </a:solidFill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DF31BE"/>
                </a:solidFill>
                <a:cs typeface="Times New Roman" panose="02020603050405020304" pitchFamily="18" charset="0"/>
              </a:rPr>
              <a:t>chải,</a:t>
            </a:r>
            <a:r>
              <a:rPr lang="en-US" sz="3600">
                <a:solidFill>
                  <a:srgbClr val="DF31BE"/>
                </a:solidFill>
                <a:latin typeface=".VnTime" pitchFamily="34" charset="0"/>
              </a:rPr>
              <a:t>; quần áo chỉnh tề, sạch sẽ</a:t>
            </a:r>
            <a:r>
              <a:rPr lang="en-US" sz="3600" smtClean="0">
                <a:solidFill>
                  <a:srgbClr val="DF31BE"/>
                </a:solidFill>
                <a:latin typeface=".VnTime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rgbClr val="DF31BE"/>
                </a:solidFill>
                <a:latin typeface=".VnTime" pitchFamily="34" charset="0"/>
              </a:rPr>
              <a:t>Hoạt động 3: Tìm những việc cần làm để sạch sẽ, gọn </a:t>
            </a:r>
            <a:r>
              <a:rPr lang="en-US" sz="3600" b="1" smtClean="0">
                <a:solidFill>
                  <a:srgbClr val="DF31BE"/>
                </a:solidFill>
                <a:latin typeface=".VnTime" pitchFamily="34" charset="0"/>
              </a:rPr>
              <a:t>gang.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212</Words>
  <Application>Microsoft Office PowerPoint</Application>
  <PresentationFormat>Widescreen</PresentationFormat>
  <Paragraphs>34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宋体</vt:lpstr>
      <vt:lpstr>.VnAvant</vt:lpstr>
      <vt:lpstr>.VnTime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Hoạt động 1: Quan sát tranh</vt:lpstr>
      <vt:lpstr>PowerPoint Presentation</vt:lpstr>
      <vt:lpstr>Hoạt động 2: Tìm hiểu những biểu hiện của sạch sẽ gọn gàng </vt:lpstr>
      <vt:lpstr>KL: Những biểu hiện của người sạch sẽ, gọn gàng: Chân, tay, mặt,… luôn sạch sẽ; tóc được chải,; quần áo chỉnh tề, sạch sẽ.</vt:lpstr>
      <vt:lpstr>PowerPoint Presentation</vt:lpstr>
      <vt:lpstr>Hoạt động 3: Tìm những việc cần làm để sạch sẽ, gọn gang.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Nªu nh÷ng viÖc lµm ®Ó lu«n s¹ch sÏ gän gµng?</vt:lpstr>
      <vt:lpstr>Nªu nh÷ng lîi Ých cña gän gµng s¹ch sÏ?</vt:lpstr>
      <vt:lpstr>PowerPoint Presentation</vt:lpstr>
      <vt:lpstr>PowerPoint Presentation</vt:lpstr>
      <vt:lpstr>PowerPoint Presentation</vt:lpstr>
      <vt:lpstr>PowerPoint Presentation</vt:lpstr>
      <vt:lpstr>TIẾT 2   LUYỆN TẬP</vt:lpstr>
      <vt:lpstr>Hoạt động 1: Nhận xét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Xử lý tình huống</vt:lpstr>
      <vt:lpstr>Thảo luận nhóm:</vt:lpstr>
      <vt:lpstr>PowerPoint Presentation</vt:lpstr>
      <vt:lpstr>PowerPoint Presentation</vt:lpstr>
      <vt:lpstr>PowerPoint Presentation</vt:lpstr>
      <vt:lpstr>Hoạt động 3: Thực hành</vt:lpstr>
      <vt:lpstr>PowerPoint Presentation</vt:lpstr>
      <vt:lpstr>Hoạt động 4: Tự liên hệ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56</cp:revision>
  <dcterms:created xsi:type="dcterms:W3CDTF">2020-05-18T12:48:51Z</dcterms:created>
  <dcterms:modified xsi:type="dcterms:W3CDTF">2024-10-17T22:57:13Z</dcterms:modified>
</cp:coreProperties>
</file>