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88" r:id="rId3"/>
    <p:sldId id="273" r:id="rId4"/>
    <p:sldId id="271" r:id="rId5"/>
    <p:sldId id="277" r:id="rId6"/>
    <p:sldId id="289" r:id="rId7"/>
    <p:sldId id="290" r:id="rId8"/>
    <p:sldId id="278" r:id="rId9"/>
    <p:sldId id="281" r:id="rId10"/>
    <p:sldId id="279" r:id="rId11"/>
    <p:sldId id="267" r:id="rId12"/>
    <p:sldId id="291" r:id="rId13"/>
    <p:sldId id="280" r:id="rId14"/>
    <p:sldId id="282" r:id="rId15"/>
    <p:sldId id="284" r:id="rId16"/>
    <p:sldId id="283" r:id="rId17"/>
    <p:sldId id="285" r:id="rId18"/>
    <p:sldId id="286" r:id="rId19"/>
    <p:sldId id="293" r:id="rId20"/>
    <p:sldId id="294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66"/>
    <a:srgbClr val="CC66FF"/>
    <a:srgbClr val="FF99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23" autoAdjust="0"/>
  </p:normalViewPr>
  <p:slideViewPr>
    <p:cSldViewPr snapToGrid="0">
      <p:cViewPr varScale="1">
        <p:scale>
          <a:sx n="61" d="100"/>
          <a:sy n="61" d="100"/>
        </p:scale>
        <p:origin x="8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A261A-DCCF-4862-8FD9-3C3C81397DE3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BD7B2-8B12-40DD-9EBD-C85E967E1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2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1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2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1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6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9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7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0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3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4FD3-94E8-4ED3-9496-2441EF683A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1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54FD3-94E8-4ED3-9496-2441EF683AD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82558-9521-4FDD-BEC2-EA6404A0B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4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hac">
            <a:hlinkClick r:id="" action="ppaction://media"/>
            <a:extLst>
              <a:ext uri="{FF2B5EF4-FFF2-40B4-BE49-F238E27FC236}">
                <a16:creationId xmlns:a16="http://schemas.microsoft.com/office/drawing/2014/main" id="{2AB743CA-05D3-BF64-CD96-15B4EEE51B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6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27888" y="2443655"/>
            <a:ext cx="7853855" cy="181421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6600"/>
                </a:solidFill>
                <a:latin typeface="HP001 4 hàng" panose="020B0603050302020204" pitchFamily="34" charset="0"/>
              </a:rPr>
              <a:t>Hoạt động 2: </a:t>
            </a:r>
            <a:r>
              <a:rPr lang="en-US" sz="3600" b="1">
                <a:latin typeface="HP001 4 hàng" panose="020B0603050302020204" pitchFamily="34" charset="0"/>
              </a:rPr>
              <a:t>Sắp xếp bàn ghế và đồ dung học tập</a:t>
            </a:r>
            <a:endParaRPr lang="vi-VN" sz="3600" b="1">
              <a:latin typeface="HP001 4 hàng" panose="020B06030503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309" y="173421"/>
            <a:ext cx="11829393" cy="179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err="1">
                <a:latin typeface="HP001 4 hàng" panose="020B0603050302020204" pitchFamily="34" charset="0"/>
              </a:rPr>
              <a:t>Thứ</a:t>
            </a:r>
            <a:r>
              <a:rPr lang="en-US" sz="3600" b="1">
                <a:latin typeface="HP001 4 hàng" panose="020B0603050302020204" pitchFamily="34" charset="0"/>
              </a:rPr>
              <a:t> tư, </a:t>
            </a:r>
            <a:r>
              <a:rPr lang="en-US" sz="3600" b="1" err="1">
                <a:latin typeface="HP001 4 hàng" panose="020B0603050302020204" pitchFamily="34" charset="0"/>
              </a:rPr>
              <a:t>ngày</a:t>
            </a:r>
            <a:r>
              <a:rPr lang="en-US" sz="3600" b="1">
                <a:latin typeface="HP001 4 hàng" panose="020B0603050302020204" pitchFamily="34" charset="0"/>
              </a:rPr>
              <a:t> 08 </a:t>
            </a:r>
            <a:r>
              <a:rPr lang="en-US" sz="3600" b="1" dirty="0" err="1"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latin typeface="HP001 4 hàng" panose="020B0603050302020204" pitchFamily="34" charset="0"/>
              </a:rPr>
              <a:t> 11 </a:t>
            </a:r>
            <a:r>
              <a:rPr lang="en-US" sz="3600" b="1" err="1">
                <a:latin typeface="HP001 4 hàng" panose="020B0603050302020204" pitchFamily="34" charset="0"/>
              </a:rPr>
              <a:t>năm</a:t>
            </a:r>
            <a:r>
              <a:rPr lang="en-US" sz="3600" b="1">
                <a:latin typeface="HP001 4 hàng" panose="020B0603050302020204" pitchFamily="34" charset="0"/>
              </a:rPr>
              <a:t> 2023</a:t>
            </a:r>
            <a:endParaRPr lang="en-US" sz="3600" b="1" dirty="0">
              <a:latin typeface="HP001 4 hàng" panose="020B0603050302020204" pitchFamily="34" charset="0"/>
            </a:endParaRPr>
          </a:p>
          <a:p>
            <a:pPr algn="ctr"/>
            <a:r>
              <a:rPr lang="en-US" sz="3600" b="1" dirty="0" err="1">
                <a:latin typeface="HP001 4 hàng" panose="020B0603050302020204" pitchFamily="34" charset="0"/>
              </a:rPr>
              <a:t>Môn</a:t>
            </a:r>
            <a:r>
              <a:rPr lang="en-US" sz="3600" b="1">
                <a:latin typeface="HP001 4 hàng" panose="020B0603050302020204" pitchFamily="34" charset="0"/>
              </a:rPr>
              <a:t>: Hoạt động trải nghiệm</a:t>
            </a:r>
            <a:endParaRPr lang="en-US" sz="3600" b="1" dirty="0">
              <a:latin typeface="HP001 4 hàng" panose="020B0603050302020204" pitchFamily="34" charset="0"/>
            </a:endParaRPr>
          </a:p>
          <a:p>
            <a:pPr algn="ctr"/>
            <a:r>
              <a:rPr lang="en-US" sz="3600" b="1">
                <a:latin typeface="HP001 4 hàng" panose="020B0603050302020204" pitchFamily="34" charset="0"/>
              </a:rPr>
              <a:t>Bài 10: </a:t>
            </a:r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Hoạt động giáo dục theo chủ đề: Lớp học sạch đẹp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6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092" t="11062" r="18096" b="78189"/>
          <a:stretch/>
        </p:blipFill>
        <p:spPr>
          <a:xfrm>
            <a:off x="0" y="0"/>
            <a:ext cx="10740571" cy="1001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194" t="22444" r="50651" b="34508"/>
          <a:stretch/>
        </p:blipFill>
        <p:spPr>
          <a:xfrm>
            <a:off x="-1" y="1080314"/>
            <a:ext cx="6101255" cy="5856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9349" t="39824" r="20400" b="17300"/>
          <a:stretch/>
        </p:blipFill>
        <p:spPr>
          <a:xfrm>
            <a:off x="6473378" y="819808"/>
            <a:ext cx="5555712" cy="60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8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092" t="11062" r="18096" b="78189"/>
          <a:stretch/>
        </p:blipFill>
        <p:spPr>
          <a:xfrm>
            <a:off x="0" y="-58057"/>
            <a:ext cx="10740571" cy="1001486"/>
          </a:xfrm>
          <a:prstGeom prst="rect">
            <a:avLst/>
          </a:prstGeom>
        </p:spPr>
      </p:pic>
      <p:sp>
        <p:nvSpPr>
          <p:cNvPr id="4" name="Flowchart: Terminator 3"/>
          <p:cNvSpPr/>
          <p:nvPr/>
        </p:nvSpPr>
        <p:spPr>
          <a:xfrm>
            <a:off x="7041856" y="1610854"/>
            <a:ext cx="4966137" cy="1066005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Sắp xếp đồ dùng học tập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7334232" y="4609635"/>
            <a:ext cx="4552967" cy="813703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7162652" y="3035300"/>
            <a:ext cx="4724547" cy="831966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Sắp xếp ngăn bàn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194" t="22444" r="50651" b="34508"/>
          <a:stretch/>
        </p:blipFill>
        <p:spPr>
          <a:xfrm>
            <a:off x="0" y="1001486"/>
            <a:ext cx="3667116" cy="3951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9349" t="39824" r="20400" b="17300"/>
          <a:stretch/>
        </p:blipFill>
        <p:spPr>
          <a:xfrm>
            <a:off x="3667116" y="3118293"/>
            <a:ext cx="3495536" cy="3739707"/>
          </a:xfrm>
          <a:prstGeom prst="rect">
            <a:avLst/>
          </a:prstGeom>
        </p:spPr>
      </p:pic>
      <p:sp>
        <p:nvSpPr>
          <p:cNvPr id="12" name="Flowchart: Terminator 11"/>
          <p:cNvSpPr/>
          <p:nvPr/>
        </p:nvSpPr>
        <p:spPr>
          <a:xfrm>
            <a:off x="7457090" y="5864772"/>
            <a:ext cx="4430109" cy="709449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Sắp xếp góc thư viện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1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5309" y="173421"/>
            <a:ext cx="11829393" cy="179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err="1">
                <a:latin typeface="HP001 4 hàng" panose="020B0603050302020204" pitchFamily="34" charset="0"/>
              </a:rPr>
              <a:t>Thứ</a:t>
            </a:r>
            <a:r>
              <a:rPr lang="en-US" sz="3600" b="1">
                <a:latin typeface="HP001 4 hàng" panose="020B0603050302020204" pitchFamily="34" charset="0"/>
              </a:rPr>
              <a:t> tư, </a:t>
            </a:r>
            <a:r>
              <a:rPr lang="en-US" sz="3600" b="1" err="1">
                <a:latin typeface="HP001 4 hàng" panose="020B0603050302020204" pitchFamily="34" charset="0"/>
              </a:rPr>
              <a:t>ngày</a:t>
            </a:r>
            <a:r>
              <a:rPr lang="en-US" sz="3600" b="1">
                <a:latin typeface="HP001 4 hàng" panose="020B0603050302020204" pitchFamily="34" charset="0"/>
              </a:rPr>
              <a:t> 08 </a:t>
            </a:r>
            <a:r>
              <a:rPr lang="en-US" sz="3600" b="1" dirty="0" err="1"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latin typeface="HP001 4 hàng" panose="020B0603050302020204" pitchFamily="34" charset="0"/>
              </a:rPr>
              <a:t> 11 </a:t>
            </a:r>
            <a:r>
              <a:rPr lang="en-US" sz="3600" b="1" err="1">
                <a:latin typeface="HP001 4 hàng" panose="020B0603050302020204" pitchFamily="34" charset="0"/>
              </a:rPr>
              <a:t>năm</a:t>
            </a:r>
            <a:r>
              <a:rPr lang="en-US" sz="3600" b="1">
                <a:latin typeface="HP001 4 hàng" panose="020B0603050302020204" pitchFamily="34" charset="0"/>
              </a:rPr>
              <a:t> 2023</a:t>
            </a:r>
            <a:endParaRPr lang="en-US" sz="3600" b="1" dirty="0">
              <a:latin typeface="HP001 4 hàng" panose="020B0603050302020204" pitchFamily="34" charset="0"/>
            </a:endParaRPr>
          </a:p>
          <a:p>
            <a:pPr algn="ctr"/>
            <a:r>
              <a:rPr lang="en-US" sz="3600" b="1" dirty="0" err="1">
                <a:latin typeface="HP001 4 hàng" panose="020B0603050302020204" pitchFamily="34" charset="0"/>
              </a:rPr>
              <a:t>Môn</a:t>
            </a:r>
            <a:r>
              <a:rPr lang="en-US" sz="3600" b="1">
                <a:latin typeface="HP001 4 hàng" panose="020B0603050302020204" pitchFamily="34" charset="0"/>
              </a:rPr>
              <a:t>: Hoạt động trải nghiệm</a:t>
            </a:r>
            <a:endParaRPr lang="en-US" sz="3600" b="1" dirty="0">
              <a:latin typeface="HP001 4 hàng" panose="020B0603050302020204" pitchFamily="34" charset="0"/>
            </a:endParaRPr>
          </a:p>
          <a:p>
            <a:pPr algn="ctr"/>
            <a:r>
              <a:rPr lang="en-US" sz="3600" b="1">
                <a:latin typeface="HP001 4 hàng" panose="020B0603050302020204" pitchFamily="34" charset="0"/>
              </a:rPr>
              <a:t>Bài 10: </a:t>
            </a:r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Hoạt động giáo dục theo chủ đề: Lớp học sạch đẹp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6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2" y="157656"/>
            <a:ext cx="11761076" cy="641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25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79" y="268014"/>
            <a:ext cx="11729545" cy="636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02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6" y="315310"/>
            <a:ext cx="11776840" cy="625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14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2" y="268014"/>
            <a:ext cx="11713779" cy="62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5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48" y="220717"/>
            <a:ext cx="11824138" cy="6448097"/>
          </a:xfrm>
        </p:spPr>
      </p:pic>
    </p:spTree>
    <p:extLst>
      <p:ext uri="{BB962C8B-B14F-4D97-AF65-F5344CB8AC3E}">
        <p14:creationId xmlns:p14="http://schemas.microsoft.com/office/powerpoint/2010/main" val="1718789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236483"/>
            <a:ext cx="11713779" cy="6053958"/>
          </a:xfrm>
        </p:spPr>
      </p:pic>
    </p:spTree>
    <p:extLst>
      <p:ext uri="{BB962C8B-B14F-4D97-AF65-F5344CB8AC3E}">
        <p14:creationId xmlns:p14="http://schemas.microsoft.com/office/powerpoint/2010/main" val="152661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trang 12- 27\tr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3372"/>
            <a:ext cx="12192000" cy="457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2700" y="-127000"/>
            <a:ext cx="6759389" cy="1143000"/>
          </a:xfrm>
        </p:spPr>
        <p:txBody>
          <a:bodyPr>
            <a:normAutofit/>
          </a:bodyPr>
          <a:lstStyle/>
          <a:p>
            <a:r>
              <a:rPr lang="en-US" sz="4267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Chủ</a:t>
            </a:r>
            <a:r>
              <a:rPr lang="en-US" sz="4267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đề</a:t>
            </a:r>
            <a:r>
              <a:rPr lang="en-US" sz="4267" b="1" dirty="0">
                <a:solidFill>
                  <a:srgbClr val="002060"/>
                </a:solidFill>
                <a:latin typeface="HP001 4 hàng" panose="020B0603050302020204" pitchFamily="34" charset="0"/>
                <a:cs typeface="Times New Roman" pitchFamily="18" charset="0"/>
              </a:rPr>
              <a:t> 3: </a:t>
            </a:r>
            <a:r>
              <a:rPr lang="en-US" sz="4267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Thầy</a:t>
            </a:r>
            <a:r>
              <a:rPr lang="en-US" sz="4267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cô</a:t>
            </a:r>
            <a:r>
              <a:rPr lang="en-US" sz="4267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4267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em</a:t>
            </a:r>
            <a:endParaRPr lang="en-US" sz="4267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29600" y="251372"/>
            <a:ext cx="3729430" cy="20320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0990" indent="-380990" algn="l">
              <a:buFont typeface="Arial" pitchFamily="34" charset="0"/>
              <a:buChar char="•"/>
            </a:pP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Thầy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em</a:t>
            </a:r>
            <a:endParaRPr lang="en-US" sz="3200" b="1" dirty="0">
              <a:latin typeface="HP001 4 hàng" panose="020B0603050302020204" pitchFamily="34" charset="0"/>
              <a:cs typeface="Times New Roman" pitchFamily="18" charset="0"/>
            </a:endParaRPr>
          </a:p>
          <a:p>
            <a:pPr marL="380990" indent="-380990" algn="l">
              <a:buFont typeface="Arial" pitchFamily="34" charset="0"/>
              <a:buChar char="•"/>
            </a:pP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sạch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đẹp</a:t>
            </a:r>
            <a:endParaRPr lang="en-US" sz="3200" b="1" dirty="0">
              <a:latin typeface="HP001 4 hàng" panose="020B0603050302020204" pitchFamily="34" charset="0"/>
              <a:cs typeface="Times New Roman" pitchFamily="18" charset="0"/>
            </a:endParaRPr>
          </a:p>
          <a:p>
            <a:pPr marL="380990" indent="-380990" algn="l">
              <a:buFont typeface="Arial" pitchFamily="34" charset="0"/>
              <a:buChar char="•"/>
            </a:pP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Giờ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giờ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chơi</a:t>
            </a:r>
            <a:endParaRPr lang="en-US" sz="3200" b="1" dirty="0">
              <a:latin typeface="HP001 4 hàng" panose="020B0603050302020204" pitchFamily="34" charset="0"/>
              <a:cs typeface="Times New Roman" pitchFamily="18" charset="0"/>
            </a:endParaRPr>
          </a:p>
          <a:p>
            <a:pPr marL="380990" indent="-380990" algn="l">
              <a:buFont typeface="Arial" pitchFamily="34" charset="0"/>
              <a:buChar char="•"/>
            </a:pP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Biết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ơn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thầy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cô</a:t>
            </a:r>
            <a:endParaRPr lang="en-US" sz="3200" b="1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0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" y="157655"/>
            <a:ext cx="11666483" cy="6290442"/>
          </a:xfrm>
        </p:spPr>
      </p:pic>
    </p:spTree>
    <p:extLst>
      <p:ext uri="{BB962C8B-B14F-4D97-AF65-F5344CB8AC3E}">
        <p14:creationId xmlns:p14="http://schemas.microsoft.com/office/powerpoint/2010/main" val="3040852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3" y="1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0547" y="1594478"/>
            <a:ext cx="7866743" cy="212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1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6601" b="1" err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Dặn</a:t>
            </a:r>
            <a:r>
              <a:rPr lang="en-US" sz="6601" b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 dò</a:t>
            </a:r>
          </a:p>
          <a:p>
            <a:pPr algn="ctr"/>
            <a:r>
              <a:rPr lang="en-US" sz="6601" b="1">
                <a:solidFill>
                  <a:srgbClr val="002060"/>
                </a:solidFill>
                <a:latin typeface="HP001 4 hàng" pitchFamily="34" charset="0"/>
                <a:cs typeface="Times New Roman" pitchFamily="18" charset="0"/>
              </a:rPr>
              <a:t>Nhận xét tiết học</a:t>
            </a:r>
            <a:endParaRPr lang="en-US" sz="6601" b="1" dirty="0">
              <a:solidFill>
                <a:srgbClr val="00206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1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6814" y="2317531"/>
            <a:ext cx="7932682" cy="179726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6600"/>
                </a:solidFill>
                <a:latin typeface="HP001 4 hàng" panose="020B0603050302020204" pitchFamily="34" charset="0"/>
              </a:rPr>
              <a:t>Hoạt động 1: </a:t>
            </a:r>
            <a:r>
              <a:rPr lang="en-US" sz="3600" b="1">
                <a:latin typeface="HP001 4 hàng" panose="020B0603050302020204" pitchFamily="34" charset="0"/>
              </a:rPr>
              <a:t>Thực hành vệ sinh lớp học</a:t>
            </a:r>
            <a:endParaRPr lang="vi-VN" sz="3600" b="1">
              <a:latin typeface="HP001 4 hàng" panose="020B06030503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903" y="299545"/>
            <a:ext cx="11782097" cy="179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err="1">
                <a:latin typeface="HP001 4 hàng" panose="020B0603050302020204" pitchFamily="34" charset="0"/>
              </a:rPr>
              <a:t>Thứ</a:t>
            </a:r>
            <a:r>
              <a:rPr lang="en-US" sz="3600" b="1">
                <a:latin typeface="HP001 4 hàng" panose="020B0603050302020204" pitchFamily="34" charset="0"/>
              </a:rPr>
              <a:t> tư, </a:t>
            </a:r>
            <a:r>
              <a:rPr lang="en-US" sz="3600" b="1" err="1">
                <a:latin typeface="HP001 4 hàng" panose="020B0603050302020204" pitchFamily="34" charset="0"/>
              </a:rPr>
              <a:t>ngày</a:t>
            </a:r>
            <a:r>
              <a:rPr lang="en-US" sz="3600" b="1">
                <a:latin typeface="HP001 4 hàng" panose="020B0603050302020204" pitchFamily="34" charset="0"/>
              </a:rPr>
              <a:t> 08 </a:t>
            </a:r>
            <a:r>
              <a:rPr lang="en-US" sz="3600" b="1" dirty="0" err="1"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latin typeface="HP001 4 hàng" panose="020B0603050302020204" pitchFamily="34" charset="0"/>
              </a:rPr>
              <a:t> 11 </a:t>
            </a:r>
            <a:r>
              <a:rPr lang="en-US" sz="3600" b="1" err="1">
                <a:latin typeface="HP001 4 hàng" panose="020B0603050302020204" pitchFamily="34" charset="0"/>
              </a:rPr>
              <a:t>năm</a:t>
            </a:r>
            <a:r>
              <a:rPr lang="en-US" sz="3600" b="1">
                <a:latin typeface="HP001 4 hàng" panose="020B0603050302020204" pitchFamily="34" charset="0"/>
              </a:rPr>
              <a:t> 2023</a:t>
            </a:r>
            <a:endParaRPr lang="en-US" sz="3600" b="1" dirty="0">
              <a:latin typeface="HP001 4 hàng" panose="020B0603050302020204" pitchFamily="34" charset="0"/>
            </a:endParaRPr>
          </a:p>
          <a:p>
            <a:pPr algn="ctr"/>
            <a:r>
              <a:rPr lang="en-US" sz="3600" b="1" dirty="0" err="1">
                <a:latin typeface="HP001 4 hàng" panose="020B0603050302020204" pitchFamily="34" charset="0"/>
              </a:rPr>
              <a:t>Môn</a:t>
            </a:r>
            <a:r>
              <a:rPr lang="en-US" sz="3600" b="1">
                <a:latin typeface="HP001 4 hàng" panose="020B0603050302020204" pitchFamily="34" charset="0"/>
              </a:rPr>
              <a:t>: Hoạt động trải nghiệm</a:t>
            </a:r>
            <a:endParaRPr lang="en-US" sz="3600" b="1" dirty="0">
              <a:latin typeface="HP001 4 hàng" panose="020B0603050302020204" pitchFamily="34" charset="0"/>
            </a:endParaRPr>
          </a:p>
          <a:p>
            <a:pPr algn="ctr"/>
            <a:r>
              <a:rPr lang="en-US" sz="3600" b="1">
                <a:latin typeface="HP001 4 hàng" panose="020B0603050302020204" pitchFamily="34" charset="0"/>
              </a:rPr>
              <a:t>Bài 10: </a:t>
            </a:r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Hoạt động giáo dục theo chủ đề: Lớp học sạch đẹp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96814" y="4336696"/>
            <a:ext cx="7932682" cy="179726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6600"/>
                </a:solidFill>
                <a:latin typeface="HP001 4 hàng" panose="020B0603050302020204" pitchFamily="34" charset="0"/>
              </a:rPr>
              <a:t>Hoạt động 2: </a:t>
            </a:r>
            <a:r>
              <a:rPr lang="en-US" sz="3600" b="1">
                <a:latin typeface="HP001 4 hàng" panose="020B0603050302020204" pitchFamily="34" charset="0"/>
              </a:rPr>
              <a:t>Sắp xếp bàn ghế và đồ dung học tập</a:t>
            </a:r>
            <a:endParaRPr lang="vi-VN" sz="3600" b="1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6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607" y="299545"/>
            <a:ext cx="11829393" cy="179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err="1">
                <a:latin typeface="HP001 4 hàng" panose="020B0603050302020204" pitchFamily="34" charset="0"/>
              </a:rPr>
              <a:t>Thứ</a:t>
            </a:r>
            <a:r>
              <a:rPr lang="en-US" sz="3600" b="1">
                <a:latin typeface="HP001 4 hàng" panose="020B0603050302020204" pitchFamily="34" charset="0"/>
              </a:rPr>
              <a:t> tư, </a:t>
            </a:r>
            <a:r>
              <a:rPr lang="en-US" sz="3600" b="1" err="1">
                <a:latin typeface="HP001 4 hàng" panose="020B0603050302020204" pitchFamily="34" charset="0"/>
              </a:rPr>
              <a:t>ngày</a:t>
            </a:r>
            <a:r>
              <a:rPr lang="en-US" sz="3600" b="1">
                <a:latin typeface="HP001 4 hàng" panose="020B0603050302020204" pitchFamily="34" charset="0"/>
              </a:rPr>
              <a:t> 08 </a:t>
            </a:r>
            <a:r>
              <a:rPr lang="en-US" sz="3600" b="1" dirty="0" err="1"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latin typeface="HP001 4 hàng" panose="020B0603050302020204" pitchFamily="34" charset="0"/>
              </a:rPr>
              <a:t> 11 </a:t>
            </a:r>
            <a:r>
              <a:rPr lang="en-US" sz="3600" b="1" err="1">
                <a:latin typeface="HP001 4 hàng" panose="020B0603050302020204" pitchFamily="34" charset="0"/>
              </a:rPr>
              <a:t>năm</a:t>
            </a:r>
            <a:r>
              <a:rPr lang="en-US" sz="3600" b="1">
                <a:latin typeface="HP001 4 hàng" panose="020B0603050302020204" pitchFamily="34" charset="0"/>
              </a:rPr>
              <a:t> 2023</a:t>
            </a:r>
            <a:endParaRPr lang="en-US" sz="3600" b="1" dirty="0">
              <a:latin typeface="HP001 4 hàng" panose="020B0603050302020204" pitchFamily="34" charset="0"/>
            </a:endParaRPr>
          </a:p>
          <a:p>
            <a:pPr algn="ctr"/>
            <a:r>
              <a:rPr lang="en-US" sz="3600" b="1" dirty="0" err="1">
                <a:latin typeface="HP001 4 hàng" panose="020B0603050302020204" pitchFamily="34" charset="0"/>
              </a:rPr>
              <a:t>Môn</a:t>
            </a:r>
            <a:r>
              <a:rPr lang="en-US" sz="3600" b="1">
                <a:latin typeface="HP001 4 hàng" panose="020B0603050302020204" pitchFamily="34" charset="0"/>
              </a:rPr>
              <a:t>: Hoạt động trải nghiệm</a:t>
            </a:r>
            <a:endParaRPr lang="en-US" sz="3600" b="1" dirty="0">
              <a:latin typeface="HP001 4 hàng" panose="020B0603050302020204" pitchFamily="34" charset="0"/>
            </a:endParaRPr>
          </a:p>
          <a:p>
            <a:pPr algn="ctr"/>
            <a:r>
              <a:rPr lang="en-US" sz="3600" b="1">
                <a:latin typeface="HP001 4 hàng" panose="020B0603050302020204" pitchFamily="34" charset="0"/>
              </a:rPr>
              <a:t>Bài 10: </a:t>
            </a:r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Hoạt động giáo dục theo chủ đề: Lớp học sạch đẹp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13490" y="2601311"/>
            <a:ext cx="7425558" cy="18445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6600"/>
                </a:solidFill>
                <a:latin typeface="HP001 4 hàng" panose="020B0603050302020204" pitchFamily="34" charset="0"/>
              </a:rPr>
              <a:t>Hoạt động 1: </a:t>
            </a:r>
            <a:r>
              <a:rPr lang="en-US" sz="3600" b="1">
                <a:latin typeface="HP001 4 hàng" panose="020B0603050302020204" pitchFamily="34" charset="0"/>
              </a:rPr>
              <a:t>Thực hành vệ sinh lớp học</a:t>
            </a:r>
            <a:endParaRPr lang="vi-VN" sz="3600" b="1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4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251D7B-452E-4269-A990-437CF9C96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13" y="1797269"/>
            <a:ext cx="11923986" cy="4877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309" y="173421"/>
            <a:ext cx="11829393" cy="179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err="1">
                <a:latin typeface="HP001 4 hàng" panose="020B0603050302020204" pitchFamily="34" charset="0"/>
              </a:rPr>
              <a:t>Thứ</a:t>
            </a:r>
            <a:r>
              <a:rPr lang="en-US" sz="3600" b="1">
                <a:latin typeface="HP001 4 hàng" panose="020B0603050302020204" pitchFamily="34" charset="0"/>
              </a:rPr>
              <a:t> tư, </a:t>
            </a:r>
            <a:r>
              <a:rPr lang="en-US" sz="3600" b="1" err="1">
                <a:latin typeface="HP001 4 hàng" panose="020B0603050302020204" pitchFamily="34" charset="0"/>
              </a:rPr>
              <a:t>ngày</a:t>
            </a:r>
            <a:r>
              <a:rPr lang="en-US" sz="3600" b="1">
                <a:latin typeface="HP001 4 hàng" panose="020B0603050302020204" pitchFamily="34" charset="0"/>
              </a:rPr>
              <a:t> 08 </a:t>
            </a:r>
            <a:r>
              <a:rPr lang="en-US" sz="3600" b="1" dirty="0" err="1"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latin typeface="HP001 4 hàng" panose="020B0603050302020204" pitchFamily="34" charset="0"/>
              </a:rPr>
              <a:t> 11 </a:t>
            </a:r>
            <a:r>
              <a:rPr lang="en-US" sz="3600" b="1" err="1">
                <a:latin typeface="HP001 4 hàng" panose="020B0603050302020204" pitchFamily="34" charset="0"/>
              </a:rPr>
              <a:t>năm</a:t>
            </a:r>
            <a:r>
              <a:rPr lang="en-US" sz="3600" b="1">
                <a:latin typeface="HP001 4 hàng" panose="020B0603050302020204" pitchFamily="34" charset="0"/>
              </a:rPr>
              <a:t> 2023</a:t>
            </a:r>
            <a:endParaRPr lang="en-US" sz="3600" b="1" dirty="0">
              <a:latin typeface="HP001 4 hàng" panose="020B0603050302020204" pitchFamily="34" charset="0"/>
            </a:endParaRPr>
          </a:p>
          <a:p>
            <a:pPr algn="ctr"/>
            <a:r>
              <a:rPr lang="en-US" sz="3600" b="1" dirty="0" err="1">
                <a:latin typeface="HP001 4 hàng" panose="020B0603050302020204" pitchFamily="34" charset="0"/>
              </a:rPr>
              <a:t>Môn</a:t>
            </a:r>
            <a:r>
              <a:rPr lang="en-US" sz="3600" b="1">
                <a:latin typeface="HP001 4 hàng" panose="020B0603050302020204" pitchFamily="34" charset="0"/>
              </a:rPr>
              <a:t>: Hoạt động trải nghiệm</a:t>
            </a:r>
            <a:endParaRPr lang="en-US" sz="3600" b="1" dirty="0">
              <a:latin typeface="HP001 4 hàng" panose="020B0603050302020204" pitchFamily="34" charset="0"/>
            </a:endParaRPr>
          </a:p>
          <a:p>
            <a:pPr algn="ctr"/>
            <a:r>
              <a:rPr lang="en-US" sz="3600" b="1">
                <a:latin typeface="HP001 4 hàng" panose="020B0603050302020204" pitchFamily="34" charset="0"/>
              </a:rPr>
              <a:t>Bài 10: </a:t>
            </a:r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Hoạt động giáo dục theo chủ đề: Lớp học sạch đẹp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7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309" y="173421"/>
            <a:ext cx="11829393" cy="179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err="1">
                <a:latin typeface="HP001 4 hàng" panose="020B0603050302020204" pitchFamily="34" charset="0"/>
              </a:rPr>
              <a:t>Thứ</a:t>
            </a:r>
            <a:r>
              <a:rPr lang="en-US" sz="3600" b="1">
                <a:latin typeface="HP001 4 hàng" panose="020B0603050302020204" pitchFamily="34" charset="0"/>
              </a:rPr>
              <a:t> tư, </a:t>
            </a:r>
            <a:r>
              <a:rPr lang="en-US" sz="3600" b="1" err="1">
                <a:latin typeface="HP001 4 hàng" panose="020B0603050302020204" pitchFamily="34" charset="0"/>
              </a:rPr>
              <a:t>ngày</a:t>
            </a:r>
            <a:r>
              <a:rPr lang="en-US" sz="3600" b="1">
                <a:latin typeface="HP001 4 hàng" panose="020B0603050302020204" pitchFamily="34" charset="0"/>
              </a:rPr>
              <a:t> 08 </a:t>
            </a:r>
            <a:r>
              <a:rPr lang="en-US" sz="3600" b="1" dirty="0" err="1"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latin typeface="HP001 4 hàng" panose="020B0603050302020204" pitchFamily="34" charset="0"/>
              </a:rPr>
              <a:t> 11 </a:t>
            </a:r>
            <a:r>
              <a:rPr lang="en-US" sz="3600" b="1" err="1">
                <a:latin typeface="HP001 4 hàng" panose="020B0603050302020204" pitchFamily="34" charset="0"/>
              </a:rPr>
              <a:t>năm</a:t>
            </a:r>
            <a:r>
              <a:rPr lang="en-US" sz="3600" b="1">
                <a:latin typeface="HP001 4 hàng" panose="020B0603050302020204" pitchFamily="34" charset="0"/>
              </a:rPr>
              <a:t> 2023</a:t>
            </a:r>
            <a:endParaRPr lang="en-US" sz="3600" b="1" dirty="0">
              <a:latin typeface="HP001 4 hàng" panose="020B0603050302020204" pitchFamily="34" charset="0"/>
            </a:endParaRPr>
          </a:p>
          <a:p>
            <a:pPr algn="ctr"/>
            <a:r>
              <a:rPr lang="en-US" sz="3600" b="1" dirty="0" err="1">
                <a:latin typeface="HP001 4 hàng" panose="020B0603050302020204" pitchFamily="34" charset="0"/>
              </a:rPr>
              <a:t>Môn</a:t>
            </a:r>
            <a:r>
              <a:rPr lang="en-US" sz="3600" b="1">
                <a:latin typeface="HP001 4 hàng" panose="020B0603050302020204" pitchFamily="34" charset="0"/>
              </a:rPr>
              <a:t>: Hoạt động trải nghiệm</a:t>
            </a:r>
            <a:endParaRPr lang="en-US" sz="3600" b="1" dirty="0">
              <a:latin typeface="HP001 4 hàng" panose="020B0603050302020204" pitchFamily="34" charset="0"/>
            </a:endParaRPr>
          </a:p>
          <a:p>
            <a:pPr algn="ctr"/>
            <a:r>
              <a:rPr lang="en-US" sz="3600" b="1">
                <a:latin typeface="HP001 4 hàng" panose="020B0603050302020204" pitchFamily="34" charset="0"/>
              </a:rPr>
              <a:t>Bài 10: </a:t>
            </a:r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Hoạt động giáo dục theo chủ đề: Lớp học sạch đẹp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7103" y="2490952"/>
            <a:ext cx="103894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Tổ 1: Lau bàn ghế. 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Tổ 2: Quét phòng học.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Tổ 3: Lau bảng, lau cửa ra vào và cửa sổ.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Tổ 4: Kê xếp, vệ sinh 2 kệ giày dép, mũ nón.</a:t>
            </a:r>
          </a:p>
        </p:txBody>
      </p:sp>
    </p:spTree>
    <p:extLst>
      <p:ext uri="{BB962C8B-B14F-4D97-AF65-F5344CB8AC3E}">
        <p14:creationId xmlns:p14="http://schemas.microsoft.com/office/powerpoint/2010/main" val="424210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309" y="173421"/>
            <a:ext cx="11829393" cy="179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err="1">
                <a:latin typeface="HP001 4 hàng" panose="020B0603050302020204" pitchFamily="34" charset="0"/>
              </a:rPr>
              <a:t>Thứ</a:t>
            </a:r>
            <a:r>
              <a:rPr lang="en-US" sz="3600" b="1">
                <a:latin typeface="HP001 4 hàng" panose="020B0603050302020204" pitchFamily="34" charset="0"/>
              </a:rPr>
              <a:t> tư, </a:t>
            </a:r>
            <a:r>
              <a:rPr lang="en-US" sz="3600" b="1" err="1">
                <a:latin typeface="HP001 4 hàng" panose="020B0603050302020204" pitchFamily="34" charset="0"/>
              </a:rPr>
              <a:t>ngày</a:t>
            </a:r>
            <a:r>
              <a:rPr lang="en-US" sz="3600" b="1">
                <a:latin typeface="HP001 4 hàng" panose="020B0603050302020204" pitchFamily="34" charset="0"/>
              </a:rPr>
              <a:t> 08 </a:t>
            </a:r>
            <a:r>
              <a:rPr lang="en-US" sz="3600" b="1" dirty="0" err="1"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latin typeface="HP001 4 hàng" panose="020B0603050302020204" pitchFamily="34" charset="0"/>
              </a:rPr>
              <a:t> 11 </a:t>
            </a:r>
            <a:r>
              <a:rPr lang="en-US" sz="3600" b="1" err="1">
                <a:latin typeface="HP001 4 hàng" panose="020B0603050302020204" pitchFamily="34" charset="0"/>
              </a:rPr>
              <a:t>năm</a:t>
            </a:r>
            <a:r>
              <a:rPr lang="en-US" sz="3600" b="1">
                <a:latin typeface="HP001 4 hàng" panose="020B0603050302020204" pitchFamily="34" charset="0"/>
              </a:rPr>
              <a:t> 2023</a:t>
            </a:r>
            <a:endParaRPr lang="en-US" sz="3600" b="1" dirty="0">
              <a:latin typeface="HP001 4 hàng" panose="020B0603050302020204" pitchFamily="34" charset="0"/>
            </a:endParaRPr>
          </a:p>
          <a:p>
            <a:pPr algn="ctr"/>
            <a:r>
              <a:rPr lang="en-US" sz="3600" b="1" dirty="0" err="1">
                <a:latin typeface="HP001 4 hàng" panose="020B0603050302020204" pitchFamily="34" charset="0"/>
              </a:rPr>
              <a:t>Môn</a:t>
            </a:r>
            <a:r>
              <a:rPr lang="en-US" sz="3600" b="1">
                <a:latin typeface="HP001 4 hàng" panose="020B0603050302020204" pitchFamily="34" charset="0"/>
              </a:rPr>
              <a:t>: Hoạt động trải nghiệm</a:t>
            </a:r>
            <a:endParaRPr lang="en-US" sz="3600" b="1" dirty="0">
              <a:latin typeface="HP001 4 hàng" panose="020B0603050302020204" pitchFamily="34" charset="0"/>
            </a:endParaRPr>
          </a:p>
          <a:p>
            <a:pPr algn="ctr"/>
            <a:r>
              <a:rPr lang="en-US" sz="3600" b="1">
                <a:latin typeface="HP001 4 hàng" panose="020B0603050302020204" pitchFamily="34" charset="0"/>
              </a:rPr>
              <a:t>Bài 10: </a:t>
            </a:r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Hoạt động giáo dục theo chủ đề: Lớp học sạch đẹp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5571" y="2995448"/>
            <a:ext cx="10830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0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3279228" y="409904"/>
            <a:ext cx="5360276" cy="772510"/>
          </a:xfrm>
          <a:prstGeom prst="ribb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Kết luận</a:t>
            </a:r>
            <a:endParaRPr lang="vi-VN" sz="3200" b="1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682" y="1773620"/>
            <a:ext cx="11114689" cy="17893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/>
              <a:t>Vệ sinh lớp học sạch sẽ, gọn gàng, sẽ tạo ra môi trường thuận lợi cho hoạt động dạy và học của cả cô giáo và học sinh.</a:t>
            </a:r>
            <a:endParaRPr lang="vi-VN" sz="4000"/>
          </a:p>
        </p:txBody>
      </p:sp>
      <p:sp>
        <p:nvSpPr>
          <p:cNvPr id="6" name="Rectangle 5"/>
          <p:cNvSpPr/>
          <p:nvPr/>
        </p:nvSpPr>
        <p:spPr>
          <a:xfrm>
            <a:off x="693683" y="4028088"/>
            <a:ext cx="11114688" cy="16947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/>
              <a:t>Mỗi thành viên trong lớp đều có trách nhiệm giữ gìn vệ sinh lớp học sạch, đẹp.</a:t>
            </a:r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25866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5309" y="173421"/>
            <a:ext cx="11829393" cy="179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err="1">
                <a:latin typeface="HP001 4 hàng" panose="020B0603050302020204" pitchFamily="34" charset="0"/>
              </a:rPr>
              <a:t>Thứ</a:t>
            </a:r>
            <a:r>
              <a:rPr lang="en-US" sz="3600" b="1">
                <a:latin typeface="HP001 4 hàng" panose="020B0603050302020204" pitchFamily="34" charset="0"/>
              </a:rPr>
              <a:t> tư, </a:t>
            </a:r>
            <a:r>
              <a:rPr lang="en-US" sz="3600" b="1" err="1">
                <a:latin typeface="HP001 4 hàng" panose="020B0603050302020204" pitchFamily="34" charset="0"/>
              </a:rPr>
              <a:t>ngày</a:t>
            </a:r>
            <a:r>
              <a:rPr lang="en-US" sz="3600" b="1">
                <a:latin typeface="HP001 4 hàng" panose="020B0603050302020204" pitchFamily="34" charset="0"/>
              </a:rPr>
              <a:t> 08 </a:t>
            </a:r>
            <a:r>
              <a:rPr lang="en-US" sz="3600" b="1" dirty="0" err="1"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latin typeface="HP001 4 hàng" panose="020B0603050302020204" pitchFamily="34" charset="0"/>
              </a:rPr>
              <a:t> 11 </a:t>
            </a:r>
            <a:r>
              <a:rPr lang="en-US" sz="3600" b="1" err="1">
                <a:latin typeface="HP001 4 hàng" panose="020B0603050302020204" pitchFamily="34" charset="0"/>
              </a:rPr>
              <a:t>năm</a:t>
            </a:r>
            <a:r>
              <a:rPr lang="en-US" sz="3600" b="1">
                <a:latin typeface="HP001 4 hàng" panose="020B0603050302020204" pitchFamily="34" charset="0"/>
              </a:rPr>
              <a:t> 2023</a:t>
            </a:r>
            <a:endParaRPr lang="en-US" sz="3600" b="1" dirty="0">
              <a:latin typeface="HP001 4 hàng" panose="020B0603050302020204" pitchFamily="34" charset="0"/>
            </a:endParaRPr>
          </a:p>
          <a:p>
            <a:pPr algn="ctr"/>
            <a:r>
              <a:rPr lang="en-US" sz="3600" b="1" dirty="0" err="1">
                <a:latin typeface="HP001 4 hàng" panose="020B0603050302020204" pitchFamily="34" charset="0"/>
              </a:rPr>
              <a:t>Môn</a:t>
            </a:r>
            <a:r>
              <a:rPr lang="en-US" sz="3600" b="1">
                <a:latin typeface="HP001 4 hàng" panose="020B0603050302020204" pitchFamily="34" charset="0"/>
              </a:rPr>
              <a:t>: Hoạt động trải nghiệm</a:t>
            </a:r>
            <a:endParaRPr lang="en-US" sz="3600" b="1" dirty="0">
              <a:latin typeface="HP001 4 hàng" panose="020B0603050302020204" pitchFamily="34" charset="0"/>
            </a:endParaRPr>
          </a:p>
          <a:p>
            <a:pPr algn="ctr"/>
            <a:r>
              <a:rPr lang="en-US" sz="3600" b="1">
                <a:latin typeface="HP001 4 hàng" panose="020B0603050302020204" pitchFamily="34" charset="0"/>
              </a:rPr>
              <a:t>Bài 10: </a:t>
            </a:r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Hoạt động giáo dục theo chủ đề: Lớp học sạch đẹp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954923" y="2207172"/>
            <a:ext cx="8923283" cy="3878318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/>
              <a:t>Trò chơi: Phản xạ nhanh</a:t>
            </a:r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62338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456</Words>
  <Application>Microsoft Office PowerPoint</Application>
  <PresentationFormat>Widescreen</PresentationFormat>
  <Paragraphs>48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HP001 4 hàng</vt:lpstr>
      <vt:lpstr>Times New Roman</vt:lpstr>
      <vt:lpstr>Office Theme</vt:lpstr>
      <vt:lpstr>PowerPoint Presentation</vt:lpstr>
      <vt:lpstr>Chủ đề 3: Thầy cô của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53</cp:revision>
  <dcterms:created xsi:type="dcterms:W3CDTF">2020-08-22T17:16:40Z</dcterms:created>
  <dcterms:modified xsi:type="dcterms:W3CDTF">2024-08-08T17:32:42Z</dcterms:modified>
</cp:coreProperties>
</file>