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80" r:id="rId4"/>
    <p:sldId id="279" r:id="rId5"/>
    <p:sldId id="282" r:id="rId6"/>
    <p:sldId id="395" r:id="rId7"/>
    <p:sldId id="278" r:id="rId8"/>
    <p:sldId id="281" r:id="rId9"/>
    <p:sldId id="396" r:id="rId10"/>
    <p:sldId id="397" r:id="rId11"/>
    <p:sldId id="398" r:id="rId12"/>
    <p:sldId id="274" r:id="rId13"/>
    <p:sldId id="269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A0EA3E"/>
    <a:srgbClr val="80CF17"/>
    <a:srgbClr val="B2CB7F"/>
    <a:srgbClr val="CC0099"/>
    <a:srgbClr val="FF3399"/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888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635808" y="2834394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35: DIỆN TÍCH MỘT HÌNH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6" y="48006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án lớp 3 trang 83, 84 Diện tích một hình | Cánh diều">
            <a:extLst>
              <a:ext uri="{FF2B5EF4-FFF2-40B4-BE49-F238E27FC236}">
                <a16:creationId xmlns:a16="http://schemas.microsoft.com/office/drawing/2014/main" id="{0FC13A79-1B0C-B0BA-779C-B46E1F682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1687622"/>
            <a:ext cx="11811000" cy="325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0FB482-C0FC-7463-96D5-03969A80B32E}"/>
              </a:ext>
            </a:extLst>
          </p:cNvPr>
          <p:cNvSpPr txBox="1"/>
          <p:nvPr/>
        </p:nvSpPr>
        <p:spPr>
          <a:xfrm>
            <a:off x="176922" y="755479"/>
            <a:ext cx="8134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3: 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71DB5A-924C-0252-19C9-E4B3A4A9E318}"/>
              </a:ext>
            </a:extLst>
          </p:cNvPr>
          <p:cNvSpPr txBox="1"/>
          <p:nvPr/>
        </p:nvSpPr>
        <p:spPr>
          <a:xfrm>
            <a:off x="240507" y="5286446"/>
            <a:ext cx="1533001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Tx/>
              <a:buAutoNum type="alphaLcParenR"/>
            </a:pPr>
            <a:r>
              <a:rPr lang="vi-VN" sz="3200" b="1" dirty="0" err="1">
                <a:solidFill>
                  <a:srgbClr val="000000"/>
                </a:solidFill>
                <a:cs typeface="Arial" panose="020B0604020202020204" pitchFamily="34" charset="0"/>
              </a:rPr>
              <a:t>Trả</a:t>
            </a:r>
            <a:r>
              <a:rPr lang="vi-VN" sz="32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cs typeface="Arial" panose="020B0604020202020204" pitchFamily="34" charset="0"/>
              </a:rPr>
              <a:t>lời</a:t>
            </a:r>
            <a:r>
              <a:rPr lang="vi-VN" sz="32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cs typeface="Arial" panose="020B0604020202020204" pitchFamily="34" charset="0"/>
              </a:rPr>
              <a:t>các</a:t>
            </a:r>
            <a:r>
              <a:rPr lang="vi-VN" sz="3200" b="1" dirty="0">
                <a:solidFill>
                  <a:srgbClr val="000000"/>
                </a:solidFill>
                <a:cs typeface="Arial" panose="020B0604020202020204" pitchFamily="34" charset="0"/>
              </a:rPr>
              <a:t> câu </a:t>
            </a:r>
            <a:r>
              <a:rPr lang="vi-VN" sz="3200" b="1" dirty="0" err="1">
                <a:solidFill>
                  <a:srgbClr val="000000"/>
                </a:solidFill>
                <a:cs typeface="Arial" panose="020B0604020202020204" pitchFamily="34" charset="0"/>
              </a:rPr>
              <a:t>hỏi</a:t>
            </a:r>
            <a:r>
              <a:rPr lang="vi-VN" sz="3200" b="1" dirty="0">
                <a:solidFill>
                  <a:srgbClr val="000000"/>
                </a:solidFill>
                <a:cs typeface="Arial" panose="020B0604020202020204" pitchFamily="34" charset="0"/>
              </a:rPr>
              <a:t>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ô vuông? </a:t>
            </a:r>
            <a:r>
              <a:rPr 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ô vuông? </a:t>
            </a:r>
            <a:r>
              <a:rPr 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ô vuông?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b) So </a:t>
            </a:r>
            <a:r>
              <a:rPr 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85EBDC-51B1-0A3B-C755-F974AAE2CE61}"/>
              </a:ext>
            </a:extLst>
          </p:cNvPr>
          <p:cNvSpPr txBox="1"/>
          <p:nvPr/>
        </p:nvSpPr>
        <p:spPr>
          <a:xfrm>
            <a:off x="277742" y="6671547"/>
            <a:ext cx="146994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ô vuông. </a:t>
            </a:r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ô vuông. </a:t>
            </a:r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ô vuông.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0A55F3-22EB-FE0F-07BC-98BF30769861}"/>
              </a:ext>
            </a:extLst>
          </p:cNvPr>
          <p:cNvSpPr txBox="1"/>
          <p:nvPr/>
        </p:nvSpPr>
        <p:spPr>
          <a:xfrm>
            <a:off x="240507" y="7564205"/>
            <a:ext cx="161051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ô vuông như nhau </a:t>
            </a:r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ô vuông, </a:t>
            </a:r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ô vuông.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8F235E-16F6-7C99-AF6F-7AA429789883}"/>
              </a:ext>
            </a:extLst>
          </p:cNvPr>
          <p:cNvSpPr txBox="1"/>
          <p:nvPr/>
        </p:nvSpPr>
        <p:spPr>
          <a:xfrm>
            <a:off x="3413919" y="8559225"/>
            <a:ext cx="1143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6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540456D-4F2C-3EE4-E18A-8972A60DE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9" y="2750597"/>
            <a:ext cx="7772400" cy="53690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A316D1-7E86-8C32-91D6-F939D74CC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409" y="2362200"/>
            <a:ext cx="7999538" cy="64007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AE65A8-57C0-A87F-A478-96D714C4422E}"/>
              </a:ext>
            </a:extLst>
          </p:cNvPr>
          <p:cNvSpPr txBox="1"/>
          <p:nvPr/>
        </p:nvSpPr>
        <p:spPr>
          <a:xfrm>
            <a:off x="632924" y="1910067"/>
            <a:ext cx="3159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70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815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DC65F1-4F10-007B-D2EF-A8CECE653E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1" b="5072"/>
          <a:stretch/>
        </p:blipFill>
        <p:spPr>
          <a:xfrm>
            <a:off x="1431513" y="1066800"/>
            <a:ext cx="14022005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73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2">
            <a:extLst>
              <a:ext uri="{FF2B5EF4-FFF2-40B4-BE49-F238E27FC236}">
                <a16:creationId xmlns:a16="http://schemas.microsoft.com/office/drawing/2014/main" id="{092A62AB-AC4D-C0A0-9D5E-1772310D4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662" y="2727609"/>
            <a:ext cx="2895600" cy="2819400"/>
          </a:xfrm>
          <a:prstGeom prst="ellipse">
            <a:avLst/>
          </a:prstGeom>
          <a:solidFill>
            <a:srgbClr val="A0EA3E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CE7FB0D2-277F-2DA8-DBA8-E262A39A9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2206" y="3741737"/>
            <a:ext cx="2473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tròn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16121264-F5B8-DF57-2A21-D6FB09C07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2469" y="5816600"/>
            <a:ext cx="3352800" cy="2590800"/>
          </a:xfrm>
          <a:prstGeom prst="upArrowCallout">
            <a:avLst>
              <a:gd name="adj1" fmla="val 50000"/>
              <a:gd name="adj2" fmla="val 50000"/>
              <a:gd name="adj3" fmla="val 16667"/>
              <a:gd name="adj4" fmla="val 66667"/>
            </a:avLst>
          </a:prstGeom>
          <a:solidFill>
            <a:srgbClr val="BBE0E3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6EDA31BB-75C4-F372-29EE-824995A8B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919" y="1854200"/>
            <a:ext cx="411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?</a:t>
            </a: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5854E0FE-ED04-96B0-5A00-81B1AA8BB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456" y="4888955"/>
            <a:ext cx="3124200" cy="3245941"/>
          </a:xfrm>
          <a:prstGeom prst="upArrowCallout">
            <a:avLst>
              <a:gd name="adj1" fmla="val 63272"/>
              <a:gd name="adj2" fmla="val 55855"/>
              <a:gd name="adj3" fmla="val 16667"/>
              <a:gd name="adj4" fmla="val 70742"/>
            </a:avLst>
          </a:prstGeom>
          <a:solidFill>
            <a:srgbClr val="BBE0E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Toàn bộ phần tô màu là diện tích hình chữ nhật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99FC6952-A6CA-F214-C484-B8F48282F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894" y="2855912"/>
            <a:ext cx="1804987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82" charset="2"/>
              </a:rPr>
              <a:t></a:t>
            </a:r>
            <a:endParaRPr lang="en-US" altLang="en-US" sz="9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A563F0C1-C757-8FDC-A3BC-494AEE980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5556" y="1828800"/>
            <a:ext cx="3717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Đây là hình gì?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C5AC4F68-9E16-59FF-74E3-E8CC2B9E0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4894" y="3548062"/>
            <a:ext cx="998537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82" charset="2"/>
              </a:rPr>
              <a:t></a:t>
            </a:r>
            <a:endParaRPr lang="en-US" altLang="en-US" sz="9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101AE887-678F-89D8-59EB-C67D7D4B8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1506" y="3567112"/>
            <a:ext cx="3127375" cy="1533525"/>
          </a:xfrm>
          <a:prstGeom prst="rect">
            <a:avLst/>
          </a:prstGeom>
          <a:solidFill>
            <a:srgbClr val="FF66FF">
              <a:alpha val="9294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3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2 0.01852 L -0.10365 0.15047 L -0.08854 0.01852 L -0.07257 0.15047 L -0.0566 0.01852 L -0.04167 0.15047 L -0.02569 0.01852 L -0.01059 0.15047 L 0.00538 0.01852 L 0.02135 0.15047 L 0.03646 0.01852 L 0.05243 0.15047 L 0.06736 0.01852 L 0.08333 0.15047 L 0.09931 0.01852 L 0.11441 0.15047 L 0.13038 0.01852 " pathEditMode="relative" rAng="0" ptsTypes="FFFFFFFFFFFFFFFFF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2500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5" grpId="0"/>
      <p:bldP spid="15" grpId="1"/>
      <p:bldP spid="16" grpId="0" animBg="1"/>
      <p:bldP spid="17" grpId="0"/>
      <p:bldP spid="17" grpId="1"/>
      <p:bldP spid="17" grpId="2"/>
      <p:bldP spid="18" grpId="0"/>
      <p:bldP spid="18" grpId="1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4">
            <a:extLst>
              <a:ext uri="{FF2B5EF4-FFF2-40B4-BE49-F238E27FC236}">
                <a16:creationId xmlns:a16="http://schemas.microsoft.com/office/drawing/2014/main" id="{2AC276FF-127B-2320-5A55-9F3F270A3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413" y="1941513"/>
            <a:ext cx="2895600" cy="2841625"/>
          </a:xfrm>
          <a:prstGeom prst="ellipse">
            <a:avLst/>
          </a:prstGeom>
          <a:solidFill>
            <a:srgbClr val="A0EA3E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759212BD-714C-D93D-172C-B827F77B3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900363"/>
            <a:ext cx="2590800" cy="923925"/>
          </a:xfrm>
          <a:prstGeom prst="rect">
            <a:avLst/>
          </a:prstGeom>
          <a:solidFill>
            <a:srgbClr val="FF66FF"/>
          </a:solidFill>
          <a:ln w="38100">
            <a:solidFill>
              <a:srgbClr val="333333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F9038C05-4B3F-56E9-69B7-503BB8C4E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919" y="2900363"/>
            <a:ext cx="981471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Hình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chữ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nhật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nằm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hoàn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toàn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trong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hình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tròn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0B408B42-E331-F49E-8719-E008EE7CE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9" y="4932363"/>
            <a:ext cx="151487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Ta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nói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d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iện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tích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sz="36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6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nhật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bé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hơn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diện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tích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tròn</a:t>
            </a: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3600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36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A3ED047-6235-5883-AE23-A69A3288B895}"/>
              </a:ext>
            </a:extLst>
          </p:cNvPr>
          <p:cNvGrpSpPr>
            <a:grpSpLocks/>
          </p:cNvGrpSpPr>
          <p:nvPr/>
        </p:nvGrpSpPr>
        <p:grpSpPr bwMode="auto">
          <a:xfrm>
            <a:off x="8834919" y="2232025"/>
            <a:ext cx="3071812" cy="3003550"/>
            <a:chOff x="928662" y="2214554"/>
            <a:chExt cx="3071834" cy="3213352"/>
          </a:xfrm>
          <a:solidFill>
            <a:srgbClr val="FFC000"/>
          </a:solidFill>
        </p:grpSpPr>
        <p:grpSp>
          <p:nvGrpSpPr>
            <p:cNvPr id="13" name="Group 18">
              <a:extLst>
                <a:ext uri="{FF2B5EF4-FFF2-40B4-BE49-F238E27FC236}">
                  <a16:creationId xmlns:a16="http://schemas.microsoft.com/office/drawing/2014/main" id="{CFDF78B3-2A48-EBD7-72DC-70D49089C2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8662" y="2214554"/>
              <a:ext cx="2571768" cy="2500330"/>
              <a:chOff x="928662" y="2571744"/>
              <a:chExt cx="2571768" cy="2500330"/>
            </a:xfrm>
            <a:grpFill/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749391E-B071-D210-8BE2-7D53E0D85B30}"/>
                  </a:ext>
                </a:extLst>
              </p:cNvPr>
              <p:cNvGrpSpPr/>
              <p:nvPr/>
            </p:nvGrpSpPr>
            <p:grpSpPr>
              <a:xfrm>
                <a:off x="928662" y="2571744"/>
                <a:ext cx="2571768" cy="2500330"/>
                <a:chOff x="928662" y="2571744"/>
                <a:chExt cx="2571768" cy="2500330"/>
              </a:xfrm>
              <a:grpFill/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588D6B6-C17C-5CBE-8216-8653CB042EB4}"/>
                    </a:ext>
                  </a:extLst>
                </p:cNvPr>
                <p:cNvSpPr/>
                <p:nvPr/>
              </p:nvSpPr>
              <p:spPr>
                <a:xfrm>
                  <a:off x="928662" y="3405187"/>
                  <a:ext cx="2571768" cy="833443"/>
                </a:xfrm>
                <a:prstGeom prst="rect">
                  <a:avLst/>
                </a:prstGeom>
                <a:solidFill>
                  <a:srgbClr val="A0EA3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3B18B54-7281-9AC3-67AC-4BA594023975}"/>
                    </a:ext>
                  </a:extLst>
                </p:cNvPr>
                <p:cNvSpPr/>
                <p:nvPr/>
              </p:nvSpPr>
              <p:spPr>
                <a:xfrm rot="5400000">
                  <a:off x="964381" y="3393281"/>
                  <a:ext cx="2500330" cy="857256"/>
                </a:xfrm>
                <a:prstGeom prst="rect">
                  <a:avLst/>
                </a:prstGeom>
                <a:solidFill>
                  <a:srgbClr val="A0EA3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6B7B9D7-DBCE-313A-2354-AD7F0E73BF25}"/>
                  </a:ext>
                </a:extLst>
              </p:cNvPr>
              <p:cNvCxnSpPr/>
              <p:nvPr/>
            </p:nvCxnSpPr>
            <p:spPr>
              <a:xfrm>
                <a:off x="1785918" y="3429431"/>
                <a:ext cx="857256" cy="1698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FDFD7CF-38BA-C0D5-BCD5-3A41D9DA1294}"/>
                  </a:ext>
                </a:extLst>
              </p:cNvPr>
              <p:cNvCxnSpPr/>
              <p:nvPr/>
            </p:nvCxnSpPr>
            <p:spPr>
              <a:xfrm flipH="1">
                <a:off x="1785918" y="4212388"/>
                <a:ext cx="857256" cy="1699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0478E15D-CB4F-EC22-1410-35B19CE70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794" y="4736482"/>
              <a:ext cx="2071702" cy="6914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935C0-30D3-5FE1-2659-AA7E30D7473D}"/>
              </a:ext>
            </a:extLst>
          </p:cNvPr>
          <p:cNvGrpSpPr>
            <a:grpSpLocks/>
          </p:cNvGrpSpPr>
          <p:nvPr/>
        </p:nvGrpSpPr>
        <p:grpSpPr bwMode="auto">
          <a:xfrm>
            <a:off x="5023165" y="2232025"/>
            <a:ext cx="2643188" cy="3074488"/>
            <a:chOff x="5000628" y="2571744"/>
            <a:chExt cx="2571768" cy="3214489"/>
          </a:xfrm>
        </p:grpSpPr>
        <p:grpSp>
          <p:nvGrpSpPr>
            <p:cNvPr id="21" name="Group 23">
              <a:extLst>
                <a:ext uri="{FF2B5EF4-FFF2-40B4-BE49-F238E27FC236}">
                  <a16:creationId xmlns:a16="http://schemas.microsoft.com/office/drawing/2014/main" id="{4809FD1B-25B2-FA18-9B5D-11ACA722B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0628" y="2571744"/>
              <a:ext cx="2571768" cy="2501124"/>
              <a:chOff x="5000628" y="2571744"/>
              <a:chExt cx="2571768" cy="2501124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F4131C5-D01D-B933-70AB-C29576A0BC40}"/>
                  </a:ext>
                </a:extLst>
              </p:cNvPr>
              <p:cNvGrpSpPr/>
              <p:nvPr/>
            </p:nvGrpSpPr>
            <p:grpSpPr>
              <a:xfrm>
                <a:off x="5000628" y="2571744"/>
                <a:ext cx="2571768" cy="2501124"/>
                <a:chOff x="5000628" y="3571876"/>
                <a:chExt cx="1500198" cy="1500992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5EB63C4A-7EA0-BB6F-6D65-D4C49B898F51}"/>
                    </a:ext>
                  </a:extLst>
                </p:cNvPr>
                <p:cNvSpPr/>
                <p:nvPr/>
              </p:nvSpPr>
              <p:spPr>
                <a:xfrm rot="5400000">
                  <a:off x="4500562" y="4071942"/>
                  <a:ext cx="1500198" cy="500066"/>
                </a:xfrm>
                <a:prstGeom prst="rect">
                  <a:avLst/>
                </a:prstGeom>
                <a:solidFill>
                  <a:srgbClr val="A0EA3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F290D40-CB72-C741-3D8C-E98822375BAA}"/>
                    </a:ext>
                  </a:extLst>
                </p:cNvPr>
                <p:cNvSpPr/>
                <p:nvPr/>
              </p:nvSpPr>
              <p:spPr>
                <a:xfrm>
                  <a:off x="5000628" y="4572008"/>
                  <a:ext cx="1500198" cy="500066"/>
                </a:xfrm>
                <a:prstGeom prst="rect">
                  <a:avLst/>
                </a:prstGeom>
                <a:solidFill>
                  <a:srgbClr val="A0EA3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E2A7B250-2B36-BE94-2BBA-1FDFD7BE4027}"/>
                    </a:ext>
                  </a:extLst>
                </p:cNvPr>
                <p:cNvCxnSpPr/>
                <p:nvPr/>
              </p:nvCxnSpPr>
              <p:spPr>
                <a:xfrm rot="10800000">
                  <a:off x="5000628" y="4071942"/>
                  <a:ext cx="500066" cy="1588"/>
                </a:xfrm>
                <a:prstGeom prst="line">
                  <a:avLst/>
                </a:prstGeom>
                <a:solidFill>
                  <a:srgbClr val="A0EA3E"/>
                </a:solidFill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899EDD16-74B6-F7E5-8FDD-F15007A2938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5749933" y="4822041"/>
                  <a:ext cx="500860" cy="794"/>
                </a:xfrm>
                <a:prstGeom prst="line">
                  <a:avLst/>
                </a:prstGeom>
                <a:grpFill/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D9FF825-AB34-73A9-A1A1-6F7D3F8F4D4B}"/>
                  </a:ext>
                </a:extLst>
              </p:cNvPr>
              <p:cNvCxnSpPr/>
              <p:nvPr/>
            </p:nvCxnSpPr>
            <p:spPr>
              <a:xfrm rot="16200000" flipH="1">
                <a:off x="5442049" y="4655668"/>
                <a:ext cx="833214" cy="154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6">
              <a:extLst>
                <a:ext uri="{FF2B5EF4-FFF2-40B4-BE49-F238E27FC236}">
                  <a16:creationId xmlns:a16="http://schemas.microsoft.com/office/drawing/2014/main" id="{28695DD3-95AC-5F38-CBD3-89C2B8815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6948" y="5110699"/>
              <a:ext cx="1570864" cy="675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3CB7CE4-2390-3E4D-27E0-3BCD90B81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087" y="5410200"/>
            <a:ext cx="9111458" cy="23083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gồm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5 ô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vuông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</a:p>
          <a:p>
            <a:pPr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cũng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gồm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5 ô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vuông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</a:p>
          <a:p>
            <a:pPr eaLnBrk="1" hangingPunct="1">
              <a:defRPr/>
            </a:pP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Ta </a:t>
            </a:r>
            <a:r>
              <a:rPr lang="en-US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: </a:t>
            </a:r>
          </a:p>
          <a:p>
            <a:pPr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412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6" name="Group 26">
            <a:extLst>
              <a:ext uri="{FF2B5EF4-FFF2-40B4-BE49-F238E27FC236}">
                <a16:creationId xmlns:a16="http://schemas.microsoft.com/office/drawing/2014/main" id="{83AB6CF1-4D72-8B3E-9305-D88515CC7A5D}"/>
              </a:ext>
            </a:extLst>
          </p:cNvPr>
          <p:cNvGrpSpPr>
            <a:grpSpLocks/>
          </p:cNvGrpSpPr>
          <p:nvPr/>
        </p:nvGrpSpPr>
        <p:grpSpPr bwMode="auto">
          <a:xfrm>
            <a:off x="2738704" y="3351094"/>
            <a:ext cx="969433" cy="1462616"/>
            <a:chOff x="480" y="3264"/>
            <a:chExt cx="458" cy="691"/>
          </a:xfrm>
        </p:grpSpPr>
        <p:sp>
          <p:nvSpPr>
            <p:cNvPr id="6177" name="Rectangle 27">
              <a:extLst>
                <a:ext uri="{FF2B5EF4-FFF2-40B4-BE49-F238E27FC236}">
                  <a16:creationId xmlns:a16="http://schemas.microsoft.com/office/drawing/2014/main" id="{96F0BD2B-D8E2-7CBB-5CE3-C2D98B841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264"/>
              <a:ext cx="230" cy="230"/>
            </a:xfrm>
            <a:prstGeom prst="rect">
              <a:avLst/>
            </a:prstGeom>
            <a:solidFill>
              <a:srgbClr val="A0EA3E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  <p:sp>
          <p:nvSpPr>
            <p:cNvPr id="6178" name="Rectangle 28">
              <a:extLst>
                <a:ext uri="{FF2B5EF4-FFF2-40B4-BE49-F238E27FC236}">
                  <a16:creationId xmlns:a16="http://schemas.microsoft.com/office/drawing/2014/main" id="{923325CE-F0D9-8417-F67D-9DA304913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" y="3264"/>
              <a:ext cx="230" cy="230"/>
            </a:xfrm>
            <a:prstGeom prst="rect">
              <a:avLst/>
            </a:prstGeom>
            <a:solidFill>
              <a:srgbClr val="A0EA3E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  <p:sp>
          <p:nvSpPr>
            <p:cNvPr id="6179" name="Rectangle 29">
              <a:extLst>
                <a:ext uri="{FF2B5EF4-FFF2-40B4-BE49-F238E27FC236}">
                  <a16:creationId xmlns:a16="http://schemas.microsoft.com/office/drawing/2014/main" id="{87E5C04D-7881-E738-4AB4-5ACB4CD57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494"/>
              <a:ext cx="230" cy="230"/>
            </a:xfrm>
            <a:prstGeom prst="rect">
              <a:avLst/>
            </a:prstGeom>
            <a:solidFill>
              <a:srgbClr val="A0EA3E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  <p:sp>
          <p:nvSpPr>
            <p:cNvPr id="6180" name="Rectangle 30">
              <a:extLst>
                <a:ext uri="{FF2B5EF4-FFF2-40B4-BE49-F238E27FC236}">
                  <a16:creationId xmlns:a16="http://schemas.microsoft.com/office/drawing/2014/main" id="{772B12A0-0532-DCF5-632F-8DD633385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725"/>
              <a:ext cx="230" cy="230"/>
            </a:xfrm>
            <a:prstGeom prst="rect">
              <a:avLst/>
            </a:prstGeom>
            <a:solidFill>
              <a:srgbClr val="A0EA3E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  <p:sp>
          <p:nvSpPr>
            <p:cNvPr id="6181" name="Rectangle 31">
              <a:extLst>
                <a:ext uri="{FF2B5EF4-FFF2-40B4-BE49-F238E27FC236}">
                  <a16:creationId xmlns:a16="http://schemas.microsoft.com/office/drawing/2014/main" id="{73E089E1-4463-61A9-806A-B4813C7BE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" y="3494"/>
              <a:ext cx="230" cy="230"/>
            </a:xfrm>
            <a:prstGeom prst="rect">
              <a:avLst/>
            </a:prstGeom>
            <a:solidFill>
              <a:srgbClr val="A0EA3E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  <p:sp>
          <p:nvSpPr>
            <p:cNvPr id="6182" name="Rectangle 32">
              <a:extLst>
                <a:ext uri="{FF2B5EF4-FFF2-40B4-BE49-F238E27FC236}">
                  <a16:creationId xmlns:a16="http://schemas.microsoft.com/office/drawing/2014/main" id="{9995C720-CD39-AAEE-DACB-0EBC94FD4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" y="3725"/>
              <a:ext cx="230" cy="230"/>
            </a:xfrm>
            <a:prstGeom prst="rect">
              <a:avLst/>
            </a:prstGeom>
            <a:solidFill>
              <a:srgbClr val="A0EA3E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</p:grpSp>
      <p:grpSp>
        <p:nvGrpSpPr>
          <p:cNvPr id="10273" name="Group 33">
            <a:extLst>
              <a:ext uri="{FF2B5EF4-FFF2-40B4-BE49-F238E27FC236}">
                <a16:creationId xmlns:a16="http://schemas.microsoft.com/office/drawing/2014/main" id="{1A458123-3939-88B9-B0F7-E4F29E006489}"/>
              </a:ext>
            </a:extLst>
          </p:cNvPr>
          <p:cNvGrpSpPr>
            <a:grpSpLocks/>
          </p:cNvGrpSpPr>
          <p:nvPr/>
        </p:nvGrpSpPr>
        <p:grpSpPr bwMode="auto">
          <a:xfrm>
            <a:off x="3708137" y="3837928"/>
            <a:ext cx="971549" cy="975783"/>
            <a:chOff x="936" y="3494"/>
            <a:chExt cx="459" cy="461"/>
          </a:xfrm>
          <a:solidFill>
            <a:srgbClr val="FF66FF"/>
          </a:solidFill>
        </p:grpSpPr>
        <p:sp>
          <p:nvSpPr>
            <p:cNvPr id="6169" name="Rectangle 34">
              <a:extLst>
                <a:ext uri="{FF2B5EF4-FFF2-40B4-BE49-F238E27FC236}">
                  <a16:creationId xmlns:a16="http://schemas.microsoft.com/office/drawing/2014/main" id="{AF6F4EFC-A49D-E67C-480E-FD765E36A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" y="3494"/>
              <a:ext cx="230" cy="23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  <p:sp>
          <p:nvSpPr>
            <p:cNvPr id="6170" name="Rectangle 35">
              <a:extLst>
                <a:ext uri="{FF2B5EF4-FFF2-40B4-BE49-F238E27FC236}">
                  <a16:creationId xmlns:a16="http://schemas.microsoft.com/office/drawing/2014/main" id="{A325D132-9397-7345-1000-5F55F71CD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" y="3494"/>
              <a:ext cx="230" cy="23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  <p:sp>
          <p:nvSpPr>
            <p:cNvPr id="6171" name="Rectangle 36">
              <a:extLst>
                <a:ext uri="{FF2B5EF4-FFF2-40B4-BE49-F238E27FC236}">
                  <a16:creationId xmlns:a16="http://schemas.microsoft.com/office/drawing/2014/main" id="{B00A22C5-E52B-AFBD-9F55-6A56EB1BC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" y="3725"/>
              <a:ext cx="230" cy="23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  <p:sp>
          <p:nvSpPr>
            <p:cNvPr id="6172" name="Rectangle 37">
              <a:extLst>
                <a:ext uri="{FF2B5EF4-FFF2-40B4-BE49-F238E27FC236}">
                  <a16:creationId xmlns:a16="http://schemas.microsoft.com/office/drawing/2014/main" id="{7EB4A7DB-E1C4-276C-C60E-26918801E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" y="3725"/>
              <a:ext cx="230" cy="23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  <p:sp>
          <p:nvSpPr>
            <p:cNvPr id="6173" name="Rectangle 38">
              <a:extLst>
                <a:ext uri="{FF2B5EF4-FFF2-40B4-BE49-F238E27FC236}">
                  <a16:creationId xmlns:a16="http://schemas.microsoft.com/office/drawing/2014/main" id="{385C92AE-10CA-8AD4-68A3-A05D0F5B1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" y="3494"/>
              <a:ext cx="230" cy="23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  <p:sp>
          <p:nvSpPr>
            <p:cNvPr id="6174" name="Rectangle 39">
              <a:extLst>
                <a:ext uri="{FF2B5EF4-FFF2-40B4-BE49-F238E27FC236}">
                  <a16:creationId xmlns:a16="http://schemas.microsoft.com/office/drawing/2014/main" id="{0EE03D48-8052-C3BD-28A4-19962826A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" y="3494"/>
              <a:ext cx="230" cy="23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  <p:sp>
          <p:nvSpPr>
            <p:cNvPr id="6175" name="Rectangle 40">
              <a:extLst>
                <a:ext uri="{FF2B5EF4-FFF2-40B4-BE49-F238E27FC236}">
                  <a16:creationId xmlns:a16="http://schemas.microsoft.com/office/drawing/2014/main" id="{8A594AC5-2E10-4BA5-0187-B73DFDBFF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" y="3725"/>
              <a:ext cx="230" cy="23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  <p:sp>
          <p:nvSpPr>
            <p:cNvPr id="6176" name="Rectangle 41">
              <a:extLst>
                <a:ext uri="{FF2B5EF4-FFF2-40B4-BE49-F238E27FC236}">
                  <a16:creationId xmlns:a16="http://schemas.microsoft.com/office/drawing/2014/main" id="{77B13B69-0D92-CE43-D41D-D7EA6930A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" y="3725"/>
              <a:ext cx="230" cy="23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</p:grpSp>
      <p:grpSp>
        <p:nvGrpSpPr>
          <p:cNvPr id="10282" name="Group 42">
            <a:extLst>
              <a:ext uri="{FF2B5EF4-FFF2-40B4-BE49-F238E27FC236}">
                <a16:creationId xmlns:a16="http://schemas.microsoft.com/office/drawing/2014/main" id="{32DC2F5D-1EA4-BE90-D493-4AABACB2A60F}"/>
              </a:ext>
            </a:extLst>
          </p:cNvPr>
          <p:cNvGrpSpPr>
            <a:grpSpLocks/>
          </p:cNvGrpSpPr>
          <p:nvPr/>
        </p:nvGrpSpPr>
        <p:grpSpPr bwMode="auto">
          <a:xfrm>
            <a:off x="2499519" y="2836575"/>
            <a:ext cx="2438400" cy="2819400"/>
            <a:chOff x="344" y="3252"/>
            <a:chExt cx="912" cy="953"/>
          </a:xfrm>
        </p:grpSpPr>
        <p:grpSp>
          <p:nvGrpSpPr>
            <p:cNvPr id="6153" name="Group 43">
              <a:extLst>
                <a:ext uri="{FF2B5EF4-FFF2-40B4-BE49-F238E27FC236}">
                  <a16:creationId xmlns:a16="http://schemas.microsoft.com/office/drawing/2014/main" id="{8F8A8391-BC51-32E3-863D-67E67094CD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" y="3252"/>
              <a:ext cx="458" cy="691"/>
              <a:chOff x="480" y="3264"/>
              <a:chExt cx="458" cy="691"/>
            </a:xfrm>
          </p:grpSpPr>
          <p:sp>
            <p:nvSpPr>
              <p:cNvPr id="6163" name="Rectangle 44">
                <a:extLst>
                  <a:ext uri="{FF2B5EF4-FFF2-40B4-BE49-F238E27FC236}">
                    <a16:creationId xmlns:a16="http://schemas.microsoft.com/office/drawing/2014/main" id="{A3AFFD40-6AE3-50D8-6235-064CA8593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3264"/>
                <a:ext cx="230" cy="230"/>
              </a:xfrm>
              <a:prstGeom prst="rect">
                <a:avLst/>
              </a:prstGeom>
              <a:solidFill>
                <a:srgbClr val="A0EA3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3600"/>
              </a:p>
            </p:txBody>
          </p:sp>
          <p:sp>
            <p:nvSpPr>
              <p:cNvPr id="6164" name="Rectangle 45">
                <a:extLst>
                  <a:ext uri="{FF2B5EF4-FFF2-40B4-BE49-F238E27FC236}">
                    <a16:creationId xmlns:a16="http://schemas.microsoft.com/office/drawing/2014/main" id="{FE5731E6-D83F-13A6-A03D-3F3C3236E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" y="3264"/>
                <a:ext cx="230" cy="230"/>
              </a:xfrm>
              <a:prstGeom prst="rect">
                <a:avLst/>
              </a:prstGeom>
              <a:solidFill>
                <a:srgbClr val="A0EA3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3600" dirty="0"/>
              </a:p>
            </p:txBody>
          </p:sp>
          <p:sp>
            <p:nvSpPr>
              <p:cNvPr id="6165" name="Rectangle 46">
                <a:extLst>
                  <a:ext uri="{FF2B5EF4-FFF2-40B4-BE49-F238E27FC236}">
                    <a16:creationId xmlns:a16="http://schemas.microsoft.com/office/drawing/2014/main" id="{C59E68EE-B766-AD08-4809-76E4DC007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3494"/>
                <a:ext cx="230" cy="230"/>
              </a:xfrm>
              <a:prstGeom prst="rect">
                <a:avLst/>
              </a:prstGeom>
              <a:solidFill>
                <a:srgbClr val="A0EA3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3600"/>
              </a:p>
            </p:txBody>
          </p:sp>
          <p:sp>
            <p:nvSpPr>
              <p:cNvPr id="6166" name="Rectangle 47">
                <a:extLst>
                  <a:ext uri="{FF2B5EF4-FFF2-40B4-BE49-F238E27FC236}">
                    <a16:creationId xmlns:a16="http://schemas.microsoft.com/office/drawing/2014/main" id="{CA50A24F-FEB7-2BB7-5B65-7688BA7BF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3725"/>
                <a:ext cx="230" cy="230"/>
              </a:xfrm>
              <a:prstGeom prst="rect">
                <a:avLst/>
              </a:prstGeom>
              <a:solidFill>
                <a:srgbClr val="A0EA3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3600"/>
              </a:p>
            </p:txBody>
          </p:sp>
          <p:sp>
            <p:nvSpPr>
              <p:cNvPr id="6167" name="Rectangle 48">
                <a:extLst>
                  <a:ext uri="{FF2B5EF4-FFF2-40B4-BE49-F238E27FC236}">
                    <a16:creationId xmlns:a16="http://schemas.microsoft.com/office/drawing/2014/main" id="{5F268E8C-9F36-AD71-5633-CD13A3720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" y="3494"/>
                <a:ext cx="230" cy="230"/>
              </a:xfrm>
              <a:prstGeom prst="rect">
                <a:avLst/>
              </a:prstGeom>
              <a:solidFill>
                <a:srgbClr val="A0EA3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3600"/>
              </a:p>
            </p:txBody>
          </p:sp>
          <p:sp>
            <p:nvSpPr>
              <p:cNvPr id="6168" name="Rectangle 49">
                <a:extLst>
                  <a:ext uri="{FF2B5EF4-FFF2-40B4-BE49-F238E27FC236}">
                    <a16:creationId xmlns:a16="http://schemas.microsoft.com/office/drawing/2014/main" id="{017071E0-7CE0-1081-CB45-99E30AA9A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" y="3725"/>
                <a:ext cx="230" cy="230"/>
              </a:xfrm>
              <a:prstGeom prst="rect">
                <a:avLst/>
              </a:prstGeom>
              <a:solidFill>
                <a:srgbClr val="A0EA3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3600"/>
              </a:p>
            </p:txBody>
          </p:sp>
        </p:grpSp>
        <p:sp>
          <p:nvSpPr>
            <p:cNvPr id="6154" name="Rectangle 50">
              <a:extLst>
                <a:ext uri="{FF2B5EF4-FFF2-40B4-BE49-F238E27FC236}">
                  <a16:creationId xmlns:a16="http://schemas.microsoft.com/office/drawing/2014/main" id="{B2AFA95A-367A-D741-337C-73119F529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" y="3482"/>
              <a:ext cx="230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6155" name="Rectangle 51">
              <a:extLst>
                <a:ext uri="{FF2B5EF4-FFF2-40B4-BE49-F238E27FC236}">
                  <a16:creationId xmlns:a16="http://schemas.microsoft.com/office/drawing/2014/main" id="{7AEBD83D-4584-A1ED-0ECC-9AEFDE120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3482"/>
              <a:ext cx="230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6156" name="Rectangle 52">
              <a:extLst>
                <a:ext uri="{FF2B5EF4-FFF2-40B4-BE49-F238E27FC236}">
                  <a16:creationId xmlns:a16="http://schemas.microsoft.com/office/drawing/2014/main" id="{0F7C42E6-E0E8-C760-BB6C-163F4A662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" y="3713"/>
              <a:ext cx="230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6157" name="Rectangle 53">
              <a:extLst>
                <a:ext uri="{FF2B5EF4-FFF2-40B4-BE49-F238E27FC236}">
                  <a16:creationId xmlns:a16="http://schemas.microsoft.com/office/drawing/2014/main" id="{A7B37D24-FD2C-9849-9D8E-6E336600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713"/>
              <a:ext cx="230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6158" name="Rectangle 54">
              <a:extLst>
                <a:ext uri="{FF2B5EF4-FFF2-40B4-BE49-F238E27FC236}">
                  <a16:creationId xmlns:a16="http://schemas.microsoft.com/office/drawing/2014/main" id="{A1B12646-3F4B-D591-C4A7-0E098EEBE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3482"/>
              <a:ext cx="230" cy="230"/>
            </a:xfrm>
            <a:prstGeom prst="rect">
              <a:avLst/>
            </a:prstGeom>
            <a:solidFill>
              <a:srgbClr val="FF66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6159" name="Rectangle 55">
              <a:extLst>
                <a:ext uri="{FF2B5EF4-FFF2-40B4-BE49-F238E27FC236}">
                  <a16:creationId xmlns:a16="http://schemas.microsoft.com/office/drawing/2014/main" id="{72786337-E924-683F-91BE-07A4C47B7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" y="3482"/>
              <a:ext cx="230" cy="230"/>
            </a:xfrm>
            <a:prstGeom prst="rect">
              <a:avLst/>
            </a:prstGeom>
            <a:solidFill>
              <a:srgbClr val="FF66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6160" name="Rectangle 56">
              <a:extLst>
                <a:ext uri="{FF2B5EF4-FFF2-40B4-BE49-F238E27FC236}">
                  <a16:creationId xmlns:a16="http://schemas.microsoft.com/office/drawing/2014/main" id="{3CF05C70-ECB0-ED47-6318-2D6BC27D3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" y="3713"/>
              <a:ext cx="230" cy="230"/>
            </a:xfrm>
            <a:prstGeom prst="rect">
              <a:avLst/>
            </a:prstGeom>
            <a:solidFill>
              <a:srgbClr val="FF66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6161" name="Rectangle 57">
              <a:extLst>
                <a:ext uri="{FF2B5EF4-FFF2-40B4-BE49-F238E27FC236}">
                  <a16:creationId xmlns:a16="http://schemas.microsoft.com/office/drawing/2014/main" id="{FD423C5D-B7C9-044E-FF3F-928AE341A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" y="3713"/>
              <a:ext cx="230" cy="230"/>
            </a:xfrm>
            <a:prstGeom prst="rect">
              <a:avLst/>
            </a:prstGeom>
            <a:solidFill>
              <a:srgbClr val="FF66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6162" name="Text Box 58">
              <a:extLst>
                <a:ext uri="{FF2B5EF4-FFF2-40B4-BE49-F238E27FC236}">
                  <a16:creationId xmlns:a16="http://schemas.microsoft.com/office/drawing/2014/main" id="{E98572D5-6E5A-C362-CA98-E6F26BD1D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" y="3900"/>
              <a:ext cx="400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dirty="0">
                  <a:solidFill>
                    <a:schemeClr val="accent2"/>
                  </a:solidFill>
                </a:rPr>
                <a:t>P</a:t>
              </a:r>
            </a:p>
          </p:txBody>
        </p:sp>
      </p:grpSp>
      <p:sp>
        <p:nvSpPr>
          <p:cNvPr id="10299" name="Text Box 59">
            <a:extLst>
              <a:ext uri="{FF2B5EF4-FFF2-40B4-BE49-F238E27FC236}">
                <a16:creationId xmlns:a16="http://schemas.microsoft.com/office/drawing/2014/main" id="{29DEE5CA-96C5-A84C-4A8F-4555BDB71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2278" y="2933699"/>
            <a:ext cx="76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accent2"/>
                </a:solidFill>
              </a:rPr>
              <a:t>M</a:t>
            </a:r>
          </a:p>
        </p:txBody>
      </p:sp>
      <p:sp>
        <p:nvSpPr>
          <p:cNvPr id="10300" name="Text Box 60">
            <a:extLst>
              <a:ext uri="{FF2B5EF4-FFF2-40B4-BE49-F238E27FC236}">
                <a16:creationId xmlns:a16="http://schemas.microsoft.com/office/drawing/2014/main" id="{4673B998-FFB8-C580-CFB1-5480BE3D8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410" y="4364492"/>
            <a:ext cx="8466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A9C6086-ACCD-D5DC-5BD8-654DD798300D}"/>
              </a:ext>
            </a:extLst>
          </p:cNvPr>
          <p:cNvSpPr txBox="1"/>
          <p:nvPr/>
        </p:nvSpPr>
        <p:spPr>
          <a:xfrm>
            <a:off x="365919" y="5956710"/>
            <a:ext cx="15697200" cy="181569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 ô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6 ô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 ô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defRPr/>
            </a:pP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C99E61-EEA1-E770-0AB0-701370CBFA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0604" y="5066169"/>
            <a:ext cx="3641673" cy="572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EB3D3-B464-720C-675F-210CDF9A91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794">
            <a:off x="4098092" y="1960454"/>
            <a:ext cx="3473354" cy="1498655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7 0.01476 L 0.23193 -0.0852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8" y="-50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8826E-7 -2.77778E-7 L 0.17215 0.031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2" y="15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0" grpId="0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9378C4-E138-9BC2-AC2D-5D5A15A2C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61" y="381000"/>
            <a:ext cx="15743515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3F2A593-B913-DB1C-02CF-34A13B198874}"/>
              </a:ext>
            </a:extLst>
          </p:cNvPr>
          <p:cNvSpPr txBox="1"/>
          <p:nvPr/>
        </p:nvSpPr>
        <p:spPr>
          <a:xfrm>
            <a:off x="213519" y="1371600"/>
            <a:ext cx="14706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1: </a:t>
            </a:r>
            <a:r>
              <a:rPr lang="en-US" sz="3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FFA15-5DA8-7B52-7395-A94510707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83" y="2286000"/>
            <a:ext cx="13124735" cy="33893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B23E99-BEB7-9A9E-857A-C657BE1FF3C9}"/>
              </a:ext>
            </a:extLst>
          </p:cNvPr>
          <p:cNvSpPr txBox="1"/>
          <p:nvPr/>
        </p:nvSpPr>
        <p:spPr>
          <a:xfrm>
            <a:off x="2347119" y="6019800"/>
            <a:ext cx="90635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024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0C05A6A-EEA0-7BFE-2171-7A05B9E6773C}"/>
              </a:ext>
            </a:extLst>
          </p:cNvPr>
          <p:cNvSpPr txBox="1"/>
          <p:nvPr/>
        </p:nvSpPr>
        <p:spPr>
          <a:xfrm>
            <a:off x="-33278" y="772516"/>
            <a:ext cx="1497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2: </a:t>
            </a:r>
            <a:r>
              <a:rPr lang="vi-VN" sz="3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vi-VN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đây </a:t>
            </a:r>
            <a:r>
              <a:rPr lang="vi-VN" sz="3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vi-VN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vi-VN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ô vuông như nhau: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F42219-F305-CC09-B350-5B704476CDCC}"/>
              </a:ext>
            </a:extLst>
          </p:cNvPr>
          <p:cNvSpPr txBox="1"/>
          <p:nvPr/>
        </p:nvSpPr>
        <p:spPr>
          <a:xfrm>
            <a:off x="6614319" y="1871275"/>
            <a:ext cx="943781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câu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nhau?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hơn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471D6A-646B-5F25-430C-500096F9F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06" y="2590800"/>
            <a:ext cx="6770810" cy="44616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04A14E-8941-2D62-8EBD-F4264413C57D}"/>
              </a:ext>
            </a:extLst>
          </p:cNvPr>
          <p:cNvSpPr txBox="1"/>
          <p:nvPr/>
        </p:nvSpPr>
        <p:spPr>
          <a:xfrm>
            <a:off x="6233319" y="4191000"/>
            <a:ext cx="982761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Hình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gồm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4 ô vuông.</a:t>
            </a:r>
          </a:p>
          <a:p>
            <a:pPr algn="just"/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Hình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gồm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3 ô vuông.</a:t>
            </a:r>
          </a:p>
          <a:p>
            <a:pPr algn="just"/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Hình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gồm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4 ô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Hình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gồm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5 ô vuông.</a:t>
            </a:r>
          </a:p>
          <a:p>
            <a:pPr algn="just"/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Hình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gồm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4 ô vuông.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a)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Các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hình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có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diện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tích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bằng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nhau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hình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A,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hình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hình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b)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Hình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có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diện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tích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lớn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hơn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diện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tích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hình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A.</a:t>
            </a:r>
          </a:p>
        </p:txBody>
      </p:sp>
    </p:spTree>
    <p:extLst>
      <p:ext uri="{BB962C8B-B14F-4D97-AF65-F5344CB8AC3E}">
        <p14:creationId xmlns:p14="http://schemas.microsoft.com/office/powerpoint/2010/main" val="64933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447</Words>
  <Application>Microsoft Office PowerPoint</Application>
  <PresentationFormat>Custom</PresentationFormat>
  <Paragraphs>51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171</cp:revision>
  <dcterms:created xsi:type="dcterms:W3CDTF">2022-07-10T01:37:20Z</dcterms:created>
  <dcterms:modified xsi:type="dcterms:W3CDTF">2024-08-07T23:10:48Z</dcterms:modified>
</cp:coreProperties>
</file>