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22"/>
  </p:notesMasterIdLst>
  <p:sldIdLst>
    <p:sldId id="261" r:id="rId3"/>
    <p:sldId id="279" r:id="rId4"/>
    <p:sldId id="288" r:id="rId5"/>
    <p:sldId id="285" r:id="rId6"/>
    <p:sldId id="274" r:id="rId7"/>
    <p:sldId id="273" r:id="rId8"/>
    <p:sldId id="301" r:id="rId9"/>
    <p:sldId id="334" r:id="rId10"/>
    <p:sldId id="335" r:id="rId11"/>
    <p:sldId id="336" r:id="rId12"/>
    <p:sldId id="259" r:id="rId13"/>
    <p:sldId id="427" r:id="rId14"/>
    <p:sldId id="428" r:id="rId15"/>
    <p:sldId id="307" r:id="rId16"/>
    <p:sldId id="280" r:id="rId17"/>
    <p:sldId id="429" r:id="rId18"/>
    <p:sldId id="430" r:id="rId19"/>
    <p:sldId id="431" r:id="rId20"/>
    <p:sldId id="29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D64F2-ABEE-4B0B-A07F-F1D52D8D4660}"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646D6-13B6-42CA-B5DD-CF5F17D2B4E1}" type="slidenum">
              <a:rPr lang="en-US" smtClean="0"/>
              <a:t>‹#›</a:t>
            </a:fld>
            <a:endParaRPr lang="en-US"/>
          </a:p>
        </p:txBody>
      </p:sp>
    </p:spTree>
    <p:extLst>
      <p:ext uri="{BB962C8B-B14F-4D97-AF65-F5344CB8AC3E}">
        <p14:creationId xmlns:p14="http://schemas.microsoft.com/office/powerpoint/2010/main" val="88905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9C78-9B51-4E0C-9D0E-AF58CDB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50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9C78-9B51-4E0C-9D0E-AF58CDB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32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9C78-9B51-4E0C-9D0E-AF58CDB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72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9C78-9B51-4E0C-9D0E-AF58CDB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3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9C78-9B51-4E0C-9D0E-AF58CDB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47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9C78-9B51-4E0C-9D0E-AF58CDB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256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9C78-9B51-4E0C-9D0E-AF58CDB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73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9C78-9B51-4E0C-9D0E-AF58CDB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9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C59C78-9B51-4E0C-9D0E-AF58CDBBDB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089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80090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17143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467926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17/11/2023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46832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17/11/2023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29733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17/11/2023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43721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17/11/2023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4468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17/11/2023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72860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17/11/2023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043652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17/11/2023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76402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17/11/2023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8479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94349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17/11/2023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7570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17/11/2023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795815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17/11/2023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71025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0832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26804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33271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31445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34808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2300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17/11/2023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54664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17/11/2023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253332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17/11/2023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25057015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75602D-F153-8477-4403-8C322537E6D1}"/>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CBA03557-8FBA-0114-3807-98C33584E0D3}"/>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7FD9303D-3062-4FA5-B16A-6BA1A4E12148}"/>
              </a:ext>
            </a:extLst>
          </p:cNvPr>
          <p:cNvSpPr/>
          <p:nvPr/>
        </p:nvSpPr>
        <p:spPr>
          <a:xfrm>
            <a:off x="871487" y="229113"/>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B6231C55-AC66-4DBD-A380-BCE5766B5AE2}"/>
              </a:ext>
            </a:extLst>
          </p:cNvPr>
          <p:cNvPicPr>
            <a:picLocks noChangeAspect="1"/>
          </p:cNvPicPr>
          <p:nvPr/>
        </p:nvPicPr>
        <p:blipFill>
          <a:blip r:embed="rId5"/>
          <a:stretch>
            <a:fillRect/>
          </a:stretch>
        </p:blipFill>
        <p:spPr>
          <a:xfrm>
            <a:off x="6364227" y="3978236"/>
            <a:ext cx="5591469" cy="2743355"/>
          </a:xfrm>
          <a:prstGeom prst="rect">
            <a:avLst/>
          </a:prstGeom>
        </p:spPr>
      </p:pic>
      <p:pic>
        <p:nvPicPr>
          <p:cNvPr id="10" name="Picture 9">
            <a:extLst>
              <a:ext uri="{FF2B5EF4-FFF2-40B4-BE49-F238E27FC236}">
                <a16:creationId xmlns:a16="http://schemas.microsoft.com/office/drawing/2014/main" id="{DD1CC6A1-56CA-4915-8FF5-FC19001BEBCF}"/>
              </a:ext>
            </a:extLst>
          </p:cNvPr>
          <p:cNvPicPr>
            <a:picLocks noChangeAspect="1"/>
          </p:cNvPicPr>
          <p:nvPr/>
        </p:nvPicPr>
        <p:blipFill>
          <a:blip r:embed="rId6"/>
          <a:stretch>
            <a:fillRect/>
          </a:stretch>
        </p:blipFill>
        <p:spPr>
          <a:xfrm>
            <a:off x="327227" y="4337302"/>
            <a:ext cx="4717231" cy="2380254"/>
          </a:xfrm>
          <a:prstGeom prst="rect">
            <a:avLst/>
          </a:prstGeom>
        </p:spPr>
      </p:pic>
      <p:pic>
        <p:nvPicPr>
          <p:cNvPr id="4" name="Picture 3">
            <a:extLst>
              <a:ext uri="{FF2B5EF4-FFF2-40B4-BE49-F238E27FC236}">
                <a16:creationId xmlns:a16="http://schemas.microsoft.com/office/drawing/2014/main" id="{0659E9FB-09AA-3C67-85E6-2ECC69BC1C34}"/>
              </a:ext>
            </a:extLst>
          </p:cNvPr>
          <p:cNvPicPr>
            <a:picLocks noChangeAspect="1"/>
          </p:cNvPicPr>
          <p:nvPr/>
        </p:nvPicPr>
        <p:blipFill>
          <a:blip r:embed="rId7"/>
          <a:stretch>
            <a:fillRect/>
          </a:stretch>
        </p:blipFill>
        <p:spPr>
          <a:xfrm>
            <a:off x="4745225" y="152727"/>
            <a:ext cx="2987299" cy="1237595"/>
          </a:xfrm>
          <a:prstGeom prst="rect">
            <a:avLst/>
          </a:prstGeom>
        </p:spPr>
      </p:pic>
      <p:pic>
        <p:nvPicPr>
          <p:cNvPr id="6" name="Picture 5">
            <a:extLst>
              <a:ext uri="{FF2B5EF4-FFF2-40B4-BE49-F238E27FC236}">
                <a16:creationId xmlns:a16="http://schemas.microsoft.com/office/drawing/2014/main" id="{0C57057B-60E3-2350-B9E2-35AC47BA8C29}"/>
              </a:ext>
            </a:extLst>
          </p:cNvPr>
          <p:cNvPicPr>
            <a:picLocks noChangeAspect="1"/>
          </p:cNvPicPr>
          <p:nvPr/>
        </p:nvPicPr>
        <p:blipFill>
          <a:blip r:embed="rId8"/>
          <a:stretch>
            <a:fillRect/>
          </a:stretch>
        </p:blipFill>
        <p:spPr>
          <a:xfrm>
            <a:off x="4742937" y="3321130"/>
            <a:ext cx="3029975" cy="1072989"/>
          </a:xfrm>
          <a:prstGeom prst="rect">
            <a:avLst/>
          </a:prstGeom>
        </p:spPr>
      </p:pic>
      <p:pic>
        <p:nvPicPr>
          <p:cNvPr id="7" name="Picture 6" descr="A pink background with white leaves and black text&#10;&#10;Description automatically generated">
            <a:extLst>
              <a:ext uri="{FF2B5EF4-FFF2-40B4-BE49-F238E27FC236}">
                <a16:creationId xmlns:a16="http://schemas.microsoft.com/office/drawing/2014/main" id="{052A571A-4D9A-7FD6-BC62-B6FF3F201A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66559" y="308225"/>
            <a:ext cx="1388578" cy="1388578"/>
          </a:xfrm>
          <a:prstGeom prst="rect">
            <a:avLst/>
          </a:prstGeom>
        </p:spPr>
      </p:pic>
      <p:pic>
        <p:nvPicPr>
          <p:cNvPr id="11" name="Picture 10">
            <a:extLst>
              <a:ext uri="{FF2B5EF4-FFF2-40B4-BE49-F238E27FC236}">
                <a16:creationId xmlns:a16="http://schemas.microsoft.com/office/drawing/2014/main" id="{F9A8CC9F-C0DA-AB30-CA6E-1AA9E636AABB}"/>
              </a:ext>
            </a:extLst>
          </p:cNvPr>
          <p:cNvPicPr>
            <a:picLocks noChangeAspect="1"/>
          </p:cNvPicPr>
          <p:nvPr/>
        </p:nvPicPr>
        <p:blipFill>
          <a:blip r:embed="rId10"/>
          <a:stretch>
            <a:fillRect/>
          </a:stretch>
        </p:blipFill>
        <p:spPr>
          <a:xfrm>
            <a:off x="1395190" y="1355132"/>
            <a:ext cx="9534970" cy="1956986"/>
          </a:xfrm>
          <a:prstGeom prst="rect">
            <a:avLst/>
          </a:prstGeom>
        </p:spPr>
      </p:pic>
    </p:spTree>
    <p:extLst>
      <p:ext uri="{BB962C8B-B14F-4D97-AF65-F5344CB8AC3E}">
        <p14:creationId xmlns:p14="http://schemas.microsoft.com/office/powerpoint/2010/main" val="904105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Rounded Corners 3">
            <a:extLst>
              <a:ext uri="{FF2B5EF4-FFF2-40B4-BE49-F238E27FC236}">
                <a16:creationId xmlns:a16="http://schemas.microsoft.com/office/drawing/2014/main" id="{84BFDEF9-EB4E-AFB9-65E2-BA3EE23106EF}"/>
              </a:ext>
            </a:extLst>
          </p:cNvPr>
          <p:cNvSpPr/>
          <p:nvPr/>
        </p:nvSpPr>
        <p:spPr>
          <a:xfrm>
            <a:off x="200026" y="0"/>
            <a:ext cx="11715750" cy="668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5CABDDE6-C1E9-94EE-4314-98A9EAF18AF5}"/>
              </a:ext>
            </a:extLst>
          </p:cNvPr>
          <p:cNvGrpSpPr/>
          <p:nvPr/>
        </p:nvGrpSpPr>
        <p:grpSpPr>
          <a:xfrm>
            <a:off x="3362325" y="95524"/>
            <a:ext cx="5534025" cy="885551"/>
            <a:chOff x="1375484" y="182824"/>
            <a:chExt cx="8941881" cy="1323701"/>
          </a:xfrm>
        </p:grpSpPr>
        <p:sp>
          <p:nvSpPr>
            <p:cNvPr id="7" name="Rectangle: Rounded Corners 6">
              <a:extLst>
                <a:ext uri="{FF2B5EF4-FFF2-40B4-BE49-F238E27FC236}">
                  <a16:creationId xmlns:a16="http://schemas.microsoft.com/office/drawing/2014/main" id="{56181537-FC69-96E7-9A95-4BFDB5DB087D}"/>
                </a:ext>
              </a:extLst>
            </p:cNvPr>
            <p:cNvSpPr/>
            <p:nvPr/>
          </p:nvSpPr>
          <p:spPr>
            <a:xfrm>
              <a:off x="1375484" y="182824"/>
              <a:ext cx="8941881" cy="1323701"/>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B90B621-2B06-9C4D-48E0-DDBE339C4338}"/>
                </a:ext>
              </a:extLst>
            </p:cNvPr>
            <p:cNvSpPr txBox="1"/>
            <p:nvPr/>
          </p:nvSpPr>
          <p:spPr>
            <a:xfrm>
              <a:off x="1512166" y="235031"/>
              <a:ext cx="8652767" cy="12421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3. </a:t>
              </a:r>
              <a:r>
                <a:rPr kumimoji="0" lang="en-US" sz="48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Xử</a:t>
              </a:r>
              <a:r>
                <a:rPr kumimoji="0" lang="en-US" sz="48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lý</a:t>
              </a:r>
              <a:r>
                <a:rPr kumimoji="0" lang="en-US" sz="48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tình</a:t>
              </a:r>
              <a:r>
                <a:rPr kumimoji="0" lang="en-US" sz="48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huống</a:t>
              </a:r>
              <a:endParaRPr kumimoji="0" lang="en-US" sz="8000" b="1" i="0" u="none" strike="noStrike" kern="1200" cap="none" spc="0" normalizeH="0" baseline="0" noProof="0" dirty="0">
                <a:ln>
                  <a:noFill/>
                </a:ln>
                <a:solidFill>
                  <a:srgbClr val="FF3399"/>
                </a:solidFill>
                <a:effectLst/>
                <a:uLnTx/>
                <a:uFillTx/>
                <a:latin typeface="Calibri" panose="020F0502020204030204"/>
                <a:ea typeface="+mn-ea"/>
                <a:cs typeface="Times New Roman" panose="02020603050405020304" pitchFamily="18" charset="0"/>
              </a:endParaRPr>
            </a:p>
          </p:txBody>
        </p:sp>
      </p:grpSp>
      <p:sp>
        <p:nvSpPr>
          <p:cNvPr id="9" name="TextBox 8">
            <a:extLst>
              <a:ext uri="{FF2B5EF4-FFF2-40B4-BE49-F238E27FC236}">
                <a16:creationId xmlns:a16="http://schemas.microsoft.com/office/drawing/2014/main" id="{CF48C40C-B74B-6F5E-1444-31BEAC204243}"/>
              </a:ext>
            </a:extLst>
          </p:cNvPr>
          <p:cNvSpPr txBox="1"/>
          <p:nvPr/>
        </p:nvSpPr>
        <p:spPr>
          <a:xfrm>
            <a:off x="704850" y="1581150"/>
            <a:ext cx="10582275" cy="2323713"/>
          </a:xfrm>
          <a:prstGeom prst="rect">
            <a:avLst/>
          </a:prstGeom>
          <a:noFill/>
        </p:spPr>
        <p:txBody>
          <a:bodyPr wrap="square" rtlCol="0">
            <a:spAutoFit/>
          </a:bodyPr>
          <a:lstStyle/>
          <a:p>
            <a:pPr lvl="0" algn="just">
              <a:spcBef>
                <a:spcPts val="300"/>
              </a:spcBef>
              <a:spcAft>
                <a:spcPts val="300"/>
              </a:spcAft>
            </a:pPr>
            <a:r>
              <a:rPr lang="en-US" sz="2800" dirty="0">
                <a:solidFill>
                  <a:prstClr val="black"/>
                </a:solidFill>
                <a:latin typeface="Calibri" panose="020F0502020204030204"/>
                <a:ea typeface="SimSun" panose="02010600030101010101" pitchFamily="2" charset="-122"/>
                <a:cs typeface="Times New Roman" panose="02020603050405020304" pitchFamily="18" charset="0"/>
              </a:rPr>
              <a:t>   </a:t>
            </a:r>
            <a:r>
              <a:rPr lang="vi-VN" sz="2800" dirty="0">
                <a:solidFill>
                  <a:prstClr val="black"/>
                </a:solidFill>
                <a:latin typeface="Calibri" panose="020F0502020204030204"/>
                <a:ea typeface="SimSun" panose="02010600030101010101" pitchFamily="2" charset="-122"/>
                <a:cs typeface="Times New Roman" panose="02020603050405020304" pitchFamily="18" charset="0"/>
              </a:rPr>
              <a:t>Bố mẹ đi làm xa. Lan sống cùng ông bà ở quê. Lan luôn tích cực, tự giác đề giúp đỡ ông bà công việc nhà. Tuy nhiên, vì thương cháu nên ông bà yêu cầu Lan chỉ cần tập trung vào việc học, còn mọi việc để ông bà làm.</a:t>
            </a:r>
            <a:endParaRPr lang="en-US" sz="2800" dirty="0">
              <a:solidFill>
                <a:prstClr val="black"/>
              </a:solidFill>
              <a:latin typeface="Calibri" panose="020F0502020204030204"/>
              <a:ea typeface="SimSun" panose="02010600030101010101" pitchFamily="2" charset="-122"/>
              <a:cs typeface="Times New Roman" panose="02020603050405020304" pitchFamily="18" charset="0"/>
            </a:endParaRPr>
          </a:p>
          <a:p>
            <a:pPr lvl="0" algn="just">
              <a:spcBef>
                <a:spcPts val="300"/>
              </a:spcBef>
              <a:spcAft>
                <a:spcPts val="300"/>
              </a:spcAft>
            </a:pPr>
            <a:r>
              <a:rPr lang="en-US" sz="2800" b="1" i="1" dirty="0" err="1">
                <a:solidFill>
                  <a:prstClr val="black"/>
                </a:solidFill>
                <a:ea typeface="SimSun" panose="02010600030101010101" pitchFamily="2" charset="-122"/>
                <a:cs typeface="Times New Roman" panose="02020603050405020304" pitchFamily="18" charset="0"/>
              </a:rPr>
              <a:t>Nếu</a:t>
            </a:r>
            <a:r>
              <a:rPr lang="en-US" sz="2800" b="1" i="1" dirty="0">
                <a:solidFill>
                  <a:prstClr val="black"/>
                </a:solidFill>
                <a:ea typeface="SimSun" panose="02010600030101010101" pitchFamily="2" charset="-122"/>
                <a:cs typeface="Times New Roman" panose="02020603050405020304" pitchFamily="18" charset="0"/>
              </a:rPr>
              <a:t> </a:t>
            </a:r>
            <a:r>
              <a:rPr lang="en-US" sz="2800" b="1" i="1" dirty="0" err="1">
                <a:solidFill>
                  <a:prstClr val="black"/>
                </a:solidFill>
                <a:ea typeface="SimSun" panose="02010600030101010101" pitchFamily="2" charset="-122"/>
                <a:cs typeface="Times New Roman" panose="02020603050405020304" pitchFamily="18" charset="0"/>
              </a:rPr>
              <a:t>là</a:t>
            </a:r>
            <a:r>
              <a:rPr lang="en-US" sz="2800" b="1" i="1" dirty="0">
                <a:solidFill>
                  <a:prstClr val="black"/>
                </a:solidFill>
                <a:ea typeface="SimSun" panose="02010600030101010101" pitchFamily="2" charset="-122"/>
                <a:cs typeface="Times New Roman" panose="02020603050405020304" pitchFamily="18" charset="0"/>
              </a:rPr>
              <a:t> Lan, </a:t>
            </a:r>
            <a:r>
              <a:rPr lang="en-US" sz="2800" b="1" i="1" dirty="0" err="1">
                <a:solidFill>
                  <a:prstClr val="black"/>
                </a:solidFill>
                <a:ea typeface="SimSun" panose="02010600030101010101" pitchFamily="2" charset="-122"/>
                <a:cs typeface="Times New Roman" panose="02020603050405020304" pitchFamily="18" charset="0"/>
              </a:rPr>
              <a:t>em</a:t>
            </a:r>
            <a:r>
              <a:rPr lang="en-US" sz="2800" b="1" i="1" dirty="0">
                <a:solidFill>
                  <a:prstClr val="black"/>
                </a:solidFill>
                <a:ea typeface="SimSun" panose="02010600030101010101" pitchFamily="2" charset="-122"/>
                <a:cs typeface="Times New Roman" panose="02020603050405020304" pitchFamily="18" charset="0"/>
              </a:rPr>
              <a:t> </a:t>
            </a:r>
            <a:r>
              <a:rPr lang="en-US" sz="2800" b="1" i="1" dirty="0" err="1">
                <a:solidFill>
                  <a:prstClr val="black"/>
                </a:solidFill>
                <a:ea typeface="SimSun" panose="02010600030101010101" pitchFamily="2" charset="-122"/>
                <a:cs typeface="Times New Roman" panose="02020603050405020304" pitchFamily="18" charset="0"/>
              </a:rPr>
              <a:t>sẽ</a:t>
            </a:r>
            <a:r>
              <a:rPr lang="en-US" sz="2800" b="1" i="1" dirty="0">
                <a:solidFill>
                  <a:prstClr val="black"/>
                </a:solidFill>
                <a:ea typeface="SimSun" panose="02010600030101010101" pitchFamily="2" charset="-122"/>
                <a:cs typeface="Times New Roman" panose="02020603050405020304" pitchFamily="18" charset="0"/>
              </a:rPr>
              <a:t> </a:t>
            </a:r>
            <a:r>
              <a:rPr lang="en-US" sz="2800" b="1" i="1" dirty="0" err="1">
                <a:solidFill>
                  <a:prstClr val="black"/>
                </a:solidFill>
                <a:ea typeface="SimSun" panose="02010600030101010101" pitchFamily="2" charset="-122"/>
                <a:cs typeface="Times New Roman" panose="02020603050405020304" pitchFamily="18" charset="0"/>
              </a:rPr>
              <a:t>nói</a:t>
            </a:r>
            <a:r>
              <a:rPr lang="en-US" sz="2800" b="1" i="1" dirty="0">
                <a:solidFill>
                  <a:prstClr val="black"/>
                </a:solidFill>
                <a:ea typeface="SimSun" panose="02010600030101010101" pitchFamily="2" charset="-122"/>
                <a:cs typeface="Times New Roman" panose="02020603050405020304" pitchFamily="18" charset="0"/>
              </a:rPr>
              <a:t> </a:t>
            </a:r>
            <a:r>
              <a:rPr lang="en-US" sz="2800" b="1" i="1" dirty="0" err="1">
                <a:solidFill>
                  <a:prstClr val="black"/>
                </a:solidFill>
                <a:ea typeface="SimSun" panose="02010600030101010101" pitchFamily="2" charset="-122"/>
                <a:cs typeface="Times New Roman" panose="02020603050405020304" pitchFamily="18" charset="0"/>
              </a:rPr>
              <a:t>với</a:t>
            </a:r>
            <a:r>
              <a:rPr lang="en-US" sz="2800" b="1" i="1" dirty="0">
                <a:solidFill>
                  <a:prstClr val="black"/>
                </a:solidFill>
                <a:ea typeface="SimSun" panose="02010600030101010101" pitchFamily="2" charset="-122"/>
                <a:cs typeface="Times New Roman" panose="02020603050405020304" pitchFamily="18" charset="0"/>
              </a:rPr>
              <a:t> </a:t>
            </a:r>
            <a:r>
              <a:rPr lang="en-US" sz="2800" b="1" i="1" dirty="0" err="1">
                <a:solidFill>
                  <a:prstClr val="black"/>
                </a:solidFill>
                <a:ea typeface="SimSun" panose="02010600030101010101" pitchFamily="2" charset="-122"/>
                <a:cs typeface="Times New Roman" panose="02020603050405020304" pitchFamily="18" charset="0"/>
              </a:rPr>
              <a:t>ông</a:t>
            </a:r>
            <a:r>
              <a:rPr lang="en-US" sz="2800" b="1" i="1" dirty="0">
                <a:solidFill>
                  <a:prstClr val="black"/>
                </a:solidFill>
                <a:ea typeface="SimSun" panose="02010600030101010101" pitchFamily="2" charset="-122"/>
                <a:cs typeface="Times New Roman" panose="02020603050405020304" pitchFamily="18" charset="0"/>
              </a:rPr>
              <a:t> </a:t>
            </a:r>
            <a:r>
              <a:rPr lang="en-US" sz="2800" b="1" i="1" dirty="0" err="1">
                <a:solidFill>
                  <a:prstClr val="black"/>
                </a:solidFill>
                <a:ea typeface="SimSun" panose="02010600030101010101" pitchFamily="2" charset="-122"/>
                <a:cs typeface="Times New Roman" panose="02020603050405020304" pitchFamily="18" charset="0"/>
              </a:rPr>
              <a:t>bà</a:t>
            </a:r>
            <a:r>
              <a:rPr lang="en-US" sz="2800" b="1" i="1" dirty="0">
                <a:solidFill>
                  <a:prstClr val="black"/>
                </a:solidFill>
                <a:ea typeface="SimSun" panose="02010600030101010101" pitchFamily="2" charset="-122"/>
                <a:cs typeface="Times New Roman" panose="02020603050405020304" pitchFamily="18" charset="0"/>
              </a:rPr>
              <a:t> </a:t>
            </a:r>
            <a:r>
              <a:rPr lang="en-US" sz="2800" b="1" i="1" dirty="0" err="1">
                <a:solidFill>
                  <a:prstClr val="black"/>
                </a:solidFill>
                <a:ea typeface="SimSun" panose="02010600030101010101" pitchFamily="2" charset="-122"/>
                <a:cs typeface="Times New Roman" panose="02020603050405020304" pitchFamily="18" charset="0"/>
              </a:rPr>
              <a:t>thế</a:t>
            </a:r>
            <a:r>
              <a:rPr lang="en-US" sz="2800" b="1" i="1" dirty="0">
                <a:solidFill>
                  <a:prstClr val="black"/>
                </a:solidFill>
                <a:ea typeface="SimSun" panose="02010600030101010101" pitchFamily="2" charset="-122"/>
                <a:cs typeface="Times New Roman" panose="02020603050405020304" pitchFamily="18" charset="0"/>
              </a:rPr>
              <a:t> </a:t>
            </a:r>
            <a:r>
              <a:rPr lang="en-US" sz="2800" b="1" i="1" dirty="0" err="1">
                <a:solidFill>
                  <a:prstClr val="black"/>
                </a:solidFill>
                <a:ea typeface="SimSun" panose="02010600030101010101" pitchFamily="2" charset="-122"/>
                <a:cs typeface="Times New Roman" panose="02020603050405020304" pitchFamily="18" charset="0"/>
              </a:rPr>
              <a:t>nào</a:t>
            </a:r>
            <a:r>
              <a:rPr lang="en-US" sz="2800" b="1" i="1" dirty="0">
                <a:solidFill>
                  <a:prstClr val="black"/>
                </a:solidFill>
                <a:ea typeface="SimSun" panose="02010600030101010101" pitchFamily="2" charset="-122"/>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BF8F0D34-21D9-87BE-A971-D52E4D433C6E}"/>
              </a:ext>
            </a:extLst>
          </p:cNvPr>
          <p:cNvSpPr txBox="1"/>
          <p:nvPr/>
        </p:nvSpPr>
        <p:spPr>
          <a:xfrm>
            <a:off x="647700" y="4552950"/>
            <a:ext cx="11001375" cy="1892826"/>
          </a:xfrm>
          <a:prstGeom prst="rect">
            <a:avLst/>
          </a:prstGeom>
          <a:noFill/>
        </p:spPr>
        <p:txBody>
          <a:bodyPr wrap="square" rtlCol="0">
            <a:spAutoFit/>
          </a:bodyPr>
          <a:lstStyle/>
          <a:p>
            <a:pPr lvl="0" algn="just">
              <a:spcBef>
                <a:spcPts val="300"/>
              </a:spcBef>
              <a:spcAft>
                <a:spcPts val="300"/>
              </a:spcAft>
            </a:pPr>
            <a:r>
              <a:rPr lang="en-US" sz="2800" dirty="0">
                <a:solidFill>
                  <a:prstClr val="black"/>
                </a:solidFill>
                <a:latin typeface="Calibri" panose="020F0502020204030204" pitchFamily="34" charset="0"/>
                <a:ea typeface="SimSun" panose="02010600030101010101" pitchFamily="2" charset="-122"/>
                <a:cs typeface="Calibri" panose="020F0502020204030204" pitchFamily="34" charset="0"/>
              </a:rPr>
              <a:t>   </a:t>
            </a:r>
            <a:r>
              <a:rPr lang="vi-VN" sz="2800" dirty="0">
                <a:solidFill>
                  <a:prstClr val="black"/>
                </a:solidFill>
                <a:latin typeface="Calibri" panose="020F0502020204030204" pitchFamily="34" charset="0"/>
                <a:ea typeface="SimSun" panose="02010600030101010101" pitchFamily="2" charset="-122"/>
                <a:cs typeface="Calibri" panose="020F0502020204030204" pitchFamily="34" charset="0"/>
              </a:rPr>
              <a:t>Tiến rất tự giác và tích cực tham gia các hoạt động lao động nhưng lại thường bỏ bê việc học dẫn đến kết quả học tập sa sút. Bố mẹ biết chuyện nên không muốn cho </a:t>
            </a:r>
            <a:r>
              <a:rPr lang="en-US" sz="2800" dirty="0">
                <a:solidFill>
                  <a:prstClr val="black"/>
                </a:solidFill>
                <a:latin typeface="Calibri" panose="020F0502020204030204" pitchFamily="34" charset="0"/>
                <a:ea typeface="SimSun" panose="02010600030101010101" pitchFamily="2" charset="-122"/>
                <a:cs typeface="Calibri" panose="020F0502020204030204" pitchFamily="34" charset="0"/>
              </a:rPr>
              <a:t>T</a:t>
            </a:r>
            <a:r>
              <a:rPr lang="vi-VN" sz="2800" dirty="0">
                <a:solidFill>
                  <a:prstClr val="black"/>
                </a:solidFill>
                <a:latin typeface="Calibri" panose="020F0502020204030204" pitchFamily="34" charset="0"/>
                <a:ea typeface="SimSun" panose="02010600030101010101" pitchFamily="2" charset="-122"/>
                <a:cs typeface="Calibri" panose="020F0502020204030204" pitchFamily="34" charset="0"/>
              </a:rPr>
              <a:t>iến tham gia các hoạt động lao động này nữa.</a:t>
            </a:r>
            <a:endParaRPr lang="en-US" sz="2800" dirty="0">
              <a:solidFill>
                <a:prstClr val="black"/>
              </a:solidFill>
              <a:latin typeface="Calibri" panose="020F0502020204030204" pitchFamily="34" charset="0"/>
              <a:ea typeface="SimSun" panose="02010600030101010101" pitchFamily="2" charset="-122"/>
              <a:cs typeface="Calibri" panose="020F0502020204030204" pitchFamily="34" charset="0"/>
            </a:endParaRPr>
          </a:p>
          <a:p>
            <a:pPr lvl="0" algn="just">
              <a:spcBef>
                <a:spcPts val="300"/>
              </a:spcBef>
              <a:spcAft>
                <a:spcPts val="300"/>
              </a:spcAft>
            </a:pPr>
            <a:r>
              <a:rPr kumimoji="0" lang="en-US" sz="2800" b="1" i="1"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Nếu</a:t>
            </a:r>
            <a:r>
              <a:rPr kumimoji="0" lang="en-US" sz="2800" b="1" i="1" u="none" strike="noStrike" kern="1200" cap="none" spc="0" normalizeH="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2800" b="1" i="1" u="none" strike="noStrike" kern="1200" cap="none" spc="0" normalizeH="0" noProof="0" dirty="0" err="1">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là</a:t>
            </a:r>
            <a:r>
              <a:rPr kumimoji="0" lang="en-US" sz="2800" b="1" i="1" u="none" strike="noStrike" kern="1200" cap="none" spc="0" normalizeH="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2800" b="1" i="1" u="none" strike="noStrike" kern="1200" cap="none" spc="0" normalizeH="0" noProof="0" dirty="0" err="1">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Tiến</a:t>
            </a:r>
            <a:r>
              <a:rPr kumimoji="0" lang="en-US" sz="2800" b="1" i="1" u="none" strike="noStrike" kern="1200" cap="none" spc="0" normalizeH="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2800" b="1" i="1" u="none" strike="noStrike" kern="1200" cap="none" spc="0" normalizeH="0" noProof="0" dirty="0" err="1">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em</a:t>
            </a:r>
            <a:r>
              <a:rPr kumimoji="0" lang="en-US" sz="2800" b="1" i="1" u="none" strike="noStrike" kern="1200" cap="none" spc="0" normalizeH="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2800" b="1" i="1" u="none" strike="noStrike" kern="1200" cap="none" spc="0" normalizeH="0" noProof="0" dirty="0" err="1">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sẽ</a:t>
            </a:r>
            <a:r>
              <a:rPr kumimoji="0" lang="en-US" sz="2800" b="1" i="1" u="none" strike="noStrike" kern="1200" cap="none" spc="0" normalizeH="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2800" b="1" i="1" u="none" strike="noStrike" kern="1200" cap="none" spc="0" normalizeH="0" noProof="0" dirty="0" err="1">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làm</a:t>
            </a:r>
            <a:r>
              <a:rPr kumimoji="0" lang="en-US" sz="2800" b="1" i="1" u="none" strike="noStrike" kern="1200" cap="none" spc="0" normalizeH="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2800" b="1" i="1" u="none" strike="noStrike" kern="1200" cap="none" spc="0" normalizeH="0" noProof="0" dirty="0" err="1">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gì</a:t>
            </a:r>
            <a:r>
              <a:rPr kumimoji="0" lang="en-US" sz="2800" b="1" i="1" u="none" strike="noStrike" kern="1200" cap="none" spc="0" normalizeH="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a:t>
            </a:r>
            <a:endPar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pic>
        <p:nvPicPr>
          <p:cNvPr id="10" name="Picture 9">
            <a:extLst>
              <a:ext uri="{FF2B5EF4-FFF2-40B4-BE49-F238E27FC236}">
                <a16:creationId xmlns:a16="http://schemas.microsoft.com/office/drawing/2014/main" id="{4A14EF17-2A27-CB81-CA0A-EEF6D8EE4793}"/>
              </a:ext>
            </a:extLst>
          </p:cNvPr>
          <p:cNvPicPr>
            <a:picLocks noChangeAspect="1"/>
          </p:cNvPicPr>
          <p:nvPr/>
        </p:nvPicPr>
        <p:blipFill>
          <a:blip r:embed="rId4"/>
          <a:stretch>
            <a:fillRect/>
          </a:stretch>
        </p:blipFill>
        <p:spPr>
          <a:xfrm>
            <a:off x="433387" y="923925"/>
            <a:ext cx="2085975" cy="514350"/>
          </a:xfrm>
          <a:prstGeom prst="rect">
            <a:avLst/>
          </a:prstGeom>
        </p:spPr>
      </p:pic>
      <p:pic>
        <p:nvPicPr>
          <p:cNvPr id="13" name="Picture 12">
            <a:extLst>
              <a:ext uri="{FF2B5EF4-FFF2-40B4-BE49-F238E27FC236}">
                <a16:creationId xmlns:a16="http://schemas.microsoft.com/office/drawing/2014/main" id="{E0C333F9-3AB1-C756-D53C-1E98748FB58C}"/>
              </a:ext>
            </a:extLst>
          </p:cNvPr>
          <p:cNvPicPr>
            <a:picLocks noChangeAspect="1"/>
          </p:cNvPicPr>
          <p:nvPr/>
        </p:nvPicPr>
        <p:blipFill>
          <a:blip r:embed="rId5"/>
          <a:stretch>
            <a:fillRect/>
          </a:stretch>
        </p:blipFill>
        <p:spPr>
          <a:xfrm>
            <a:off x="366712" y="4014787"/>
            <a:ext cx="2200275" cy="581025"/>
          </a:xfrm>
          <a:prstGeom prst="rect">
            <a:avLst/>
          </a:prstGeom>
        </p:spPr>
      </p:pic>
    </p:spTree>
    <p:extLst>
      <p:ext uri="{BB962C8B-B14F-4D97-AF65-F5344CB8AC3E}">
        <p14:creationId xmlns:p14="http://schemas.microsoft.com/office/powerpoint/2010/main" val="428686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C94AEEAD-286A-7938-0DCA-3292A9A8DAA1}"/>
              </a:ext>
            </a:extLst>
          </p:cNvPr>
          <p:cNvPicPr>
            <a:picLocks noChangeAspect="1"/>
          </p:cNvPicPr>
          <p:nvPr/>
        </p:nvPicPr>
        <p:blipFill>
          <a:blip r:embed="rId5"/>
          <a:stretch>
            <a:fillRect/>
          </a:stretch>
        </p:blipFill>
        <p:spPr>
          <a:xfrm>
            <a:off x="2040668" y="109564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Nếu là Lan, em sẽ nói với ông bà: “Những công việc này nằm</a:t>
            </a: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trong khả năng của cháu, cháu có thể tự làm được. Cháu hứa sẽ làm việc nhà mà</a:t>
            </a: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làm ảnh hưởng đến việc học ạ!”.</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104775"/>
            <a:ext cx="11009286" cy="219075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Bố mẹ đi làm xa. Lan sống cùng ông bà ở quê. Lan luôn tích cực, tự giác đề giúp đỡ ông bà công việc nhà. Tuy nhiên, vì thương cháu nên ông bà yêu cầu Lan chỉ cần tập trung vào việc học, còn mọi việc để ông bà làm.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Nếu là Lan, em sẽ nói với ông bà thế nào?</a:t>
            </a:r>
            <a:endParaRPr kumimoji="0" lang="vi-VN" sz="28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249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847185" y="2952749"/>
            <a:ext cx="8081983" cy="2629389"/>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Nếu là Tiến, em sẽ cố gắng chăm chỉ học hành hơn nữa để có kết quả tốt, xin phép bố mẹ tiếp tục tham gia các hoạt động lao động và hứa sẽ không bỏ bê việc học nữa.</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180976"/>
            <a:ext cx="11009286" cy="2162174"/>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a:t>
            </a: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Tiến rất tự giác và tích cực tham gia các hoạt động lao động nhưng lại thường bỏ bê việc học dẫn đến kết quả học tập sa sút. Bố mẹ biết chuyện nên không muốn cho Tiến tham gia các hoạt động lao động này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là Tiến, em sẽ làm gì?</a:t>
            </a:r>
          </a:p>
        </p:txBody>
      </p:sp>
    </p:spTree>
    <p:extLst>
      <p:ext uri="{BB962C8B-B14F-4D97-AF65-F5344CB8AC3E}">
        <p14:creationId xmlns:p14="http://schemas.microsoft.com/office/powerpoint/2010/main" val="3276147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A1EEF480-0746-4858-9703-788CD4E56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DA40D8-EFBD-437A-9E23-60347A4C3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1DBC081-1C53-7292-4DE9-ED2ECB4B2619}"/>
              </a:ext>
            </a:extLst>
          </p:cNvPr>
          <p:cNvPicPr>
            <a:picLocks noChangeAspect="1"/>
          </p:cNvPicPr>
          <p:nvPr/>
        </p:nvPicPr>
        <p:blipFill>
          <a:blip r:embed="rId5"/>
          <a:stretch>
            <a:fillRect/>
          </a:stretch>
        </p:blipFill>
        <p:spPr>
          <a:xfrm>
            <a:off x="3614398" y="1735756"/>
            <a:ext cx="4828450" cy="3694496"/>
          </a:xfrm>
          <a:prstGeom prst="rect">
            <a:avLst/>
          </a:prstGeom>
        </p:spPr>
      </p:pic>
    </p:spTree>
    <p:extLst>
      <p:ext uri="{BB962C8B-B14F-4D97-AF65-F5344CB8AC3E}">
        <p14:creationId xmlns:p14="http://schemas.microsoft.com/office/powerpoint/2010/main" val="3530223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575287" y="5734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panose="020F0502020204030204"/>
                  <a:cs typeface="Calibri" panose="020F0502020204030204" pitchFamily="34" charset="0"/>
                </a:rPr>
                <a:t>C</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ùng nhau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hia sẻ với các bạn về tấm gương lao động tích cực, tự giác mà em biết.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2" name="Picture 1">
            <a:extLst>
              <a:ext uri="{FF2B5EF4-FFF2-40B4-BE49-F238E27FC236}">
                <a16:creationId xmlns:a16="http://schemas.microsoft.com/office/drawing/2014/main" id="{EB936731-4B37-45D4-7098-FC40E7D34958}"/>
              </a:ext>
            </a:extLst>
          </p:cNvPr>
          <p:cNvPicPr>
            <a:picLocks noChangeAspect="1"/>
          </p:cNvPicPr>
          <p:nvPr/>
        </p:nvPicPr>
        <p:blipFill>
          <a:blip r:embed="rId5"/>
          <a:stretch>
            <a:fillRect/>
          </a:stretch>
        </p:blipFill>
        <p:spPr>
          <a:xfrm>
            <a:off x="2505918" y="4570426"/>
            <a:ext cx="6913463" cy="1146147"/>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Rounded Corners 3">
            <a:extLst>
              <a:ext uri="{FF2B5EF4-FFF2-40B4-BE49-F238E27FC236}">
                <a16:creationId xmlns:a16="http://schemas.microsoft.com/office/drawing/2014/main" id="{84BFDEF9-EB4E-AFB9-65E2-BA3EE23106EF}"/>
              </a:ext>
            </a:extLst>
          </p:cNvPr>
          <p:cNvSpPr/>
          <p:nvPr/>
        </p:nvSpPr>
        <p:spPr>
          <a:xfrm>
            <a:off x="200026" y="0"/>
            <a:ext cx="11715750" cy="668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5CABDDE6-C1E9-94EE-4314-98A9EAF18AF5}"/>
              </a:ext>
            </a:extLst>
          </p:cNvPr>
          <p:cNvGrpSpPr/>
          <p:nvPr/>
        </p:nvGrpSpPr>
        <p:grpSpPr>
          <a:xfrm>
            <a:off x="723901" y="95524"/>
            <a:ext cx="11001374" cy="1235255"/>
            <a:chOff x="1375484" y="182824"/>
            <a:chExt cx="8941881" cy="1846431"/>
          </a:xfrm>
        </p:grpSpPr>
        <p:sp>
          <p:nvSpPr>
            <p:cNvPr id="7" name="Rectangle: Rounded Corners 6">
              <a:extLst>
                <a:ext uri="{FF2B5EF4-FFF2-40B4-BE49-F238E27FC236}">
                  <a16:creationId xmlns:a16="http://schemas.microsoft.com/office/drawing/2014/main" id="{56181537-FC69-96E7-9A95-4BFDB5DB087D}"/>
                </a:ext>
              </a:extLst>
            </p:cNvPr>
            <p:cNvSpPr/>
            <p:nvPr/>
          </p:nvSpPr>
          <p:spPr>
            <a:xfrm>
              <a:off x="1375484" y="182824"/>
              <a:ext cx="8941881" cy="1765072"/>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B90B621-2B06-9C4D-48E0-DDBE339C4338}"/>
                </a:ext>
              </a:extLst>
            </p:cNvPr>
            <p:cNvSpPr txBox="1"/>
            <p:nvPr/>
          </p:nvSpPr>
          <p:spPr>
            <a:xfrm>
              <a:off x="1512166" y="235031"/>
              <a:ext cx="8652767" cy="17942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2.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Xây</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dựng</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và</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thực</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hiện</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kế</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hoạch</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tham</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gia</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lao</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của</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em</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trong</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gia</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đình</a:t>
              </a:r>
              <a:r>
                <a:rPr kumimoji="0" lang="en-US" sz="36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endParaRPr kumimoji="0" lang="en-US" sz="6000" b="1" i="0" u="none" strike="noStrike" kern="1200" cap="none" spc="0" normalizeH="0" baseline="0" noProof="0" dirty="0">
                <a:ln>
                  <a:noFill/>
                </a:ln>
                <a:solidFill>
                  <a:srgbClr val="FF3399"/>
                </a:solidFill>
                <a:effectLst/>
                <a:uLnTx/>
                <a:uFillTx/>
                <a:latin typeface="Calibri" panose="020F0502020204030204"/>
                <a:ea typeface="+mn-ea"/>
                <a:cs typeface="Times New Roman" panose="02020603050405020304" pitchFamily="18" charset="0"/>
              </a:endParaRPr>
            </a:p>
          </p:txBody>
        </p:sp>
      </p:grpSp>
      <p:pic>
        <p:nvPicPr>
          <p:cNvPr id="10" name="Picture 9">
            <a:extLst>
              <a:ext uri="{FF2B5EF4-FFF2-40B4-BE49-F238E27FC236}">
                <a16:creationId xmlns:a16="http://schemas.microsoft.com/office/drawing/2014/main" id="{C1F1BFCB-B86B-5FB8-1076-A29F5737F7E1}"/>
              </a:ext>
            </a:extLst>
          </p:cNvPr>
          <p:cNvPicPr>
            <a:picLocks noChangeAspect="1"/>
          </p:cNvPicPr>
          <p:nvPr/>
        </p:nvPicPr>
        <p:blipFill>
          <a:blip r:embed="rId4"/>
          <a:stretch>
            <a:fillRect/>
          </a:stretch>
        </p:blipFill>
        <p:spPr>
          <a:xfrm>
            <a:off x="400049" y="1635502"/>
            <a:ext cx="11401425" cy="2912659"/>
          </a:xfrm>
          <a:prstGeom prst="rect">
            <a:avLst/>
          </a:prstGeom>
        </p:spPr>
      </p:pic>
    </p:spTree>
    <p:extLst>
      <p:ext uri="{BB962C8B-B14F-4D97-AF65-F5344CB8AC3E}">
        <p14:creationId xmlns:p14="http://schemas.microsoft.com/office/powerpoint/2010/main" val="3705186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Rounded Corners 3">
            <a:extLst>
              <a:ext uri="{FF2B5EF4-FFF2-40B4-BE49-F238E27FC236}">
                <a16:creationId xmlns:a16="http://schemas.microsoft.com/office/drawing/2014/main" id="{84BFDEF9-EB4E-AFB9-65E2-BA3EE23106EF}"/>
              </a:ext>
            </a:extLst>
          </p:cNvPr>
          <p:cNvSpPr/>
          <p:nvPr/>
        </p:nvSpPr>
        <p:spPr>
          <a:xfrm>
            <a:off x="200026" y="0"/>
            <a:ext cx="11715750" cy="668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A8F9E79A-73F6-C321-FD45-EE7B5F38FBBF}"/>
              </a:ext>
            </a:extLst>
          </p:cNvPr>
          <p:cNvGraphicFramePr>
            <a:graphicFrameLocks noGrp="1"/>
          </p:cNvGraphicFramePr>
          <p:nvPr>
            <p:extLst>
              <p:ext uri="{D42A27DB-BD31-4B8C-83A1-F6EECF244321}">
                <p14:modId xmlns:p14="http://schemas.microsoft.com/office/powerpoint/2010/main" val="1058660502"/>
              </p:ext>
            </p:extLst>
          </p:nvPr>
        </p:nvGraphicFramePr>
        <p:xfrm>
          <a:off x="952500" y="762000"/>
          <a:ext cx="10544175" cy="5071031"/>
        </p:xfrm>
        <a:graphic>
          <a:graphicData uri="http://schemas.openxmlformats.org/drawingml/2006/table">
            <a:tbl>
              <a:tblPr firstRow="1" firstCol="1" bandRow="1">
                <a:tableStyleId>{00A15C55-8517-42AA-B614-E9B94910E393}</a:tableStyleId>
              </a:tblPr>
              <a:tblGrid>
                <a:gridCol w="2352675">
                  <a:extLst>
                    <a:ext uri="{9D8B030D-6E8A-4147-A177-3AD203B41FA5}">
                      <a16:colId xmlns:a16="http://schemas.microsoft.com/office/drawing/2014/main" val="182424862"/>
                    </a:ext>
                  </a:extLst>
                </a:gridCol>
                <a:gridCol w="2869203">
                  <a:extLst>
                    <a:ext uri="{9D8B030D-6E8A-4147-A177-3AD203B41FA5}">
                      <a16:colId xmlns:a16="http://schemas.microsoft.com/office/drawing/2014/main" val="196272323"/>
                    </a:ext>
                  </a:extLst>
                </a:gridCol>
                <a:gridCol w="2953468">
                  <a:extLst>
                    <a:ext uri="{9D8B030D-6E8A-4147-A177-3AD203B41FA5}">
                      <a16:colId xmlns:a16="http://schemas.microsoft.com/office/drawing/2014/main" val="660833224"/>
                    </a:ext>
                  </a:extLst>
                </a:gridCol>
                <a:gridCol w="2368829">
                  <a:extLst>
                    <a:ext uri="{9D8B030D-6E8A-4147-A177-3AD203B41FA5}">
                      <a16:colId xmlns:a16="http://schemas.microsoft.com/office/drawing/2014/main" val="526043441"/>
                    </a:ext>
                  </a:extLst>
                </a:gridCol>
              </a:tblGrid>
              <a:tr h="1070294">
                <a:tc>
                  <a:txBody>
                    <a:bodyPr/>
                    <a:lstStyle/>
                    <a:p>
                      <a:pPr marL="0" marR="0" algn="ctr">
                        <a:spcBef>
                          <a:spcPts val="300"/>
                        </a:spcBef>
                        <a:spcAft>
                          <a:spcPts val="300"/>
                        </a:spcAft>
                      </a:pPr>
                      <a:r>
                        <a:rPr lang="nl-NL" sz="2800" dirty="0">
                          <a:solidFill>
                            <a:srgbClr val="002060"/>
                          </a:solidFill>
                          <a:effectLst/>
                        </a:rPr>
                        <a:t>Tên công việc của gia đình</a:t>
                      </a:r>
                      <a:endParaRPr lang="en-US" sz="280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2800" dirty="0" err="1">
                          <a:solidFill>
                            <a:srgbClr val="002060"/>
                          </a:solidFill>
                          <a:effectLst/>
                        </a:rPr>
                        <a:t>Việc</a:t>
                      </a:r>
                      <a:r>
                        <a:rPr lang="en-US" sz="2800" dirty="0">
                          <a:solidFill>
                            <a:srgbClr val="002060"/>
                          </a:solidFill>
                          <a:effectLst/>
                        </a:rPr>
                        <a:t> </a:t>
                      </a:r>
                      <a:r>
                        <a:rPr lang="en-US" sz="2800" dirty="0" err="1">
                          <a:solidFill>
                            <a:srgbClr val="002060"/>
                          </a:solidFill>
                          <a:effectLst/>
                        </a:rPr>
                        <a:t>em</a:t>
                      </a:r>
                      <a:r>
                        <a:rPr lang="en-US" sz="2800" dirty="0">
                          <a:solidFill>
                            <a:srgbClr val="002060"/>
                          </a:solidFill>
                          <a:effectLst/>
                        </a:rPr>
                        <a:t> </a:t>
                      </a:r>
                      <a:r>
                        <a:rPr lang="en-US" sz="2800" dirty="0" err="1">
                          <a:solidFill>
                            <a:srgbClr val="002060"/>
                          </a:solidFill>
                          <a:effectLst/>
                        </a:rPr>
                        <a:t>có</a:t>
                      </a:r>
                      <a:r>
                        <a:rPr lang="en-US" sz="2800" dirty="0">
                          <a:solidFill>
                            <a:srgbClr val="002060"/>
                          </a:solidFill>
                          <a:effectLst/>
                        </a:rPr>
                        <a:t> </a:t>
                      </a:r>
                      <a:r>
                        <a:rPr lang="en-US" sz="2800" dirty="0" err="1">
                          <a:solidFill>
                            <a:srgbClr val="002060"/>
                          </a:solidFill>
                          <a:effectLst/>
                        </a:rPr>
                        <a:t>thể</a:t>
                      </a:r>
                      <a:r>
                        <a:rPr lang="en-US" sz="2800" dirty="0">
                          <a:solidFill>
                            <a:srgbClr val="002060"/>
                          </a:solidFill>
                          <a:effectLst/>
                        </a:rPr>
                        <a:t> </a:t>
                      </a:r>
                      <a:r>
                        <a:rPr lang="en-US" sz="2800" dirty="0" err="1">
                          <a:solidFill>
                            <a:srgbClr val="002060"/>
                          </a:solidFill>
                          <a:effectLst/>
                        </a:rPr>
                        <a:t>tham</a:t>
                      </a:r>
                      <a:r>
                        <a:rPr lang="en-US" sz="2800" dirty="0">
                          <a:solidFill>
                            <a:srgbClr val="002060"/>
                          </a:solidFill>
                          <a:effectLst/>
                        </a:rPr>
                        <a:t> </a:t>
                      </a:r>
                      <a:r>
                        <a:rPr lang="en-US" sz="2800" dirty="0" err="1">
                          <a:solidFill>
                            <a:srgbClr val="002060"/>
                          </a:solidFill>
                          <a:effectLst/>
                        </a:rPr>
                        <a:t>gia</a:t>
                      </a:r>
                      <a:endParaRPr lang="en-US" sz="280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2800" dirty="0" err="1">
                          <a:solidFill>
                            <a:srgbClr val="002060"/>
                          </a:solidFill>
                          <a:effectLst/>
                        </a:rPr>
                        <a:t>Thời</a:t>
                      </a:r>
                      <a:r>
                        <a:rPr lang="en-US" sz="2800" dirty="0">
                          <a:solidFill>
                            <a:srgbClr val="002060"/>
                          </a:solidFill>
                          <a:effectLst/>
                        </a:rPr>
                        <a:t> </a:t>
                      </a:r>
                      <a:r>
                        <a:rPr lang="en-US" sz="2800" dirty="0" err="1">
                          <a:solidFill>
                            <a:srgbClr val="002060"/>
                          </a:solidFill>
                          <a:effectLst/>
                        </a:rPr>
                        <a:t>gian</a:t>
                      </a:r>
                      <a:r>
                        <a:rPr lang="en-US" sz="2800" dirty="0">
                          <a:solidFill>
                            <a:srgbClr val="002060"/>
                          </a:solidFill>
                          <a:effectLst/>
                        </a:rPr>
                        <a:t> </a:t>
                      </a:r>
                      <a:r>
                        <a:rPr lang="en-US" sz="2800" dirty="0" err="1">
                          <a:solidFill>
                            <a:srgbClr val="002060"/>
                          </a:solidFill>
                          <a:effectLst/>
                        </a:rPr>
                        <a:t>thực</a:t>
                      </a:r>
                      <a:r>
                        <a:rPr lang="en-US" sz="2800" dirty="0">
                          <a:solidFill>
                            <a:srgbClr val="002060"/>
                          </a:solidFill>
                          <a:effectLst/>
                        </a:rPr>
                        <a:t> </a:t>
                      </a:r>
                      <a:r>
                        <a:rPr lang="en-US" sz="2800" dirty="0" err="1">
                          <a:solidFill>
                            <a:srgbClr val="002060"/>
                          </a:solidFill>
                          <a:effectLst/>
                        </a:rPr>
                        <a:t>hiện</a:t>
                      </a:r>
                      <a:endParaRPr lang="en-US" sz="280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2800" dirty="0" err="1">
                          <a:solidFill>
                            <a:srgbClr val="002060"/>
                          </a:solidFill>
                          <a:effectLst/>
                        </a:rPr>
                        <a:t>Kết</a:t>
                      </a:r>
                      <a:r>
                        <a:rPr lang="en-US" sz="2800" dirty="0">
                          <a:solidFill>
                            <a:srgbClr val="002060"/>
                          </a:solidFill>
                          <a:effectLst/>
                        </a:rPr>
                        <a:t>  </a:t>
                      </a:r>
                      <a:r>
                        <a:rPr lang="en-US" sz="2800" dirty="0" err="1">
                          <a:solidFill>
                            <a:srgbClr val="002060"/>
                          </a:solidFill>
                          <a:effectLst/>
                        </a:rPr>
                        <a:t>quả</a:t>
                      </a:r>
                      <a:endParaRPr lang="en-US" sz="280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222572"/>
                  </a:ext>
                </a:extLst>
              </a:tr>
              <a:tr h="1968576">
                <a:tc>
                  <a:txBody>
                    <a:bodyPr/>
                    <a:lstStyle/>
                    <a:p>
                      <a:pPr marL="0" marR="0" algn="just">
                        <a:spcBef>
                          <a:spcPts val="300"/>
                        </a:spcBef>
                        <a:spcAft>
                          <a:spcPts val="300"/>
                        </a:spcAft>
                      </a:pPr>
                      <a:r>
                        <a:rPr lang="en-US" sz="2800" b="0" dirty="0" err="1">
                          <a:solidFill>
                            <a:srgbClr val="002060"/>
                          </a:solidFill>
                          <a:effectLst/>
                        </a:rPr>
                        <a:t>Dọn</a:t>
                      </a:r>
                      <a:r>
                        <a:rPr lang="en-US" sz="2800" b="0" dirty="0">
                          <a:solidFill>
                            <a:srgbClr val="002060"/>
                          </a:solidFill>
                          <a:effectLst/>
                        </a:rPr>
                        <a:t> </a:t>
                      </a:r>
                      <a:r>
                        <a:rPr lang="en-US" sz="2800" b="0" dirty="0" err="1">
                          <a:solidFill>
                            <a:srgbClr val="002060"/>
                          </a:solidFill>
                          <a:effectLst/>
                        </a:rPr>
                        <a:t>dẹp</a:t>
                      </a:r>
                      <a:r>
                        <a:rPr lang="en-US" sz="2800" b="0" dirty="0">
                          <a:solidFill>
                            <a:srgbClr val="002060"/>
                          </a:solidFill>
                          <a:effectLst/>
                        </a:rPr>
                        <a:t> </a:t>
                      </a:r>
                      <a:r>
                        <a:rPr lang="en-US" sz="2800" b="0" dirty="0" err="1">
                          <a:solidFill>
                            <a:srgbClr val="002060"/>
                          </a:solidFill>
                          <a:effectLst/>
                        </a:rPr>
                        <a:t>nhà</a:t>
                      </a:r>
                      <a:r>
                        <a:rPr lang="en-US" sz="2800" b="0" dirty="0">
                          <a:solidFill>
                            <a:srgbClr val="002060"/>
                          </a:solidFill>
                          <a:effectLst/>
                        </a:rPr>
                        <a:t> </a:t>
                      </a:r>
                      <a:r>
                        <a:rPr lang="en-US" sz="2800" b="0" dirty="0" err="1">
                          <a:solidFill>
                            <a:srgbClr val="002060"/>
                          </a:solidFill>
                          <a:effectLst/>
                        </a:rPr>
                        <a:t>cửa</a:t>
                      </a:r>
                      <a:endParaRPr lang="en-US" sz="2800" b="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300"/>
                        </a:spcBef>
                        <a:spcAft>
                          <a:spcPts val="300"/>
                        </a:spcAft>
                      </a:pPr>
                      <a:r>
                        <a:rPr lang="en-US" sz="2800" b="0" dirty="0">
                          <a:solidFill>
                            <a:srgbClr val="002060"/>
                          </a:solidFill>
                          <a:effectLst/>
                        </a:rPr>
                        <a:t>- </a:t>
                      </a:r>
                      <a:r>
                        <a:rPr lang="en-US" sz="2800" b="0" dirty="0" err="1">
                          <a:solidFill>
                            <a:srgbClr val="002060"/>
                          </a:solidFill>
                          <a:effectLst/>
                        </a:rPr>
                        <a:t>Quét</a:t>
                      </a:r>
                      <a:r>
                        <a:rPr lang="en-US" sz="2800" b="0" dirty="0">
                          <a:solidFill>
                            <a:srgbClr val="002060"/>
                          </a:solidFill>
                          <a:effectLst/>
                        </a:rPr>
                        <a:t> </a:t>
                      </a:r>
                      <a:r>
                        <a:rPr lang="en-US" sz="2800" b="0" dirty="0" err="1">
                          <a:solidFill>
                            <a:srgbClr val="002060"/>
                          </a:solidFill>
                          <a:effectLst/>
                        </a:rPr>
                        <a:t>nhà</a:t>
                      </a:r>
                      <a:endParaRPr lang="en-US" sz="2800" b="0" dirty="0">
                        <a:solidFill>
                          <a:srgbClr val="002060"/>
                        </a:solidFill>
                        <a:effectLst/>
                      </a:endParaRPr>
                    </a:p>
                    <a:p>
                      <a:pPr marL="0" marR="0" algn="just">
                        <a:spcBef>
                          <a:spcPts val="300"/>
                        </a:spcBef>
                        <a:spcAft>
                          <a:spcPts val="300"/>
                        </a:spcAft>
                      </a:pPr>
                      <a:r>
                        <a:rPr lang="en-US" sz="1600" b="0" dirty="0">
                          <a:solidFill>
                            <a:srgbClr val="002060"/>
                          </a:solidFill>
                          <a:effectLst/>
                        </a:rPr>
                        <a:t> </a:t>
                      </a:r>
                      <a:endParaRPr lang="en-US" sz="2800" b="0" dirty="0">
                        <a:solidFill>
                          <a:srgbClr val="002060"/>
                        </a:solidFill>
                        <a:effectLst/>
                      </a:endParaRPr>
                    </a:p>
                    <a:p>
                      <a:pPr marL="0" marR="0" algn="just">
                        <a:spcBef>
                          <a:spcPts val="300"/>
                        </a:spcBef>
                        <a:spcAft>
                          <a:spcPts val="300"/>
                        </a:spcAft>
                      </a:pPr>
                      <a:r>
                        <a:rPr lang="en-US" sz="2800" b="0" dirty="0">
                          <a:solidFill>
                            <a:srgbClr val="002060"/>
                          </a:solidFill>
                          <a:effectLst/>
                        </a:rPr>
                        <a:t>- </a:t>
                      </a:r>
                      <a:r>
                        <a:rPr lang="en-US" sz="2800" b="0" dirty="0" err="1">
                          <a:solidFill>
                            <a:srgbClr val="002060"/>
                          </a:solidFill>
                          <a:effectLst/>
                        </a:rPr>
                        <a:t>Rửa</a:t>
                      </a:r>
                      <a:r>
                        <a:rPr lang="en-US" sz="2800" b="0" dirty="0">
                          <a:solidFill>
                            <a:srgbClr val="002060"/>
                          </a:solidFill>
                          <a:effectLst/>
                        </a:rPr>
                        <a:t> </a:t>
                      </a:r>
                      <a:r>
                        <a:rPr lang="en-US" sz="2800" b="0" dirty="0" err="1">
                          <a:solidFill>
                            <a:srgbClr val="002060"/>
                          </a:solidFill>
                          <a:effectLst/>
                        </a:rPr>
                        <a:t>chén</a:t>
                      </a:r>
                      <a:endParaRPr lang="en-US" sz="2800" b="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300"/>
                        </a:spcBef>
                        <a:spcAft>
                          <a:spcPts val="300"/>
                        </a:spcAft>
                      </a:pPr>
                      <a:r>
                        <a:rPr lang="en-US" sz="2800" b="0" dirty="0">
                          <a:solidFill>
                            <a:srgbClr val="002060"/>
                          </a:solidFill>
                          <a:effectLst/>
                        </a:rPr>
                        <a:t>- Sau </a:t>
                      </a:r>
                      <a:r>
                        <a:rPr lang="en-US" sz="2800" b="0" dirty="0" err="1">
                          <a:solidFill>
                            <a:srgbClr val="002060"/>
                          </a:solidFill>
                          <a:effectLst/>
                        </a:rPr>
                        <a:t>các</a:t>
                      </a:r>
                      <a:r>
                        <a:rPr lang="en-US" sz="2800" b="0" dirty="0">
                          <a:solidFill>
                            <a:srgbClr val="002060"/>
                          </a:solidFill>
                          <a:effectLst/>
                        </a:rPr>
                        <a:t> </a:t>
                      </a:r>
                      <a:r>
                        <a:rPr lang="en-US" sz="2800" b="0" dirty="0" err="1">
                          <a:solidFill>
                            <a:srgbClr val="002060"/>
                          </a:solidFill>
                          <a:effectLst/>
                        </a:rPr>
                        <a:t>bữa</a:t>
                      </a:r>
                      <a:r>
                        <a:rPr lang="en-US" sz="2800" b="0" dirty="0">
                          <a:solidFill>
                            <a:srgbClr val="002060"/>
                          </a:solidFill>
                          <a:effectLst/>
                        </a:rPr>
                        <a:t> </a:t>
                      </a:r>
                      <a:r>
                        <a:rPr lang="en-US" sz="2800" b="0" dirty="0" err="1">
                          <a:solidFill>
                            <a:srgbClr val="002060"/>
                          </a:solidFill>
                          <a:effectLst/>
                        </a:rPr>
                        <a:t>cơm</a:t>
                      </a:r>
                      <a:endParaRPr lang="en-US" sz="2800" b="0" dirty="0">
                        <a:solidFill>
                          <a:srgbClr val="002060"/>
                        </a:solidFill>
                        <a:effectLst/>
                      </a:endParaRPr>
                    </a:p>
                    <a:p>
                      <a:pPr marL="0" marR="0" algn="just">
                        <a:spcBef>
                          <a:spcPts val="300"/>
                        </a:spcBef>
                        <a:spcAft>
                          <a:spcPts val="300"/>
                        </a:spcAft>
                      </a:pPr>
                      <a:r>
                        <a:rPr lang="en-US" sz="2800" b="0" dirty="0">
                          <a:solidFill>
                            <a:srgbClr val="002060"/>
                          </a:solidFill>
                          <a:effectLst/>
                        </a:rPr>
                        <a:t>- Khi </a:t>
                      </a:r>
                      <a:r>
                        <a:rPr lang="en-US" sz="2800" b="0" dirty="0" err="1">
                          <a:solidFill>
                            <a:srgbClr val="002060"/>
                          </a:solidFill>
                          <a:effectLst/>
                        </a:rPr>
                        <a:t>có</a:t>
                      </a:r>
                      <a:r>
                        <a:rPr lang="en-US" sz="2800" b="0" dirty="0">
                          <a:solidFill>
                            <a:srgbClr val="002060"/>
                          </a:solidFill>
                          <a:effectLst/>
                        </a:rPr>
                        <a:t> </a:t>
                      </a:r>
                      <a:r>
                        <a:rPr lang="en-US" sz="2800" b="0" dirty="0" err="1">
                          <a:solidFill>
                            <a:srgbClr val="002060"/>
                          </a:solidFill>
                          <a:effectLst/>
                        </a:rPr>
                        <a:t>thời</a:t>
                      </a:r>
                      <a:r>
                        <a:rPr lang="en-US" sz="2800" b="0" dirty="0">
                          <a:solidFill>
                            <a:srgbClr val="002060"/>
                          </a:solidFill>
                          <a:effectLst/>
                        </a:rPr>
                        <a:t> </a:t>
                      </a:r>
                      <a:r>
                        <a:rPr lang="en-US" sz="2800" b="0" dirty="0" err="1">
                          <a:solidFill>
                            <a:srgbClr val="002060"/>
                          </a:solidFill>
                          <a:effectLst/>
                        </a:rPr>
                        <a:t>gian</a:t>
                      </a:r>
                      <a:r>
                        <a:rPr lang="en-US" sz="2800" b="0" dirty="0">
                          <a:solidFill>
                            <a:srgbClr val="002060"/>
                          </a:solidFill>
                          <a:effectLst/>
                        </a:rPr>
                        <a:t> </a:t>
                      </a:r>
                      <a:r>
                        <a:rPr lang="en-US" sz="2800" b="0" dirty="0" err="1">
                          <a:solidFill>
                            <a:srgbClr val="002060"/>
                          </a:solidFill>
                          <a:effectLst/>
                        </a:rPr>
                        <a:t>rảnh</a:t>
                      </a:r>
                      <a:r>
                        <a:rPr lang="en-US" sz="2800" b="0" dirty="0">
                          <a:solidFill>
                            <a:srgbClr val="002060"/>
                          </a:solidFill>
                          <a:effectLst/>
                        </a:rPr>
                        <a:t>.</a:t>
                      </a:r>
                      <a:endParaRPr lang="en-US" sz="2800" b="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300"/>
                        </a:spcBef>
                        <a:spcAft>
                          <a:spcPts val="300"/>
                        </a:spcAft>
                      </a:pPr>
                      <a:r>
                        <a:rPr lang="en-US" sz="2800" b="0">
                          <a:solidFill>
                            <a:srgbClr val="002060"/>
                          </a:solidFill>
                          <a:effectLst/>
                        </a:rPr>
                        <a:t>Thực hiện tốt và được bố mẹ khen.</a:t>
                      </a:r>
                      <a:endParaRPr lang="en-US" sz="2800" b="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7470075"/>
                  </a:ext>
                </a:extLst>
              </a:tr>
              <a:tr h="1605441">
                <a:tc>
                  <a:txBody>
                    <a:bodyPr/>
                    <a:lstStyle/>
                    <a:p>
                      <a:pPr marL="0" marR="0" algn="just">
                        <a:spcBef>
                          <a:spcPts val="300"/>
                        </a:spcBef>
                        <a:spcAft>
                          <a:spcPts val="300"/>
                        </a:spcAft>
                      </a:pPr>
                      <a:r>
                        <a:rPr lang="en-US" sz="2800" b="0" dirty="0" err="1">
                          <a:solidFill>
                            <a:srgbClr val="002060"/>
                          </a:solidFill>
                          <a:effectLst/>
                        </a:rPr>
                        <a:t>Phụ</a:t>
                      </a:r>
                      <a:r>
                        <a:rPr lang="en-US" sz="2800" b="0" dirty="0">
                          <a:solidFill>
                            <a:srgbClr val="002060"/>
                          </a:solidFill>
                          <a:effectLst/>
                        </a:rPr>
                        <a:t> </a:t>
                      </a:r>
                      <a:r>
                        <a:rPr lang="en-US" sz="2800" b="0" dirty="0" err="1">
                          <a:solidFill>
                            <a:srgbClr val="002060"/>
                          </a:solidFill>
                          <a:effectLst/>
                        </a:rPr>
                        <a:t>gia</a:t>
                      </a:r>
                      <a:r>
                        <a:rPr lang="en-US" sz="2800" b="0" dirty="0">
                          <a:solidFill>
                            <a:srgbClr val="002060"/>
                          </a:solidFill>
                          <a:effectLst/>
                        </a:rPr>
                        <a:t> </a:t>
                      </a:r>
                      <a:r>
                        <a:rPr lang="en-US" sz="2800" b="0" dirty="0" err="1">
                          <a:solidFill>
                            <a:srgbClr val="002060"/>
                          </a:solidFill>
                          <a:effectLst/>
                        </a:rPr>
                        <a:t>đình</a:t>
                      </a:r>
                      <a:r>
                        <a:rPr lang="en-US" sz="2800" b="0" dirty="0">
                          <a:solidFill>
                            <a:srgbClr val="002060"/>
                          </a:solidFill>
                          <a:effectLst/>
                        </a:rPr>
                        <a:t>  </a:t>
                      </a:r>
                      <a:r>
                        <a:rPr lang="en-US" sz="2800" b="0" dirty="0" err="1">
                          <a:solidFill>
                            <a:srgbClr val="002060"/>
                          </a:solidFill>
                          <a:effectLst/>
                        </a:rPr>
                        <a:t>chuẩn</a:t>
                      </a:r>
                      <a:r>
                        <a:rPr lang="en-US" sz="2800" b="0" dirty="0">
                          <a:solidFill>
                            <a:srgbClr val="002060"/>
                          </a:solidFill>
                          <a:effectLst/>
                        </a:rPr>
                        <a:t> </a:t>
                      </a:r>
                      <a:r>
                        <a:rPr lang="en-US" sz="2800" b="0" dirty="0" err="1">
                          <a:solidFill>
                            <a:srgbClr val="002060"/>
                          </a:solidFill>
                          <a:effectLst/>
                        </a:rPr>
                        <a:t>bị</a:t>
                      </a:r>
                      <a:r>
                        <a:rPr lang="en-US" sz="2800" b="0" dirty="0">
                          <a:solidFill>
                            <a:srgbClr val="002060"/>
                          </a:solidFill>
                          <a:effectLst/>
                        </a:rPr>
                        <a:t> </a:t>
                      </a:r>
                      <a:r>
                        <a:rPr lang="en-US" sz="2800" b="0" dirty="0" err="1">
                          <a:solidFill>
                            <a:srgbClr val="002060"/>
                          </a:solidFill>
                          <a:effectLst/>
                        </a:rPr>
                        <a:t>các</a:t>
                      </a:r>
                      <a:r>
                        <a:rPr lang="en-US" sz="2800" b="0" dirty="0">
                          <a:solidFill>
                            <a:srgbClr val="002060"/>
                          </a:solidFill>
                          <a:effectLst/>
                        </a:rPr>
                        <a:t> </a:t>
                      </a:r>
                      <a:r>
                        <a:rPr lang="en-US" sz="2800" b="0" dirty="0" err="1">
                          <a:solidFill>
                            <a:srgbClr val="002060"/>
                          </a:solidFill>
                          <a:effectLst/>
                        </a:rPr>
                        <a:t>bữa</a:t>
                      </a:r>
                      <a:r>
                        <a:rPr lang="en-US" sz="2800" b="0" dirty="0">
                          <a:solidFill>
                            <a:srgbClr val="002060"/>
                          </a:solidFill>
                          <a:effectLst/>
                        </a:rPr>
                        <a:t> </a:t>
                      </a:r>
                      <a:r>
                        <a:rPr lang="en-US" sz="2800" b="0" dirty="0" err="1">
                          <a:solidFill>
                            <a:srgbClr val="002060"/>
                          </a:solidFill>
                          <a:effectLst/>
                        </a:rPr>
                        <a:t>ăn</a:t>
                      </a:r>
                      <a:r>
                        <a:rPr lang="en-US" sz="2800" b="0" dirty="0">
                          <a:solidFill>
                            <a:srgbClr val="002060"/>
                          </a:solidFill>
                          <a:effectLst/>
                        </a:rPr>
                        <a:t>.</a:t>
                      </a:r>
                      <a:endParaRPr lang="en-US" sz="2800" b="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300"/>
                        </a:spcBef>
                        <a:spcAft>
                          <a:spcPts val="300"/>
                        </a:spcAft>
                      </a:pPr>
                      <a:r>
                        <a:rPr lang="en-US" sz="2800" b="0" dirty="0">
                          <a:solidFill>
                            <a:srgbClr val="002060"/>
                          </a:solidFill>
                          <a:effectLst/>
                        </a:rPr>
                        <a:t>- </a:t>
                      </a:r>
                      <a:r>
                        <a:rPr lang="en-US" sz="2800" b="0" dirty="0" err="1">
                          <a:solidFill>
                            <a:srgbClr val="002060"/>
                          </a:solidFill>
                          <a:effectLst/>
                        </a:rPr>
                        <a:t>Nhặt</a:t>
                      </a:r>
                      <a:r>
                        <a:rPr lang="en-US" sz="2800" b="0" dirty="0">
                          <a:solidFill>
                            <a:srgbClr val="002060"/>
                          </a:solidFill>
                          <a:effectLst/>
                        </a:rPr>
                        <a:t> </a:t>
                      </a:r>
                      <a:r>
                        <a:rPr lang="en-US" sz="2800" b="0" dirty="0" err="1">
                          <a:solidFill>
                            <a:srgbClr val="002060"/>
                          </a:solidFill>
                          <a:effectLst/>
                        </a:rPr>
                        <a:t>rau</a:t>
                      </a:r>
                      <a:endParaRPr lang="en-US" sz="2800" b="0" dirty="0">
                        <a:solidFill>
                          <a:srgbClr val="002060"/>
                        </a:solidFill>
                        <a:effectLst/>
                      </a:endParaRPr>
                    </a:p>
                    <a:p>
                      <a:pPr marL="0" marR="0" algn="just">
                        <a:spcBef>
                          <a:spcPts val="300"/>
                        </a:spcBef>
                        <a:spcAft>
                          <a:spcPts val="300"/>
                        </a:spcAft>
                      </a:pPr>
                      <a:r>
                        <a:rPr lang="en-US" sz="2800" b="0" dirty="0">
                          <a:solidFill>
                            <a:srgbClr val="002060"/>
                          </a:solidFill>
                          <a:effectLst/>
                        </a:rPr>
                        <a:t>- </a:t>
                      </a:r>
                      <a:r>
                        <a:rPr lang="en-US" sz="2800" b="0" dirty="0" err="1">
                          <a:solidFill>
                            <a:srgbClr val="002060"/>
                          </a:solidFill>
                          <a:effectLst/>
                        </a:rPr>
                        <a:t>Rửa</a:t>
                      </a:r>
                      <a:r>
                        <a:rPr lang="en-US" sz="2800" b="0" dirty="0">
                          <a:solidFill>
                            <a:srgbClr val="002060"/>
                          </a:solidFill>
                          <a:effectLst/>
                        </a:rPr>
                        <a:t> </a:t>
                      </a:r>
                      <a:r>
                        <a:rPr lang="en-US" sz="2800" b="0" dirty="0" err="1">
                          <a:solidFill>
                            <a:srgbClr val="002060"/>
                          </a:solidFill>
                          <a:effectLst/>
                        </a:rPr>
                        <a:t>rau</a:t>
                      </a:r>
                      <a:endParaRPr lang="en-US" sz="2800" b="0" dirty="0">
                        <a:solidFill>
                          <a:srgbClr val="002060"/>
                        </a:solidFill>
                        <a:effectLst/>
                      </a:endParaRPr>
                    </a:p>
                    <a:p>
                      <a:pPr marL="0" marR="0" algn="just">
                        <a:spcBef>
                          <a:spcPts val="300"/>
                        </a:spcBef>
                        <a:spcAft>
                          <a:spcPts val="300"/>
                        </a:spcAft>
                      </a:pPr>
                      <a:r>
                        <a:rPr lang="en-US" sz="2800" b="0" dirty="0">
                          <a:solidFill>
                            <a:srgbClr val="002060"/>
                          </a:solidFill>
                          <a:effectLst/>
                        </a:rPr>
                        <a:t>- </a:t>
                      </a:r>
                      <a:r>
                        <a:rPr lang="en-US" sz="2800" b="0" dirty="0" err="1">
                          <a:solidFill>
                            <a:srgbClr val="002060"/>
                          </a:solidFill>
                          <a:effectLst/>
                        </a:rPr>
                        <a:t>Nấu</a:t>
                      </a:r>
                      <a:r>
                        <a:rPr lang="en-US" sz="2800" b="0" dirty="0">
                          <a:solidFill>
                            <a:srgbClr val="002060"/>
                          </a:solidFill>
                          <a:effectLst/>
                        </a:rPr>
                        <a:t> </a:t>
                      </a:r>
                      <a:r>
                        <a:rPr lang="en-US" sz="2800" b="0" dirty="0" err="1">
                          <a:solidFill>
                            <a:srgbClr val="002060"/>
                          </a:solidFill>
                          <a:effectLst/>
                        </a:rPr>
                        <a:t>cơm</a:t>
                      </a:r>
                      <a:endParaRPr lang="en-US" sz="2800" b="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300"/>
                        </a:spcBef>
                        <a:spcAft>
                          <a:spcPts val="300"/>
                        </a:spcAft>
                      </a:pPr>
                      <a:r>
                        <a:rPr lang="en-US" sz="2800" b="0" dirty="0" err="1">
                          <a:solidFill>
                            <a:srgbClr val="002060"/>
                          </a:solidFill>
                          <a:effectLst/>
                        </a:rPr>
                        <a:t>Vào</a:t>
                      </a:r>
                      <a:r>
                        <a:rPr lang="en-US" sz="2800" b="0" dirty="0">
                          <a:solidFill>
                            <a:srgbClr val="002060"/>
                          </a:solidFill>
                          <a:effectLst/>
                        </a:rPr>
                        <a:t> </a:t>
                      </a:r>
                      <a:r>
                        <a:rPr lang="en-US" sz="2800" b="0" dirty="0" err="1">
                          <a:solidFill>
                            <a:srgbClr val="002060"/>
                          </a:solidFill>
                          <a:effectLst/>
                        </a:rPr>
                        <a:t>các</a:t>
                      </a:r>
                      <a:r>
                        <a:rPr lang="en-US" sz="2800" b="0" dirty="0">
                          <a:solidFill>
                            <a:srgbClr val="002060"/>
                          </a:solidFill>
                          <a:effectLst/>
                        </a:rPr>
                        <a:t> </a:t>
                      </a:r>
                      <a:r>
                        <a:rPr lang="en-US" sz="2800" b="0" dirty="0" err="1">
                          <a:solidFill>
                            <a:srgbClr val="002060"/>
                          </a:solidFill>
                          <a:effectLst/>
                        </a:rPr>
                        <a:t>buổi</a:t>
                      </a:r>
                      <a:r>
                        <a:rPr lang="en-US" sz="2800" b="0" dirty="0">
                          <a:solidFill>
                            <a:srgbClr val="002060"/>
                          </a:solidFill>
                          <a:effectLst/>
                        </a:rPr>
                        <a:t> </a:t>
                      </a:r>
                      <a:r>
                        <a:rPr lang="en-US" sz="2800" b="0" dirty="0" err="1">
                          <a:solidFill>
                            <a:srgbClr val="002060"/>
                          </a:solidFill>
                          <a:effectLst/>
                        </a:rPr>
                        <a:t>chiều</a:t>
                      </a:r>
                      <a:r>
                        <a:rPr lang="en-US" sz="2800" b="0" dirty="0">
                          <a:solidFill>
                            <a:srgbClr val="002060"/>
                          </a:solidFill>
                          <a:effectLst/>
                        </a:rPr>
                        <a:t> </a:t>
                      </a:r>
                      <a:r>
                        <a:rPr lang="en-US" sz="2800" b="0" dirty="0" err="1">
                          <a:solidFill>
                            <a:srgbClr val="002060"/>
                          </a:solidFill>
                          <a:effectLst/>
                        </a:rPr>
                        <a:t>không</a:t>
                      </a:r>
                      <a:r>
                        <a:rPr lang="en-US" sz="2800" b="0" dirty="0">
                          <a:solidFill>
                            <a:srgbClr val="002060"/>
                          </a:solidFill>
                          <a:effectLst/>
                        </a:rPr>
                        <a:t> </a:t>
                      </a:r>
                      <a:r>
                        <a:rPr lang="en-US" sz="2800" b="0" dirty="0" err="1">
                          <a:solidFill>
                            <a:srgbClr val="002060"/>
                          </a:solidFill>
                          <a:effectLst/>
                        </a:rPr>
                        <a:t>đi</a:t>
                      </a:r>
                      <a:r>
                        <a:rPr lang="en-US" sz="2800" b="0" dirty="0">
                          <a:solidFill>
                            <a:srgbClr val="002060"/>
                          </a:solidFill>
                          <a:effectLst/>
                        </a:rPr>
                        <a:t> </a:t>
                      </a:r>
                      <a:r>
                        <a:rPr lang="en-US" sz="2800" b="0" dirty="0" err="1">
                          <a:solidFill>
                            <a:srgbClr val="002060"/>
                          </a:solidFill>
                          <a:effectLst/>
                        </a:rPr>
                        <a:t>học</a:t>
                      </a:r>
                      <a:r>
                        <a:rPr lang="en-US" sz="2800" b="0" dirty="0">
                          <a:solidFill>
                            <a:srgbClr val="002060"/>
                          </a:solidFill>
                          <a:effectLst/>
                        </a:rPr>
                        <a:t>.</a:t>
                      </a:r>
                      <a:endParaRPr lang="en-US" sz="2800" b="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300"/>
                        </a:spcBef>
                        <a:spcAft>
                          <a:spcPts val="300"/>
                        </a:spcAft>
                      </a:pPr>
                      <a:r>
                        <a:rPr lang="en-US" sz="2800" b="0" dirty="0" err="1">
                          <a:solidFill>
                            <a:srgbClr val="002060"/>
                          </a:solidFill>
                          <a:effectLst/>
                        </a:rPr>
                        <a:t>Thực</a:t>
                      </a:r>
                      <a:r>
                        <a:rPr lang="en-US" sz="2800" b="0" dirty="0">
                          <a:solidFill>
                            <a:srgbClr val="002060"/>
                          </a:solidFill>
                          <a:effectLst/>
                        </a:rPr>
                        <a:t> </a:t>
                      </a:r>
                      <a:r>
                        <a:rPr lang="en-US" sz="2800" b="0" dirty="0" err="1">
                          <a:solidFill>
                            <a:srgbClr val="002060"/>
                          </a:solidFill>
                          <a:effectLst/>
                        </a:rPr>
                        <a:t>hiện</a:t>
                      </a:r>
                      <a:r>
                        <a:rPr lang="en-US" sz="2800" b="0" dirty="0">
                          <a:solidFill>
                            <a:srgbClr val="002060"/>
                          </a:solidFill>
                          <a:effectLst/>
                        </a:rPr>
                        <a:t> </a:t>
                      </a:r>
                      <a:r>
                        <a:rPr lang="en-US" sz="2800" b="0" dirty="0" err="1">
                          <a:solidFill>
                            <a:srgbClr val="002060"/>
                          </a:solidFill>
                          <a:effectLst/>
                        </a:rPr>
                        <a:t>tốt</a:t>
                      </a:r>
                      <a:r>
                        <a:rPr lang="en-US" sz="2800" b="0" dirty="0">
                          <a:solidFill>
                            <a:srgbClr val="002060"/>
                          </a:solidFill>
                          <a:effectLst/>
                        </a:rPr>
                        <a:t> </a:t>
                      </a:r>
                      <a:r>
                        <a:rPr lang="en-US" sz="2800" b="0" dirty="0" err="1">
                          <a:solidFill>
                            <a:srgbClr val="002060"/>
                          </a:solidFill>
                          <a:effectLst/>
                        </a:rPr>
                        <a:t>và</a:t>
                      </a:r>
                      <a:r>
                        <a:rPr lang="en-US" sz="2800" b="0" dirty="0">
                          <a:solidFill>
                            <a:srgbClr val="002060"/>
                          </a:solidFill>
                          <a:effectLst/>
                        </a:rPr>
                        <a:t> </a:t>
                      </a:r>
                      <a:r>
                        <a:rPr lang="en-US" sz="2800" b="0" dirty="0" err="1">
                          <a:solidFill>
                            <a:srgbClr val="002060"/>
                          </a:solidFill>
                          <a:effectLst/>
                        </a:rPr>
                        <a:t>được</a:t>
                      </a:r>
                      <a:r>
                        <a:rPr lang="en-US" sz="2800" b="0" dirty="0">
                          <a:solidFill>
                            <a:srgbClr val="002060"/>
                          </a:solidFill>
                          <a:effectLst/>
                        </a:rPr>
                        <a:t> </a:t>
                      </a:r>
                      <a:r>
                        <a:rPr lang="en-US" sz="2800" b="0" dirty="0" err="1">
                          <a:solidFill>
                            <a:srgbClr val="002060"/>
                          </a:solidFill>
                          <a:effectLst/>
                        </a:rPr>
                        <a:t>bố</a:t>
                      </a:r>
                      <a:r>
                        <a:rPr lang="en-US" sz="2800" b="0" dirty="0">
                          <a:solidFill>
                            <a:srgbClr val="002060"/>
                          </a:solidFill>
                          <a:effectLst/>
                        </a:rPr>
                        <a:t> </a:t>
                      </a:r>
                      <a:r>
                        <a:rPr lang="en-US" sz="2800" b="0" dirty="0" err="1">
                          <a:solidFill>
                            <a:srgbClr val="002060"/>
                          </a:solidFill>
                          <a:effectLst/>
                        </a:rPr>
                        <a:t>mẹ</a:t>
                      </a:r>
                      <a:r>
                        <a:rPr lang="en-US" sz="2800" b="0" dirty="0">
                          <a:solidFill>
                            <a:srgbClr val="002060"/>
                          </a:solidFill>
                          <a:effectLst/>
                        </a:rPr>
                        <a:t> </a:t>
                      </a:r>
                      <a:r>
                        <a:rPr lang="en-US" sz="2800" b="0" dirty="0" err="1">
                          <a:solidFill>
                            <a:srgbClr val="002060"/>
                          </a:solidFill>
                          <a:effectLst/>
                        </a:rPr>
                        <a:t>khen</a:t>
                      </a:r>
                      <a:r>
                        <a:rPr lang="en-US" sz="2800" b="0" dirty="0">
                          <a:solidFill>
                            <a:srgbClr val="002060"/>
                          </a:solidFill>
                          <a:effectLst/>
                        </a:rPr>
                        <a:t>.</a:t>
                      </a:r>
                      <a:endParaRPr lang="en-US" sz="2800" b="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0284996"/>
                  </a:ext>
                </a:extLst>
              </a:tr>
              <a:tr h="267573">
                <a:tc>
                  <a:txBody>
                    <a:bodyPr/>
                    <a:lstStyle/>
                    <a:p>
                      <a:pPr marL="0" marR="0" algn="l">
                        <a:spcBef>
                          <a:spcPts val="300"/>
                        </a:spcBef>
                        <a:spcAft>
                          <a:spcPts val="300"/>
                        </a:spcAft>
                      </a:pPr>
                      <a:r>
                        <a:rPr lang="en-US" sz="2800" b="0">
                          <a:solidFill>
                            <a:srgbClr val="002060"/>
                          </a:solidFill>
                          <a:effectLst/>
                        </a:rPr>
                        <a:t>………</a:t>
                      </a:r>
                      <a:endParaRPr lang="en-US" sz="2800" b="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300"/>
                        </a:spcBef>
                        <a:spcAft>
                          <a:spcPts val="300"/>
                        </a:spcAft>
                      </a:pPr>
                      <a:r>
                        <a:rPr lang="en-US" sz="2800" b="0">
                          <a:solidFill>
                            <a:srgbClr val="002060"/>
                          </a:solidFill>
                          <a:effectLst/>
                        </a:rPr>
                        <a:t>………</a:t>
                      </a:r>
                      <a:endParaRPr lang="en-US" sz="2800" b="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300"/>
                        </a:spcBef>
                        <a:spcAft>
                          <a:spcPts val="300"/>
                        </a:spcAft>
                      </a:pPr>
                      <a:r>
                        <a:rPr lang="en-US" sz="2800" b="0">
                          <a:solidFill>
                            <a:srgbClr val="002060"/>
                          </a:solidFill>
                          <a:effectLst/>
                        </a:rPr>
                        <a:t>………</a:t>
                      </a:r>
                      <a:endParaRPr lang="en-US" sz="2800" b="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spcBef>
                          <a:spcPts val="300"/>
                        </a:spcBef>
                        <a:spcAft>
                          <a:spcPts val="300"/>
                        </a:spcAft>
                      </a:pPr>
                      <a:r>
                        <a:rPr lang="en-US" sz="2800" b="0" dirty="0">
                          <a:solidFill>
                            <a:srgbClr val="002060"/>
                          </a:solidFill>
                          <a:effectLst/>
                        </a:rPr>
                        <a:t>……..</a:t>
                      </a:r>
                      <a:endParaRPr lang="en-US" sz="2800" b="0" dirty="0">
                        <a:solidFill>
                          <a:srgbClr val="002060"/>
                        </a:solidFill>
                        <a:effectLst/>
                        <a:latin typeface="Times New Roman" panose="02020603050405020304" pitchFamily="18" charset="0"/>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0434114"/>
                  </a:ext>
                </a:extLst>
              </a:tr>
            </a:tbl>
          </a:graphicData>
        </a:graphic>
      </p:graphicFrame>
    </p:spTree>
    <p:extLst>
      <p:ext uri="{BB962C8B-B14F-4D97-AF65-F5344CB8AC3E}">
        <p14:creationId xmlns:p14="http://schemas.microsoft.com/office/powerpoint/2010/main" val="3680416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Rounded Corners 3">
            <a:extLst>
              <a:ext uri="{FF2B5EF4-FFF2-40B4-BE49-F238E27FC236}">
                <a16:creationId xmlns:a16="http://schemas.microsoft.com/office/drawing/2014/main" id="{84BFDEF9-EB4E-AFB9-65E2-BA3EE23106EF}"/>
              </a:ext>
            </a:extLst>
          </p:cNvPr>
          <p:cNvSpPr/>
          <p:nvPr/>
        </p:nvSpPr>
        <p:spPr>
          <a:xfrm>
            <a:off x="200026" y="0"/>
            <a:ext cx="11715750" cy="668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67412F6-013B-BEC6-44F9-2EC366E24AA1}"/>
              </a:ext>
            </a:extLst>
          </p:cNvPr>
          <p:cNvPicPr>
            <a:picLocks noChangeAspect="1"/>
          </p:cNvPicPr>
          <p:nvPr/>
        </p:nvPicPr>
        <p:blipFill>
          <a:blip r:embed="rId4"/>
          <a:stretch>
            <a:fillRect/>
          </a:stretch>
        </p:blipFill>
        <p:spPr>
          <a:xfrm>
            <a:off x="552450" y="1400175"/>
            <a:ext cx="11068050" cy="3981450"/>
          </a:xfrm>
          <a:prstGeom prst="rect">
            <a:avLst/>
          </a:prstGeom>
        </p:spPr>
      </p:pic>
    </p:spTree>
    <p:extLst>
      <p:ext uri="{BB962C8B-B14F-4D97-AF65-F5344CB8AC3E}">
        <p14:creationId xmlns:p14="http://schemas.microsoft.com/office/powerpoint/2010/main" val="392524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sp>
        <p:nvSpPr>
          <p:cNvPr id="22" name="Rectangle: Rounded Corners 21">
            <a:extLst>
              <a:ext uri="{FF2B5EF4-FFF2-40B4-BE49-F238E27FC236}">
                <a16:creationId xmlns:a16="http://schemas.microsoft.com/office/drawing/2014/main" id="{7FD9303D-3062-4FA5-B16A-6BA1A4E12148}"/>
              </a:ext>
            </a:extLst>
          </p:cNvPr>
          <p:cNvSpPr/>
          <p:nvPr/>
        </p:nvSpPr>
        <p:spPr>
          <a:xfrm>
            <a:off x="871487" y="229113"/>
            <a:ext cx="10597554" cy="4383528"/>
          </a:xfrm>
          <a:prstGeom prst="roundRect">
            <a:avLst/>
          </a:prstGeom>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B6231C55-AC66-4DBD-A380-BCE5766B5AE2}"/>
              </a:ext>
            </a:extLst>
          </p:cNvPr>
          <p:cNvPicPr>
            <a:picLocks noChangeAspect="1"/>
          </p:cNvPicPr>
          <p:nvPr/>
        </p:nvPicPr>
        <p:blipFill>
          <a:blip r:embed="rId5"/>
          <a:stretch>
            <a:fillRect/>
          </a:stretch>
        </p:blipFill>
        <p:spPr>
          <a:xfrm>
            <a:off x="6515147" y="4046374"/>
            <a:ext cx="5591469" cy="2743355"/>
          </a:xfrm>
          <a:prstGeom prst="rect">
            <a:avLst/>
          </a:prstGeom>
        </p:spPr>
      </p:pic>
      <p:pic>
        <p:nvPicPr>
          <p:cNvPr id="10" name="Picture 9">
            <a:extLst>
              <a:ext uri="{FF2B5EF4-FFF2-40B4-BE49-F238E27FC236}">
                <a16:creationId xmlns:a16="http://schemas.microsoft.com/office/drawing/2014/main" id="{DD1CC6A1-56CA-4915-8FF5-FC19001BEBCF}"/>
              </a:ext>
            </a:extLst>
          </p:cNvPr>
          <p:cNvPicPr>
            <a:picLocks noChangeAspect="1"/>
          </p:cNvPicPr>
          <p:nvPr/>
        </p:nvPicPr>
        <p:blipFill>
          <a:blip r:embed="rId6"/>
          <a:stretch>
            <a:fillRect/>
          </a:stretch>
        </p:blipFill>
        <p:spPr>
          <a:xfrm>
            <a:off x="389371" y="4405440"/>
            <a:ext cx="4717231" cy="2380254"/>
          </a:xfrm>
          <a:prstGeom prst="rect">
            <a:avLst/>
          </a:prstGeom>
        </p:spPr>
      </p:pic>
      <p:pic>
        <p:nvPicPr>
          <p:cNvPr id="2" name="Picture 1">
            <a:extLst>
              <a:ext uri="{FF2B5EF4-FFF2-40B4-BE49-F238E27FC236}">
                <a16:creationId xmlns:a16="http://schemas.microsoft.com/office/drawing/2014/main" id="{F91D2108-5A3E-8E58-E729-93EDB10344B9}"/>
              </a:ext>
            </a:extLst>
          </p:cNvPr>
          <p:cNvPicPr>
            <a:picLocks noChangeAspect="1"/>
          </p:cNvPicPr>
          <p:nvPr/>
        </p:nvPicPr>
        <p:blipFill>
          <a:blip r:embed="rId7"/>
          <a:stretch>
            <a:fillRect/>
          </a:stretch>
        </p:blipFill>
        <p:spPr>
          <a:xfrm>
            <a:off x="1864663" y="782855"/>
            <a:ext cx="9059441" cy="3694496"/>
          </a:xfrm>
          <a:prstGeom prst="rect">
            <a:avLst/>
          </a:prstGeom>
        </p:spPr>
      </p:pic>
    </p:spTree>
    <p:extLst>
      <p:ext uri="{BB962C8B-B14F-4D97-AF65-F5344CB8AC3E}">
        <p14:creationId xmlns:p14="http://schemas.microsoft.com/office/powerpoint/2010/main" val="354482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FB2EBB1F-45CB-BEC4-59A1-5190F4943C8A}"/>
              </a:ext>
            </a:extLst>
          </p:cNvPr>
          <p:cNvPicPr>
            <a:picLocks noChangeAspect="1"/>
          </p:cNvPicPr>
          <p:nvPr/>
        </p:nvPicPr>
        <p:blipFill>
          <a:blip r:embed="rId6"/>
          <a:stretch>
            <a:fillRect/>
          </a:stretch>
        </p:blipFill>
        <p:spPr>
          <a:xfrm>
            <a:off x="5236218" y="2451294"/>
            <a:ext cx="5681964" cy="1383912"/>
          </a:xfrm>
          <a:prstGeom prst="rect">
            <a:avLst/>
          </a:prstGeom>
        </p:spPr>
      </p:pic>
    </p:spTree>
    <p:extLst>
      <p:ext uri="{BB962C8B-B14F-4D97-AF65-F5344CB8AC3E}">
        <p14:creationId xmlns:p14="http://schemas.microsoft.com/office/powerpoint/2010/main" val="107513376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Giữ Gìn Vệ Sinh Trường Lớp">
            <a:hlinkClick r:id="" action="ppaction://media"/>
            <a:extLst>
              <a:ext uri="{FF2B5EF4-FFF2-40B4-BE49-F238E27FC236}">
                <a16:creationId xmlns:a16="http://schemas.microsoft.com/office/drawing/2014/main" id="{EC0AA4E9-0947-90BE-54B7-3B52D49322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6760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A1EEF480-0746-4858-9703-788CD4E56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DA40D8-EFBD-437A-9E23-60347A4C3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5122DFC-31CD-CB6E-10E5-B1EB1D58BE31}"/>
              </a:ext>
            </a:extLst>
          </p:cNvPr>
          <p:cNvPicPr>
            <a:picLocks noChangeAspect="1"/>
          </p:cNvPicPr>
          <p:nvPr/>
        </p:nvPicPr>
        <p:blipFill>
          <a:blip r:embed="rId5"/>
          <a:stretch>
            <a:fillRect/>
          </a:stretch>
        </p:blipFill>
        <p:spPr>
          <a:xfrm>
            <a:off x="3042399" y="2359059"/>
            <a:ext cx="6145301" cy="2139881"/>
          </a:xfrm>
          <a:prstGeom prst="rect">
            <a:avLst/>
          </a:prstGeom>
        </p:spPr>
      </p:pic>
    </p:spTree>
    <p:extLst>
      <p:ext uri="{BB962C8B-B14F-4D97-AF65-F5344CB8AC3E}">
        <p14:creationId xmlns:p14="http://schemas.microsoft.com/office/powerpoint/2010/main" val="58267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3" name="Group 2">
            <a:extLst>
              <a:ext uri="{FF2B5EF4-FFF2-40B4-BE49-F238E27FC236}">
                <a16:creationId xmlns:a16="http://schemas.microsoft.com/office/drawing/2014/main" id="{8619F385-59E9-4897-AB95-1A98FD61D4C9}"/>
              </a:ext>
            </a:extLst>
          </p:cNvPr>
          <p:cNvGrpSpPr/>
          <p:nvPr/>
        </p:nvGrpSpPr>
        <p:grpSpPr>
          <a:xfrm>
            <a:off x="740731" y="114574"/>
            <a:ext cx="11175044" cy="1228451"/>
            <a:chOff x="1375484" y="182824"/>
            <a:chExt cx="8941881" cy="1323701"/>
          </a:xfrm>
        </p:grpSpPr>
        <p:sp>
          <p:nvSpPr>
            <p:cNvPr id="19" name="Rectangle: Rounded Corners 18">
              <a:extLst>
                <a:ext uri="{FF2B5EF4-FFF2-40B4-BE49-F238E27FC236}">
                  <a16:creationId xmlns:a16="http://schemas.microsoft.com/office/drawing/2014/main" id="{CDE87ABF-4A70-46AD-98FB-9045A06CB407}"/>
                </a:ext>
              </a:extLst>
            </p:cNvPr>
            <p:cNvSpPr/>
            <p:nvPr/>
          </p:nvSpPr>
          <p:spPr>
            <a:xfrm>
              <a:off x="1375484" y="182824"/>
              <a:ext cx="8941881" cy="1323701"/>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96D48AD3-0DA1-424A-8456-293A8ACC078A}"/>
                </a:ext>
              </a:extLst>
            </p:cNvPr>
            <p:cNvSpPr txBox="1"/>
            <p:nvPr/>
          </p:nvSpPr>
          <p:spPr>
            <a:xfrm>
              <a:off x="1512166" y="235031"/>
              <a:ext cx="8652767" cy="11607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ea typeface="Calibri" panose="020F0502020204030204" pitchFamily="34" charset="0"/>
                </a:rPr>
                <a:t>1. </a:t>
              </a:r>
              <a:r>
                <a:rPr lang="en-US" sz="3200" b="1" dirty="0" err="1">
                  <a:solidFill>
                    <a:srgbClr val="FF0000"/>
                  </a:solidFill>
                  <a:effectLst/>
                  <a:ea typeface="Calibri" panose="020F0502020204030204" pitchFamily="34" charset="0"/>
                </a:rPr>
                <a:t>Lựa</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chọn</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những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hành</a:t>
              </a:r>
              <a:r>
                <a:rPr lang="en-US" sz="3200" b="1" dirty="0">
                  <a:solidFill>
                    <a:srgbClr val="FF0000"/>
                  </a:solidFill>
                  <a:effectLst/>
                  <a:ea typeface="Calibri" panose="020F0502020204030204" pitchFamily="34" charset="0"/>
                </a:rPr>
                <a:t>  vi, </a:t>
              </a:r>
              <a:r>
                <a:rPr lang="en-US" sz="3200" b="1" dirty="0" err="1">
                  <a:solidFill>
                    <a:srgbClr val="FF0000"/>
                  </a:solidFill>
                  <a:effectLst/>
                  <a:ea typeface="Calibri" panose="020F0502020204030204" pitchFamily="34" charset="0"/>
                </a:rPr>
                <a:t>việc</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làm</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thể</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hiện</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tích</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cực</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tự</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giác</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trong</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lao</a:t>
              </a:r>
              <a:r>
                <a:rPr lang="en-US" sz="3200" b="1" dirty="0">
                  <a:solidFill>
                    <a:srgbClr val="FF0000"/>
                  </a:solidFill>
                  <a:effectLst/>
                  <a:ea typeface="Calibri" panose="020F0502020204030204" pitchFamily="34" charset="0"/>
                </a:rPr>
                <a:t> </a:t>
              </a:r>
              <a:r>
                <a:rPr lang="en-US" sz="3200" b="1" dirty="0" err="1">
                  <a:solidFill>
                    <a:srgbClr val="FF0000"/>
                  </a:solidFill>
                  <a:effectLst/>
                  <a:ea typeface="Calibri" panose="020F0502020204030204" pitchFamily="34" charset="0"/>
                </a:rPr>
                <a:t>động</a:t>
              </a:r>
              <a:r>
                <a:rPr lang="en-US" sz="3200" b="1" dirty="0">
                  <a:solidFill>
                    <a:srgbClr val="FF0000"/>
                  </a:solidFill>
                  <a:effectLst/>
                  <a:ea typeface="Calibri" panose="020F0502020204030204" pitchFamily="34" charset="0"/>
                </a:rPr>
                <a:t>. </a:t>
              </a:r>
              <a:endParaRPr kumimoji="0" lang="en-US" sz="5400" b="1" i="0" u="none" strike="noStrike" kern="1200" cap="none" spc="0" normalizeH="0" baseline="0" noProof="0" dirty="0">
                <a:ln>
                  <a:noFill/>
                </a:ln>
                <a:solidFill>
                  <a:srgbClr val="FF0000"/>
                </a:solidFill>
                <a:effectLst/>
                <a:uLnTx/>
                <a:uFillTx/>
                <a:ea typeface="+mn-ea"/>
                <a:cs typeface="Arial" panose="020B0604020202020204" pitchFamily="34" charset="0"/>
              </a:endParaRPr>
            </a:p>
          </p:txBody>
        </p:sp>
      </p:grpSp>
      <p:pic>
        <p:nvPicPr>
          <p:cNvPr id="10" name="Picture 9">
            <a:extLst>
              <a:ext uri="{FF2B5EF4-FFF2-40B4-BE49-F238E27FC236}">
                <a16:creationId xmlns:a16="http://schemas.microsoft.com/office/drawing/2014/main" id="{AE69B6C8-1AFF-24CB-639B-04A3D9793464}"/>
              </a:ext>
            </a:extLst>
          </p:cNvPr>
          <p:cNvPicPr>
            <a:picLocks noChangeAspect="1"/>
          </p:cNvPicPr>
          <p:nvPr/>
        </p:nvPicPr>
        <p:blipFill>
          <a:blip r:embed="rId3"/>
          <a:stretch>
            <a:fillRect/>
          </a:stretch>
        </p:blipFill>
        <p:spPr>
          <a:xfrm>
            <a:off x="0" y="1936058"/>
            <a:ext cx="12192000" cy="3766933"/>
          </a:xfrm>
          <a:prstGeom prst="rect">
            <a:avLst/>
          </a:prstGeom>
        </p:spPr>
      </p:pic>
    </p:spTree>
    <p:extLst>
      <p:ext uri="{BB962C8B-B14F-4D97-AF65-F5344CB8AC3E}">
        <p14:creationId xmlns:p14="http://schemas.microsoft.com/office/powerpoint/2010/main" val="2772238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0" name="Rectangle: Rounded Corners 19">
            <a:extLst>
              <a:ext uri="{FF2B5EF4-FFF2-40B4-BE49-F238E27FC236}">
                <a16:creationId xmlns:a16="http://schemas.microsoft.com/office/drawing/2014/main" id="{546A70C2-8CEF-2552-6BC5-209D9C98FB9B}"/>
              </a:ext>
            </a:extLst>
          </p:cNvPr>
          <p:cNvSpPr/>
          <p:nvPr/>
        </p:nvSpPr>
        <p:spPr>
          <a:xfrm>
            <a:off x="1962150" y="195250"/>
            <a:ext cx="8753475" cy="1209138"/>
          </a:xfrm>
          <a:prstGeom prst="roundRect">
            <a:avLst>
              <a:gd name="adj" fmla="val 50000"/>
            </a:avLst>
          </a:prstGeom>
          <a:solidFill>
            <a:schemeClr val="accent4">
              <a:lumMod val="20000"/>
              <a:lumOff val="80000"/>
            </a:schemeClr>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4000" b="1" dirty="0">
                <a:solidFill>
                  <a:srgbClr val="000000"/>
                </a:solidFill>
                <a:cs typeface="Calibri" panose="020F0502020204030204" pitchFamily="34" charset="0"/>
              </a:rPr>
              <a:t>Những hành  vi, việc làm thể hiện tích cực, tự giác trong lao động. </a:t>
            </a:r>
            <a:endParaRPr kumimoji="0" lang="en-US" sz="4000" b="1"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7" name="Rectangle: Rounded Corners 8">
            <a:extLst>
              <a:ext uri="{FF2B5EF4-FFF2-40B4-BE49-F238E27FC236}">
                <a16:creationId xmlns:a16="http://schemas.microsoft.com/office/drawing/2014/main" id="{96A29E37-28F0-3191-A484-DB3664584BE5}"/>
              </a:ext>
            </a:extLst>
          </p:cNvPr>
          <p:cNvSpPr/>
          <p:nvPr/>
        </p:nvSpPr>
        <p:spPr>
          <a:xfrm>
            <a:off x="388258" y="2287129"/>
            <a:ext cx="5202917" cy="1560971"/>
          </a:xfrm>
          <a:custGeom>
            <a:avLst/>
            <a:gdLst>
              <a:gd name="connsiteX0" fmla="*/ 0 w 5202917"/>
              <a:gd name="connsiteY0" fmla="*/ 156252 h 1560971"/>
              <a:gd name="connsiteX1" fmla="*/ 222941 w 5202917"/>
              <a:gd name="connsiteY1" fmla="*/ 0 h 1560971"/>
              <a:gd name="connsiteX2" fmla="*/ 4979975 w 5202917"/>
              <a:gd name="connsiteY2" fmla="*/ 0 h 1560971"/>
              <a:gd name="connsiteX3" fmla="*/ 5202917 w 5202917"/>
              <a:gd name="connsiteY3" fmla="*/ 156252 h 1560971"/>
              <a:gd name="connsiteX4" fmla="*/ 5202917 w 5202917"/>
              <a:gd name="connsiteY4" fmla="*/ 1404717 h 1560971"/>
              <a:gd name="connsiteX5" fmla="*/ 4979975 w 5202917"/>
              <a:gd name="connsiteY5" fmla="*/ 1560971 h 1560971"/>
              <a:gd name="connsiteX6" fmla="*/ 222941 w 5202917"/>
              <a:gd name="connsiteY6" fmla="*/ 1560971 h 1560971"/>
              <a:gd name="connsiteX7" fmla="*/ 0 w 5202917"/>
              <a:gd name="connsiteY7" fmla="*/ 1404717 h 1560971"/>
              <a:gd name="connsiteX8" fmla="*/ 0 w 5202917"/>
              <a:gd name="connsiteY8" fmla="*/ 156252 h 1560971"/>
              <a:gd name="connsiteX0" fmla="*/ 0 w 5202917"/>
              <a:gd name="connsiteY0" fmla="*/ 156252 h 1560971"/>
              <a:gd name="connsiteX1" fmla="*/ 222941 w 5202917"/>
              <a:gd name="connsiteY1" fmla="*/ 0 h 1560971"/>
              <a:gd name="connsiteX2" fmla="*/ 4979975 w 5202917"/>
              <a:gd name="connsiteY2" fmla="*/ 0 h 1560971"/>
              <a:gd name="connsiteX3" fmla="*/ 5202917 w 5202917"/>
              <a:gd name="connsiteY3" fmla="*/ 156252 h 1560971"/>
              <a:gd name="connsiteX4" fmla="*/ 5202917 w 5202917"/>
              <a:gd name="connsiteY4" fmla="*/ 1404717 h 1560971"/>
              <a:gd name="connsiteX5" fmla="*/ 4979975 w 5202917"/>
              <a:gd name="connsiteY5" fmla="*/ 1560971 h 1560971"/>
              <a:gd name="connsiteX6" fmla="*/ 222941 w 5202917"/>
              <a:gd name="connsiteY6" fmla="*/ 1560971 h 1560971"/>
              <a:gd name="connsiteX7" fmla="*/ 0 w 5202917"/>
              <a:gd name="connsiteY7" fmla="*/ 1404717 h 1560971"/>
              <a:gd name="connsiteX8" fmla="*/ 0 w 5202917"/>
              <a:gd name="connsiteY8" fmla="*/ 156252 h 1560971"/>
              <a:gd name="connsiteX0" fmla="*/ 0 w 5202917"/>
              <a:gd name="connsiteY0" fmla="*/ 156252 h 1560971"/>
              <a:gd name="connsiteX1" fmla="*/ 222941 w 5202917"/>
              <a:gd name="connsiteY1" fmla="*/ 0 h 1560971"/>
              <a:gd name="connsiteX2" fmla="*/ 4979975 w 5202917"/>
              <a:gd name="connsiteY2" fmla="*/ 0 h 1560971"/>
              <a:gd name="connsiteX3" fmla="*/ 5202917 w 5202917"/>
              <a:gd name="connsiteY3" fmla="*/ 156252 h 1560971"/>
              <a:gd name="connsiteX4" fmla="*/ 5202917 w 5202917"/>
              <a:gd name="connsiteY4" fmla="*/ 1404717 h 1560971"/>
              <a:gd name="connsiteX5" fmla="*/ 4979975 w 5202917"/>
              <a:gd name="connsiteY5" fmla="*/ 1560971 h 1560971"/>
              <a:gd name="connsiteX6" fmla="*/ 222941 w 5202917"/>
              <a:gd name="connsiteY6" fmla="*/ 1560971 h 1560971"/>
              <a:gd name="connsiteX7" fmla="*/ 0 w 5202917"/>
              <a:gd name="connsiteY7" fmla="*/ 1404717 h 1560971"/>
              <a:gd name="connsiteX8" fmla="*/ 0 w 5202917"/>
              <a:gd name="connsiteY8" fmla="*/ 156252 h 156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2917" h="1560971" fill="none" extrusionOk="0">
                <a:moveTo>
                  <a:pt x="0" y="156252"/>
                </a:moveTo>
                <a:cubicBezTo>
                  <a:pt x="2418" y="86629"/>
                  <a:pt x="128576" y="-14820"/>
                  <a:pt x="222941" y="0"/>
                </a:cubicBezTo>
                <a:cubicBezTo>
                  <a:pt x="1896545" y="66679"/>
                  <a:pt x="3954885" y="-224289"/>
                  <a:pt x="4979975" y="0"/>
                </a:cubicBezTo>
                <a:cubicBezTo>
                  <a:pt x="5082951" y="-2275"/>
                  <a:pt x="5226978" y="56977"/>
                  <a:pt x="5202917" y="156252"/>
                </a:cubicBezTo>
                <a:cubicBezTo>
                  <a:pt x="5237252" y="675875"/>
                  <a:pt x="5307189" y="912508"/>
                  <a:pt x="5202917" y="1404717"/>
                </a:cubicBezTo>
                <a:cubicBezTo>
                  <a:pt x="5177245" y="1513027"/>
                  <a:pt x="5133304" y="1560182"/>
                  <a:pt x="4979975" y="1560971"/>
                </a:cubicBezTo>
                <a:cubicBezTo>
                  <a:pt x="3950383" y="1528015"/>
                  <a:pt x="2341093" y="1528292"/>
                  <a:pt x="222941" y="1560971"/>
                </a:cubicBezTo>
                <a:cubicBezTo>
                  <a:pt x="92889" y="1524749"/>
                  <a:pt x="739" y="1519484"/>
                  <a:pt x="0" y="1404717"/>
                </a:cubicBezTo>
                <a:cubicBezTo>
                  <a:pt x="-139495" y="852835"/>
                  <a:pt x="90097" y="539876"/>
                  <a:pt x="0" y="156252"/>
                </a:cubicBezTo>
                <a:close/>
              </a:path>
              <a:path w="5202917" h="1560971" stroke="0" extrusionOk="0">
                <a:moveTo>
                  <a:pt x="0" y="156252"/>
                </a:moveTo>
                <a:cubicBezTo>
                  <a:pt x="-23822" y="73644"/>
                  <a:pt x="120406" y="-10058"/>
                  <a:pt x="222941" y="0"/>
                </a:cubicBezTo>
                <a:cubicBezTo>
                  <a:pt x="1754150" y="-181681"/>
                  <a:pt x="2585411" y="173535"/>
                  <a:pt x="4979975" y="0"/>
                </a:cubicBezTo>
                <a:cubicBezTo>
                  <a:pt x="5070893" y="-2334"/>
                  <a:pt x="5205764" y="94144"/>
                  <a:pt x="5202917" y="156252"/>
                </a:cubicBezTo>
                <a:cubicBezTo>
                  <a:pt x="5333123" y="527291"/>
                  <a:pt x="5359658" y="967611"/>
                  <a:pt x="5202917" y="1404717"/>
                </a:cubicBezTo>
                <a:cubicBezTo>
                  <a:pt x="5218185" y="1507774"/>
                  <a:pt x="5090510" y="1558486"/>
                  <a:pt x="4979975" y="1560971"/>
                </a:cubicBezTo>
                <a:cubicBezTo>
                  <a:pt x="3113123" y="1536206"/>
                  <a:pt x="745063" y="1598483"/>
                  <a:pt x="222941" y="1560971"/>
                </a:cubicBezTo>
                <a:cubicBezTo>
                  <a:pt x="107853" y="1524949"/>
                  <a:pt x="-7811" y="1473003"/>
                  <a:pt x="0" y="1404717"/>
                </a:cubicBezTo>
                <a:cubicBezTo>
                  <a:pt x="-140668" y="955196"/>
                  <a:pt x="-123775" y="659960"/>
                  <a:pt x="0" y="156252"/>
                </a:cubicBezTo>
                <a:close/>
              </a:path>
              <a:path w="5202917" h="1560971" fill="none" stroke="0" extrusionOk="0">
                <a:moveTo>
                  <a:pt x="0" y="156252"/>
                </a:moveTo>
                <a:cubicBezTo>
                  <a:pt x="-4776" y="62243"/>
                  <a:pt x="115948" y="-3789"/>
                  <a:pt x="222941" y="0"/>
                </a:cubicBezTo>
                <a:cubicBezTo>
                  <a:pt x="1649464" y="134770"/>
                  <a:pt x="3925359" y="-19656"/>
                  <a:pt x="4979975" y="0"/>
                </a:cubicBezTo>
                <a:cubicBezTo>
                  <a:pt x="5093046" y="6533"/>
                  <a:pt x="5223252" y="71040"/>
                  <a:pt x="5202917" y="156252"/>
                </a:cubicBezTo>
                <a:cubicBezTo>
                  <a:pt x="5183561" y="748762"/>
                  <a:pt x="5298577" y="889940"/>
                  <a:pt x="5202917" y="1404717"/>
                </a:cubicBezTo>
                <a:cubicBezTo>
                  <a:pt x="5188600" y="1509406"/>
                  <a:pt x="5107319" y="1549320"/>
                  <a:pt x="4979975" y="1560971"/>
                </a:cubicBezTo>
                <a:cubicBezTo>
                  <a:pt x="3522356" y="1510671"/>
                  <a:pt x="2604713" y="1550129"/>
                  <a:pt x="222941" y="1560971"/>
                </a:cubicBezTo>
                <a:cubicBezTo>
                  <a:pt x="98802" y="1555061"/>
                  <a:pt x="22695" y="1500875"/>
                  <a:pt x="0" y="1404717"/>
                </a:cubicBezTo>
                <a:cubicBezTo>
                  <a:pt x="-97272" y="944332"/>
                  <a:pt x="-57126" y="617720"/>
                  <a:pt x="0" y="156252"/>
                </a:cubicBezTo>
                <a:close/>
              </a:path>
              <a:path w="5202917" h="1560971" fill="none" stroke="0" extrusionOk="0">
                <a:moveTo>
                  <a:pt x="0" y="156252"/>
                </a:moveTo>
                <a:cubicBezTo>
                  <a:pt x="1296" y="75049"/>
                  <a:pt x="133330" y="-6462"/>
                  <a:pt x="222941" y="0"/>
                </a:cubicBezTo>
                <a:cubicBezTo>
                  <a:pt x="1808657" y="83944"/>
                  <a:pt x="4008437" y="-168553"/>
                  <a:pt x="4979975" y="0"/>
                </a:cubicBezTo>
                <a:cubicBezTo>
                  <a:pt x="5068761" y="-1141"/>
                  <a:pt x="5228987" y="63425"/>
                  <a:pt x="5202917" y="156252"/>
                </a:cubicBezTo>
                <a:cubicBezTo>
                  <a:pt x="5210458" y="701999"/>
                  <a:pt x="5308156" y="898795"/>
                  <a:pt x="5202917" y="1404717"/>
                </a:cubicBezTo>
                <a:cubicBezTo>
                  <a:pt x="5179324" y="1516191"/>
                  <a:pt x="5119519" y="1554143"/>
                  <a:pt x="4979975" y="1560971"/>
                </a:cubicBezTo>
                <a:cubicBezTo>
                  <a:pt x="3744124" y="1378459"/>
                  <a:pt x="2538232" y="1348249"/>
                  <a:pt x="222941" y="1560971"/>
                </a:cubicBezTo>
                <a:cubicBezTo>
                  <a:pt x="93435" y="1538513"/>
                  <a:pt x="19061" y="1504321"/>
                  <a:pt x="0" y="1404717"/>
                </a:cubicBezTo>
                <a:cubicBezTo>
                  <a:pt x="-153859" y="943771"/>
                  <a:pt x="41422" y="565278"/>
                  <a:pt x="0" y="1562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ea typeface="+mn-ea"/>
              <a:cs typeface="+mn-cs"/>
            </a:endParaRPr>
          </a:p>
        </p:txBody>
      </p:sp>
      <p:sp>
        <p:nvSpPr>
          <p:cNvPr id="10" name="Hộp Văn bản 8">
            <a:extLst>
              <a:ext uri="{FF2B5EF4-FFF2-40B4-BE49-F238E27FC236}">
                <a16:creationId xmlns:a16="http://schemas.microsoft.com/office/drawing/2014/main" id="{2DF77291-7E56-5ECE-FA1F-284D70564DD3}"/>
              </a:ext>
            </a:extLst>
          </p:cNvPr>
          <p:cNvSpPr txBox="1"/>
          <p:nvPr/>
        </p:nvSpPr>
        <p:spPr>
          <a:xfrm>
            <a:off x="464698" y="2367882"/>
            <a:ext cx="4860757" cy="1384995"/>
          </a:xfrm>
          <a:prstGeom prst="rect">
            <a:avLst/>
          </a:prstGeom>
          <a:noFill/>
        </p:spPr>
        <p:txBody>
          <a:bodyPr wrap="square" rtlCol="0">
            <a:spAutoFit/>
          </a:bodyPr>
          <a:lstStyle/>
          <a:p>
            <a:pPr algn="just"/>
            <a:r>
              <a:rPr lang="vi-VN" sz="2800" b="1" dirty="0">
                <a:solidFill>
                  <a:srgbClr val="FF0000"/>
                </a:solidFill>
              </a:rPr>
              <a:t>b. Tài tham gia đầy đủ và nhiệt tình các buổi lao động tại sân trường.</a:t>
            </a:r>
          </a:p>
        </p:txBody>
      </p:sp>
      <p:sp>
        <p:nvSpPr>
          <p:cNvPr id="12" name="Rectangle: Rounded Corners 8">
            <a:extLst>
              <a:ext uri="{FF2B5EF4-FFF2-40B4-BE49-F238E27FC236}">
                <a16:creationId xmlns:a16="http://schemas.microsoft.com/office/drawing/2014/main" id="{5B0EDD98-EF93-339D-61F5-7EB462B73AA5}"/>
              </a:ext>
            </a:extLst>
          </p:cNvPr>
          <p:cNvSpPr/>
          <p:nvPr/>
        </p:nvSpPr>
        <p:spPr>
          <a:xfrm>
            <a:off x="6550933" y="2287129"/>
            <a:ext cx="5355317" cy="1560971"/>
          </a:xfrm>
          <a:custGeom>
            <a:avLst/>
            <a:gdLst>
              <a:gd name="connsiteX0" fmla="*/ 0 w 5355317"/>
              <a:gd name="connsiteY0" fmla="*/ 156252 h 1560971"/>
              <a:gd name="connsiteX1" fmla="*/ 229471 w 5355317"/>
              <a:gd name="connsiteY1" fmla="*/ 0 h 1560971"/>
              <a:gd name="connsiteX2" fmla="*/ 5125845 w 5355317"/>
              <a:gd name="connsiteY2" fmla="*/ 0 h 1560971"/>
              <a:gd name="connsiteX3" fmla="*/ 5355317 w 5355317"/>
              <a:gd name="connsiteY3" fmla="*/ 156252 h 1560971"/>
              <a:gd name="connsiteX4" fmla="*/ 5355317 w 5355317"/>
              <a:gd name="connsiteY4" fmla="*/ 1404717 h 1560971"/>
              <a:gd name="connsiteX5" fmla="*/ 5125845 w 5355317"/>
              <a:gd name="connsiteY5" fmla="*/ 1560971 h 1560971"/>
              <a:gd name="connsiteX6" fmla="*/ 229471 w 5355317"/>
              <a:gd name="connsiteY6" fmla="*/ 1560971 h 1560971"/>
              <a:gd name="connsiteX7" fmla="*/ 0 w 5355317"/>
              <a:gd name="connsiteY7" fmla="*/ 1404717 h 1560971"/>
              <a:gd name="connsiteX8" fmla="*/ 0 w 5355317"/>
              <a:gd name="connsiteY8" fmla="*/ 156252 h 1560971"/>
              <a:gd name="connsiteX0" fmla="*/ 0 w 5355317"/>
              <a:gd name="connsiteY0" fmla="*/ 156252 h 1560971"/>
              <a:gd name="connsiteX1" fmla="*/ 229471 w 5355317"/>
              <a:gd name="connsiteY1" fmla="*/ 0 h 1560971"/>
              <a:gd name="connsiteX2" fmla="*/ 5125845 w 5355317"/>
              <a:gd name="connsiteY2" fmla="*/ 0 h 1560971"/>
              <a:gd name="connsiteX3" fmla="*/ 5355317 w 5355317"/>
              <a:gd name="connsiteY3" fmla="*/ 156252 h 1560971"/>
              <a:gd name="connsiteX4" fmla="*/ 5355317 w 5355317"/>
              <a:gd name="connsiteY4" fmla="*/ 1404717 h 1560971"/>
              <a:gd name="connsiteX5" fmla="*/ 5125845 w 5355317"/>
              <a:gd name="connsiteY5" fmla="*/ 1560971 h 1560971"/>
              <a:gd name="connsiteX6" fmla="*/ 229471 w 5355317"/>
              <a:gd name="connsiteY6" fmla="*/ 1560971 h 1560971"/>
              <a:gd name="connsiteX7" fmla="*/ 0 w 5355317"/>
              <a:gd name="connsiteY7" fmla="*/ 1404717 h 1560971"/>
              <a:gd name="connsiteX8" fmla="*/ 0 w 5355317"/>
              <a:gd name="connsiteY8" fmla="*/ 156252 h 1560971"/>
              <a:gd name="connsiteX0" fmla="*/ 0 w 5355317"/>
              <a:gd name="connsiteY0" fmla="*/ 156252 h 1560971"/>
              <a:gd name="connsiteX1" fmla="*/ 229471 w 5355317"/>
              <a:gd name="connsiteY1" fmla="*/ 0 h 1560971"/>
              <a:gd name="connsiteX2" fmla="*/ 5125845 w 5355317"/>
              <a:gd name="connsiteY2" fmla="*/ 0 h 1560971"/>
              <a:gd name="connsiteX3" fmla="*/ 5355317 w 5355317"/>
              <a:gd name="connsiteY3" fmla="*/ 156252 h 1560971"/>
              <a:gd name="connsiteX4" fmla="*/ 5355317 w 5355317"/>
              <a:gd name="connsiteY4" fmla="*/ 1404717 h 1560971"/>
              <a:gd name="connsiteX5" fmla="*/ 5125845 w 5355317"/>
              <a:gd name="connsiteY5" fmla="*/ 1560971 h 1560971"/>
              <a:gd name="connsiteX6" fmla="*/ 229471 w 5355317"/>
              <a:gd name="connsiteY6" fmla="*/ 1560971 h 1560971"/>
              <a:gd name="connsiteX7" fmla="*/ 0 w 5355317"/>
              <a:gd name="connsiteY7" fmla="*/ 1404717 h 1560971"/>
              <a:gd name="connsiteX8" fmla="*/ 0 w 5355317"/>
              <a:gd name="connsiteY8" fmla="*/ 156252 h 156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317" h="1560971" fill="none" extrusionOk="0">
                <a:moveTo>
                  <a:pt x="0" y="156252"/>
                </a:moveTo>
                <a:cubicBezTo>
                  <a:pt x="3519" y="97065"/>
                  <a:pt x="130501" y="-13525"/>
                  <a:pt x="229471" y="0"/>
                </a:cubicBezTo>
                <a:cubicBezTo>
                  <a:pt x="1956490" y="66785"/>
                  <a:pt x="4039043" y="-180989"/>
                  <a:pt x="5125845" y="0"/>
                </a:cubicBezTo>
                <a:cubicBezTo>
                  <a:pt x="5221474" y="-4010"/>
                  <a:pt x="5383438" y="54204"/>
                  <a:pt x="5355317" y="156252"/>
                </a:cubicBezTo>
                <a:cubicBezTo>
                  <a:pt x="5400641" y="670757"/>
                  <a:pt x="5440288" y="887561"/>
                  <a:pt x="5355317" y="1404717"/>
                </a:cubicBezTo>
                <a:cubicBezTo>
                  <a:pt x="5339029" y="1502596"/>
                  <a:pt x="5289087" y="1559979"/>
                  <a:pt x="5125845" y="1560971"/>
                </a:cubicBezTo>
                <a:cubicBezTo>
                  <a:pt x="3925820" y="1517679"/>
                  <a:pt x="2368265" y="1523693"/>
                  <a:pt x="229471" y="1560971"/>
                </a:cubicBezTo>
                <a:cubicBezTo>
                  <a:pt x="95965" y="1526458"/>
                  <a:pt x="747" y="1519335"/>
                  <a:pt x="0" y="1404717"/>
                </a:cubicBezTo>
                <a:cubicBezTo>
                  <a:pt x="-122338" y="896377"/>
                  <a:pt x="93221" y="538920"/>
                  <a:pt x="0" y="156252"/>
                </a:cubicBezTo>
                <a:close/>
              </a:path>
              <a:path w="5355317" h="1560971" stroke="0" extrusionOk="0">
                <a:moveTo>
                  <a:pt x="0" y="156252"/>
                </a:moveTo>
                <a:cubicBezTo>
                  <a:pt x="-14979" y="66108"/>
                  <a:pt x="125656" y="-14288"/>
                  <a:pt x="229471" y="0"/>
                </a:cubicBezTo>
                <a:cubicBezTo>
                  <a:pt x="1822810" y="-318350"/>
                  <a:pt x="2675436" y="155898"/>
                  <a:pt x="5125845" y="0"/>
                </a:cubicBezTo>
                <a:cubicBezTo>
                  <a:pt x="5227760" y="-750"/>
                  <a:pt x="5357757" y="96724"/>
                  <a:pt x="5355317" y="156252"/>
                </a:cubicBezTo>
                <a:cubicBezTo>
                  <a:pt x="5482030" y="525722"/>
                  <a:pt x="5503518" y="945281"/>
                  <a:pt x="5355317" y="1404717"/>
                </a:cubicBezTo>
                <a:cubicBezTo>
                  <a:pt x="5366372" y="1506470"/>
                  <a:pt x="5229501" y="1556414"/>
                  <a:pt x="5125845" y="1560971"/>
                </a:cubicBezTo>
                <a:cubicBezTo>
                  <a:pt x="3156952" y="1540793"/>
                  <a:pt x="767416" y="1613552"/>
                  <a:pt x="229471" y="1560971"/>
                </a:cubicBezTo>
                <a:cubicBezTo>
                  <a:pt x="105382" y="1533361"/>
                  <a:pt x="-9529" y="1469533"/>
                  <a:pt x="0" y="1404717"/>
                </a:cubicBezTo>
                <a:cubicBezTo>
                  <a:pt x="-173337" y="992547"/>
                  <a:pt x="-149045" y="655943"/>
                  <a:pt x="0" y="156252"/>
                </a:cubicBezTo>
                <a:close/>
              </a:path>
              <a:path w="5355317" h="1560971" fill="none" stroke="0" extrusionOk="0">
                <a:moveTo>
                  <a:pt x="0" y="156252"/>
                </a:moveTo>
                <a:cubicBezTo>
                  <a:pt x="-8533" y="58290"/>
                  <a:pt x="124799" y="-3691"/>
                  <a:pt x="229471" y="0"/>
                </a:cubicBezTo>
                <a:cubicBezTo>
                  <a:pt x="1717354" y="125530"/>
                  <a:pt x="4048072" y="-32165"/>
                  <a:pt x="5125845" y="0"/>
                </a:cubicBezTo>
                <a:cubicBezTo>
                  <a:pt x="5241610" y="6421"/>
                  <a:pt x="5377489" y="70598"/>
                  <a:pt x="5355317" y="156252"/>
                </a:cubicBezTo>
                <a:cubicBezTo>
                  <a:pt x="5330418" y="744692"/>
                  <a:pt x="5451518" y="888755"/>
                  <a:pt x="5355317" y="1404717"/>
                </a:cubicBezTo>
                <a:cubicBezTo>
                  <a:pt x="5344070" y="1514730"/>
                  <a:pt x="5256964" y="1549065"/>
                  <a:pt x="5125845" y="1560971"/>
                </a:cubicBezTo>
                <a:cubicBezTo>
                  <a:pt x="3756184" y="1420814"/>
                  <a:pt x="2684018" y="1537391"/>
                  <a:pt x="229471" y="1560971"/>
                </a:cubicBezTo>
                <a:cubicBezTo>
                  <a:pt x="101462" y="1555035"/>
                  <a:pt x="17804" y="1498290"/>
                  <a:pt x="0" y="1404717"/>
                </a:cubicBezTo>
                <a:cubicBezTo>
                  <a:pt x="-108810" y="939318"/>
                  <a:pt x="-36724" y="599926"/>
                  <a:pt x="0" y="156252"/>
                </a:cubicBezTo>
                <a:close/>
              </a:path>
              <a:path w="5355317" h="1560971" fill="none" stroke="0" extrusionOk="0">
                <a:moveTo>
                  <a:pt x="0" y="156252"/>
                </a:moveTo>
                <a:cubicBezTo>
                  <a:pt x="267" y="63572"/>
                  <a:pt x="131004" y="-11452"/>
                  <a:pt x="229471" y="0"/>
                </a:cubicBezTo>
                <a:cubicBezTo>
                  <a:pt x="1852671" y="104826"/>
                  <a:pt x="4164230" y="-194662"/>
                  <a:pt x="5125845" y="0"/>
                </a:cubicBezTo>
                <a:cubicBezTo>
                  <a:pt x="5225844" y="-1610"/>
                  <a:pt x="5387199" y="70495"/>
                  <a:pt x="5355317" y="156252"/>
                </a:cubicBezTo>
                <a:cubicBezTo>
                  <a:pt x="5363995" y="695688"/>
                  <a:pt x="5446069" y="889054"/>
                  <a:pt x="5355317" y="1404717"/>
                </a:cubicBezTo>
                <a:cubicBezTo>
                  <a:pt x="5334345" y="1511058"/>
                  <a:pt x="5264448" y="1548582"/>
                  <a:pt x="5125845" y="1560971"/>
                </a:cubicBezTo>
                <a:cubicBezTo>
                  <a:pt x="3850400" y="1308523"/>
                  <a:pt x="2600845" y="1392495"/>
                  <a:pt x="229471" y="1560971"/>
                </a:cubicBezTo>
                <a:cubicBezTo>
                  <a:pt x="96334" y="1538709"/>
                  <a:pt x="18869" y="1504304"/>
                  <a:pt x="0" y="1404717"/>
                </a:cubicBezTo>
                <a:cubicBezTo>
                  <a:pt x="-127210" y="924603"/>
                  <a:pt x="102906" y="567056"/>
                  <a:pt x="0" y="1562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ea typeface="+mn-ea"/>
              <a:cs typeface="+mn-cs"/>
            </a:endParaRPr>
          </a:p>
        </p:txBody>
      </p:sp>
      <p:sp>
        <p:nvSpPr>
          <p:cNvPr id="13" name="Hộp Văn bản 8">
            <a:extLst>
              <a:ext uri="{FF2B5EF4-FFF2-40B4-BE49-F238E27FC236}">
                <a16:creationId xmlns:a16="http://schemas.microsoft.com/office/drawing/2014/main" id="{F9E4F6E1-5387-9DED-0A56-D9C5A83DABC4}"/>
              </a:ext>
            </a:extLst>
          </p:cNvPr>
          <p:cNvSpPr txBox="1"/>
          <p:nvPr/>
        </p:nvSpPr>
        <p:spPr>
          <a:xfrm>
            <a:off x="6627373" y="2367882"/>
            <a:ext cx="5193152" cy="1384995"/>
          </a:xfrm>
          <a:prstGeom prst="rect">
            <a:avLst/>
          </a:prstGeom>
          <a:noFill/>
        </p:spPr>
        <p:txBody>
          <a:bodyPr wrap="square" rtlCol="0">
            <a:spAutoFit/>
          </a:bodyPr>
          <a:lstStyle/>
          <a:p>
            <a:pPr algn="just"/>
            <a:r>
              <a:rPr lang="vi-VN" sz="2800" b="1" dirty="0">
                <a:solidFill>
                  <a:srgbClr val="FF0000"/>
                </a:solidFill>
              </a:rPr>
              <a:t>c. Ngoài giờ học ở trường và ở nhà, Phụng thường giúp mẹ bán hàng ngoài chợ.</a:t>
            </a:r>
          </a:p>
        </p:txBody>
      </p:sp>
      <p:sp>
        <p:nvSpPr>
          <p:cNvPr id="14" name="Rectangle: Rounded Corners 8">
            <a:extLst>
              <a:ext uri="{FF2B5EF4-FFF2-40B4-BE49-F238E27FC236}">
                <a16:creationId xmlns:a16="http://schemas.microsoft.com/office/drawing/2014/main" id="{DD4DEDA1-2F86-A897-B45F-2225124D53F0}"/>
              </a:ext>
            </a:extLst>
          </p:cNvPr>
          <p:cNvSpPr/>
          <p:nvPr/>
        </p:nvSpPr>
        <p:spPr>
          <a:xfrm>
            <a:off x="3255283" y="4239754"/>
            <a:ext cx="5355317" cy="1560971"/>
          </a:xfrm>
          <a:custGeom>
            <a:avLst/>
            <a:gdLst>
              <a:gd name="connsiteX0" fmla="*/ 0 w 5355317"/>
              <a:gd name="connsiteY0" fmla="*/ 156252 h 1560971"/>
              <a:gd name="connsiteX1" fmla="*/ 229471 w 5355317"/>
              <a:gd name="connsiteY1" fmla="*/ 0 h 1560971"/>
              <a:gd name="connsiteX2" fmla="*/ 5125845 w 5355317"/>
              <a:gd name="connsiteY2" fmla="*/ 0 h 1560971"/>
              <a:gd name="connsiteX3" fmla="*/ 5355317 w 5355317"/>
              <a:gd name="connsiteY3" fmla="*/ 156252 h 1560971"/>
              <a:gd name="connsiteX4" fmla="*/ 5355317 w 5355317"/>
              <a:gd name="connsiteY4" fmla="*/ 1404717 h 1560971"/>
              <a:gd name="connsiteX5" fmla="*/ 5125845 w 5355317"/>
              <a:gd name="connsiteY5" fmla="*/ 1560971 h 1560971"/>
              <a:gd name="connsiteX6" fmla="*/ 229471 w 5355317"/>
              <a:gd name="connsiteY6" fmla="*/ 1560971 h 1560971"/>
              <a:gd name="connsiteX7" fmla="*/ 0 w 5355317"/>
              <a:gd name="connsiteY7" fmla="*/ 1404717 h 1560971"/>
              <a:gd name="connsiteX8" fmla="*/ 0 w 5355317"/>
              <a:gd name="connsiteY8" fmla="*/ 156252 h 1560971"/>
              <a:gd name="connsiteX0" fmla="*/ 0 w 5355317"/>
              <a:gd name="connsiteY0" fmla="*/ 156252 h 1560971"/>
              <a:gd name="connsiteX1" fmla="*/ 229471 w 5355317"/>
              <a:gd name="connsiteY1" fmla="*/ 0 h 1560971"/>
              <a:gd name="connsiteX2" fmla="*/ 5125845 w 5355317"/>
              <a:gd name="connsiteY2" fmla="*/ 0 h 1560971"/>
              <a:gd name="connsiteX3" fmla="*/ 5355317 w 5355317"/>
              <a:gd name="connsiteY3" fmla="*/ 156252 h 1560971"/>
              <a:gd name="connsiteX4" fmla="*/ 5355317 w 5355317"/>
              <a:gd name="connsiteY4" fmla="*/ 1404717 h 1560971"/>
              <a:gd name="connsiteX5" fmla="*/ 5125845 w 5355317"/>
              <a:gd name="connsiteY5" fmla="*/ 1560971 h 1560971"/>
              <a:gd name="connsiteX6" fmla="*/ 229471 w 5355317"/>
              <a:gd name="connsiteY6" fmla="*/ 1560971 h 1560971"/>
              <a:gd name="connsiteX7" fmla="*/ 0 w 5355317"/>
              <a:gd name="connsiteY7" fmla="*/ 1404717 h 1560971"/>
              <a:gd name="connsiteX8" fmla="*/ 0 w 5355317"/>
              <a:gd name="connsiteY8" fmla="*/ 156252 h 1560971"/>
              <a:gd name="connsiteX0" fmla="*/ 0 w 5355317"/>
              <a:gd name="connsiteY0" fmla="*/ 156252 h 1560971"/>
              <a:gd name="connsiteX1" fmla="*/ 229471 w 5355317"/>
              <a:gd name="connsiteY1" fmla="*/ 0 h 1560971"/>
              <a:gd name="connsiteX2" fmla="*/ 5125845 w 5355317"/>
              <a:gd name="connsiteY2" fmla="*/ 0 h 1560971"/>
              <a:gd name="connsiteX3" fmla="*/ 5355317 w 5355317"/>
              <a:gd name="connsiteY3" fmla="*/ 156252 h 1560971"/>
              <a:gd name="connsiteX4" fmla="*/ 5355317 w 5355317"/>
              <a:gd name="connsiteY4" fmla="*/ 1404717 h 1560971"/>
              <a:gd name="connsiteX5" fmla="*/ 5125845 w 5355317"/>
              <a:gd name="connsiteY5" fmla="*/ 1560971 h 1560971"/>
              <a:gd name="connsiteX6" fmla="*/ 229471 w 5355317"/>
              <a:gd name="connsiteY6" fmla="*/ 1560971 h 1560971"/>
              <a:gd name="connsiteX7" fmla="*/ 0 w 5355317"/>
              <a:gd name="connsiteY7" fmla="*/ 1404717 h 1560971"/>
              <a:gd name="connsiteX8" fmla="*/ 0 w 5355317"/>
              <a:gd name="connsiteY8" fmla="*/ 156252 h 156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317" h="1560971" fill="none" extrusionOk="0">
                <a:moveTo>
                  <a:pt x="0" y="156252"/>
                </a:moveTo>
                <a:cubicBezTo>
                  <a:pt x="3519" y="97065"/>
                  <a:pt x="130501" y="-13525"/>
                  <a:pt x="229471" y="0"/>
                </a:cubicBezTo>
                <a:cubicBezTo>
                  <a:pt x="1956490" y="66785"/>
                  <a:pt x="4039043" y="-180989"/>
                  <a:pt x="5125845" y="0"/>
                </a:cubicBezTo>
                <a:cubicBezTo>
                  <a:pt x="5221474" y="-4010"/>
                  <a:pt x="5383438" y="54204"/>
                  <a:pt x="5355317" y="156252"/>
                </a:cubicBezTo>
                <a:cubicBezTo>
                  <a:pt x="5400641" y="670757"/>
                  <a:pt x="5440288" y="887561"/>
                  <a:pt x="5355317" y="1404717"/>
                </a:cubicBezTo>
                <a:cubicBezTo>
                  <a:pt x="5339029" y="1502596"/>
                  <a:pt x="5289087" y="1559979"/>
                  <a:pt x="5125845" y="1560971"/>
                </a:cubicBezTo>
                <a:cubicBezTo>
                  <a:pt x="3925820" y="1517679"/>
                  <a:pt x="2368265" y="1523693"/>
                  <a:pt x="229471" y="1560971"/>
                </a:cubicBezTo>
                <a:cubicBezTo>
                  <a:pt x="95965" y="1526458"/>
                  <a:pt x="747" y="1519335"/>
                  <a:pt x="0" y="1404717"/>
                </a:cubicBezTo>
                <a:cubicBezTo>
                  <a:pt x="-122338" y="896377"/>
                  <a:pt x="93221" y="538920"/>
                  <a:pt x="0" y="156252"/>
                </a:cubicBezTo>
                <a:close/>
              </a:path>
              <a:path w="5355317" h="1560971" stroke="0" extrusionOk="0">
                <a:moveTo>
                  <a:pt x="0" y="156252"/>
                </a:moveTo>
                <a:cubicBezTo>
                  <a:pt x="-14979" y="66108"/>
                  <a:pt x="125656" y="-14288"/>
                  <a:pt x="229471" y="0"/>
                </a:cubicBezTo>
                <a:cubicBezTo>
                  <a:pt x="1822810" y="-318350"/>
                  <a:pt x="2675436" y="155898"/>
                  <a:pt x="5125845" y="0"/>
                </a:cubicBezTo>
                <a:cubicBezTo>
                  <a:pt x="5227760" y="-750"/>
                  <a:pt x="5357757" y="96724"/>
                  <a:pt x="5355317" y="156252"/>
                </a:cubicBezTo>
                <a:cubicBezTo>
                  <a:pt x="5482030" y="525722"/>
                  <a:pt x="5503518" y="945281"/>
                  <a:pt x="5355317" y="1404717"/>
                </a:cubicBezTo>
                <a:cubicBezTo>
                  <a:pt x="5366372" y="1506470"/>
                  <a:pt x="5229501" y="1556414"/>
                  <a:pt x="5125845" y="1560971"/>
                </a:cubicBezTo>
                <a:cubicBezTo>
                  <a:pt x="3156952" y="1540793"/>
                  <a:pt x="767416" y="1613552"/>
                  <a:pt x="229471" y="1560971"/>
                </a:cubicBezTo>
                <a:cubicBezTo>
                  <a:pt x="105382" y="1533361"/>
                  <a:pt x="-9529" y="1469533"/>
                  <a:pt x="0" y="1404717"/>
                </a:cubicBezTo>
                <a:cubicBezTo>
                  <a:pt x="-173337" y="992547"/>
                  <a:pt x="-149045" y="655943"/>
                  <a:pt x="0" y="156252"/>
                </a:cubicBezTo>
                <a:close/>
              </a:path>
              <a:path w="5355317" h="1560971" fill="none" stroke="0" extrusionOk="0">
                <a:moveTo>
                  <a:pt x="0" y="156252"/>
                </a:moveTo>
                <a:cubicBezTo>
                  <a:pt x="-8533" y="58290"/>
                  <a:pt x="124799" y="-3691"/>
                  <a:pt x="229471" y="0"/>
                </a:cubicBezTo>
                <a:cubicBezTo>
                  <a:pt x="1717354" y="125530"/>
                  <a:pt x="4048072" y="-32165"/>
                  <a:pt x="5125845" y="0"/>
                </a:cubicBezTo>
                <a:cubicBezTo>
                  <a:pt x="5241610" y="6421"/>
                  <a:pt x="5377489" y="70598"/>
                  <a:pt x="5355317" y="156252"/>
                </a:cubicBezTo>
                <a:cubicBezTo>
                  <a:pt x="5330418" y="744692"/>
                  <a:pt x="5451518" y="888755"/>
                  <a:pt x="5355317" y="1404717"/>
                </a:cubicBezTo>
                <a:cubicBezTo>
                  <a:pt x="5344070" y="1514730"/>
                  <a:pt x="5256964" y="1549065"/>
                  <a:pt x="5125845" y="1560971"/>
                </a:cubicBezTo>
                <a:cubicBezTo>
                  <a:pt x="3756184" y="1420814"/>
                  <a:pt x="2684018" y="1537391"/>
                  <a:pt x="229471" y="1560971"/>
                </a:cubicBezTo>
                <a:cubicBezTo>
                  <a:pt x="101462" y="1555035"/>
                  <a:pt x="17804" y="1498290"/>
                  <a:pt x="0" y="1404717"/>
                </a:cubicBezTo>
                <a:cubicBezTo>
                  <a:pt x="-108810" y="939318"/>
                  <a:pt x="-36724" y="599926"/>
                  <a:pt x="0" y="156252"/>
                </a:cubicBezTo>
                <a:close/>
              </a:path>
              <a:path w="5355317" h="1560971" fill="none" stroke="0" extrusionOk="0">
                <a:moveTo>
                  <a:pt x="0" y="156252"/>
                </a:moveTo>
                <a:cubicBezTo>
                  <a:pt x="267" y="63572"/>
                  <a:pt x="131004" y="-11452"/>
                  <a:pt x="229471" y="0"/>
                </a:cubicBezTo>
                <a:cubicBezTo>
                  <a:pt x="1852671" y="104826"/>
                  <a:pt x="4164230" y="-194662"/>
                  <a:pt x="5125845" y="0"/>
                </a:cubicBezTo>
                <a:cubicBezTo>
                  <a:pt x="5225844" y="-1610"/>
                  <a:pt x="5387199" y="70495"/>
                  <a:pt x="5355317" y="156252"/>
                </a:cubicBezTo>
                <a:cubicBezTo>
                  <a:pt x="5363995" y="695688"/>
                  <a:pt x="5446069" y="889054"/>
                  <a:pt x="5355317" y="1404717"/>
                </a:cubicBezTo>
                <a:cubicBezTo>
                  <a:pt x="5334345" y="1511058"/>
                  <a:pt x="5264448" y="1548582"/>
                  <a:pt x="5125845" y="1560971"/>
                </a:cubicBezTo>
                <a:cubicBezTo>
                  <a:pt x="3850400" y="1308523"/>
                  <a:pt x="2600845" y="1392495"/>
                  <a:pt x="229471" y="1560971"/>
                </a:cubicBezTo>
                <a:cubicBezTo>
                  <a:pt x="96334" y="1538709"/>
                  <a:pt x="18869" y="1504304"/>
                  <a:pt x="0" y="1404717"/>
                </a:cubicBezTo>
                <a:cubicBezTo>
                  <a:pt x="-127210" y="924603"/>
                  <a:pt x="102906" y="567056"/>
                  <a:pt x="0" y="1562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ea typeface="+mn-ea"/>
              <a:cs typeface="+mn-cs"/>
            </a:endParaRPr>
          </a:p>
        </p:txBody>
      </p:sp>
      <p:sp>
        <p:nvSpPr>
          <p:cNvPr id="16" name="Hộp Văn bản 8">
            <a:extLst>
              <a:ext uri="{FF2B5EF4-FFF2-40B4-BE49-F238E27FC236}">
                <a16:creationId xmlns:a16="http://schemas.microsoft.com/office/drawing/2014/main" id="{B713C8F2-C3F9-C403-E6AE-C8019D5DA298}"/>
              </a:ext>
            </a:extLst>
          </p:cNvPr>
          <p:cNvSpPr txBox="1"/>
          <p:nvPr/>
        </p:nvSpPr>
        <p:spPr>
          <a:xfrm>
            <a:off x="3331723" y="4320507"/>
            <a:ext cx="5193152" cy="1384995"/>
          </a:xfrm>
          <a:prstGeom prst="rect">
            <a:avLst/>
          </a:prstGeom>
          <a:noFill/>
        </p:spPr>
        <p:txBody>
          <a:bodyPr wrap="square" rtlCol="0">
            <a:spAutoFit/>
          </a:bodyPr>
          <a:lstStyle/>
          <a:p>
            <a:pPr algn="just"/>
            <a:r>
              <a:rPr lang="vi-VN" sz="2800" b="1" dirty="0">
                <a:solidFill>
                  <a:srgbClr val="FF0000"/>
                </a:solidFill>
              </a:rPr>
              <a:t>g. Nhà có vườn rộng, Hiền xin bố mẹ mua đàn g</a:t>
            </a:r>
            <a:r>
              <a:rPr lang="en-US" sz="2800" b="1" dirty="0">
                <a:solidFill>
                  <a:srgbClr val="FF0000"/>
                </a:solidFill>
              </a:rPr>
              <a:t>à</a:t>
            </a:r>
            <a:r>
              <a:rPr lang="vi-VN" sz="2800" b="1" dirty="0">
                <a:solidFill>
                  <a:srgbClr val="FF0000"/>
                </a:solidFill>
              </a:rPr>
              <a:t> về để nuôi.</a:t>
            </a:r>
          </a:p>
        </p:txBody>
      </p:sp>
    </p:spTree>
    <p:extLst>
      <p:ext uri="{BB962C8B-B14F-4D97-AF65-F5344CB8AC3E}">
        <p14:creationId xmlns:p14="http://schemas.microsoft.com/office/powerpoint/2010/main" val="23576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animBg="1"/>
      <p:bldP spid="10" grpId="0"/>
      <p:bldP spid="12" grpId="0" animBg="1"/>
      <p:bldP spid="13" grpId="0"/>
      <p:bldP spid="14"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Rounded Corners 3">
            <a:extLst>
              <a:ext uri="{FF2B5EF4-FFF2-40B4-BE49-F238E27FC236}">
                <a16:creationId xmlns:a16="http://schemas.microsoft.com/office/drawing/2014/main" id="{84BFDEF9-EB4E-AFB9-65E2-BA3EE23106EF}"/>
              </a:ext>
            </a:extLst>
          </p:cNvPr>
          <p:cNvSpPr/>
          <p:nvPr/>
        </p:nvSpPr>
        <p:spPr>
          <a:xfrm>
            <a:off x="200026" y="0"/>
            <a:ext cx="11715750" cy="668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5CABDDE6-C1E9-94EE-4314-98A9EAF18AF5}"/>
              </a:ext>
            </a:extLst>
          </p:cNvPr>
          <p:cNvGrpSpPr/>
          <p:nvPr/>
        </p:nvGrpSpPr>
        <p:grpSpPr>
          <a:xfrm>
            <a:off x="3362325" y="95524"/>
            <a:ext cx="5534025" cy="885551"/>
            <a:chOff x="1375484" y="182824"/>
            <a:chExt cx="8941881" cy="1323701"/>
          </a:xfrm>
        </p:grpSpPr>
        <p:sp>
          <p:nvSpPr>
            <p:cNvPr id="7" name="Rectangle: Rounded Corners 6">
              <a:extLst>
                <a:ext uri="{FF2B5EF4-FFF2-40B4-BE49-F238E27FC236}">
                  <a16:creationId xmlns:a16="http://schemas.microsoft.com/office/drawing/2014/main" id="{56181537-FC69-96E7-9A95-4BFDB5DB087D}"/>
                </a:ext>
              </a:extLst>
            </p:cNvPr>
            <p:cNvSpPr/>
            <p:nvPr/>
          </p:nvSpPr>
          <p:spPr>
            <a:xfrm>
              <a:off x="1375484" y="182824"/>
              <a:ext cx="8941881" cy="1323701"/>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B90B621-2B06-9C4D-48E0-DDBE339C4338}"/>
                </a:ext>
              </a:extLst>
            </p:cNvPr>
            <p:cNvSpPr txBox="1"/>
            <p:nvPr/>
          </p:nvSpPr>
          <p:spPr>
            <a:xfrm>
              <a:off x="1512166" y="235031"/>
              <a:ext cx="8652767" cy="895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2. </a:t>
              </a:r>
              <a:r>
                <a:rPr kumimoji="0" lang="en-US" sz="48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Bày</a:t>
              </a:r>
              <a:r>
                <a:rPr kumimoji="0" lang="en-US" sz="48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tỏ</a:t>
              </a:r>
              <a:r>
                <a:rPr kumimoji="0" lang="en-US" sz="4800" b="1" i="0" u="none" strike="noStrike" kern="1200" cap="none" spc="0" normalizeH="0" baseline="0" noProof="0" dirty="0">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 ý </a:t>
              </a:r>
              <a:r>
                <a:rPr kumimoji="0" lang="en-US" sz="4800" b="1" i="0" u="none" strike="noStrike" kern="1200" cap="none" spc="0" normalizeH="0" baseline="0" noProof="0" dirty="0" err="1">
                  <a:ln>
                    <a:noFill/>
                  </a:ln>
                  <a:solidFill>
                    <a:srgbClr val="FF3399"/>
                  </a:solidFill>
                  <a:effectLst/>
                  <a:uLnTx/>
                  <a:uFillTx/>
                  <a:latin typeface="Calibri" panose="020F0502020204030204"/>
                  <a:ea typeface="Calibri" panose="020F0502020204030204" pitchFamily="34" charset="0"/>
                  <a:cs typeface="Times New Roman" panose="02020603050405020304" pitchFamily="18" charset="0"/>
                </a:rPr>
                <a:t>kiến</a:t>
              </a:r>
              <a:endParaRPr kumimoji="0" lang="en-US" sz="8000" b="1" i="0" u="none" strike="noStrike" kern="1200" cap="none" spc="0" normalizeH="0" baseline="0" noProof="0" dirty="0">
                <a:ln>
                  <a:noFill/>
                </a:ln>
                <a:solidFill>
                  <a:srgbClr val="FF3399"/>
                </a:solidFill>
                <a:effectLst/>
                <a:uLnTx/>
                <a:uFillTx/>
                <a:latin typeface="Calibri" panose="020F0502020204030204"/>
                <a:ea typeface="+mn-ea"/>
                <a:cs typeface="Times New Roman" panose="02020603050405020304" pitchFamily="18" charset="0"/>
              </a:endParaRPr>
            </a:p>
          </p:txBody>
        </p:sp>
      </p:grpSp>
      <p:sp>
        <p:nvSpPr>
          <p:cNvPr id="9" name="TextBox 8">
            <a:extLst>
              <a:ext uri="{FF2B5EF4-FFF2-40B4-BE49-F238E27FC236}">
                <a16:creationId xmlns:a16="http://schemas.microsoft.com/office/drawing/2014/main" id="{CF48C40C-B74B-6F5E-1444-31BEAC204243}"/>
              </a:ext>
            </a:extLst>
          </p:cNvPr>
          <p:cNvSpPr txBox="1"/>
          <p:nvPr/>
        </p:nvSpPr>
        <p:spPr>
          <a:xfrm>
            <a:off x="685800" y="1381125"/>
            <a:ext cx="10582275" cy="2015936"/>
          </a:xfrm>
          <a:prstGeom prst="rect">
            <a:avLst/>
          </a:prstGeom>
          <a:noFill/>
        </p:spPr>
        <p:txBody>
          <a:bodyPr wrap="square" rtlCol="0">
            <a:spAutoFit/>
          </a:bodyPr>
          <a:lstStyle/>
          <a:p>
            <a:pPr marL="0" marR="0" algn="just">
              <a:spcBef>
                <a:spcPts val="300"/>
              </a:spcBef>
              <a:spcAft>
                <a:spcPts val="300"/>
              </a:spcAft>
            </a:pPr>
            <a:r>
              <a:rPr lang="nl-NL" sz="3000" dirty="0">
                <a:effectLst/>
                <a:ea typeface="SimSun" panose="02010600030101010101" pitchFamily="2" charset="-122"/>
                <a:cs typeface="Times New Roman" panose="02020603050405020304" pitchFamily="18" charset="0"/>
              </a:rPr>
              <a:t>a. Trong buổi học đầu tiên của lớp 4B, khi nghe bạn Hưng giới thiệu bố mình là phụ bếp, Bình và Kiên cho rằng nghề đó không quan trọng như những nghề bác sĩ, kĩ sư mà bố mẹ các bạn ấy đang làm.</a:t>
            </a:r>
            <a:endParaRPr lang="en-US" sz="3000" dirty="0">
              <a:effectLst/>
              <a:ea typeface="SimSun" panose="02010600030101010101" pitchFamily="2" charset="-122"/>
              <a:cs typeface="Times New Roman" panose="02020603050405020304" pitchFamily="18" charset="0"/>
            </a:endParaRPr>
          </a:p>
          <a:p>
            <a:pPr marL="0" marR="0">
              <a:spcBef>
                <a:spcPts val="300"/>
              </a:spcBef>
              <a:spcAft>
                <a:spcPts val="300"/>
              </a:spcAft>
            </a:pPr>
            <a:r>
              <a:rPr lang="nl-NL" sz="3000" b="1" i="1" dirty="0">
                <a:effectLst/>
                <a:ea typeface="SimSun" panose="02010600030101010101" pitchFamily="2" charset="-122"/>
                <a:cs typeface="Times New Roman" panose="02020603050405020304" pitchFamily="18" charset="0"/>
              </a:rPr>
              <a:t>Em có đồng tình với Bình và Kiên không? Vì sao?</a:t>
            </a:r>
            <a:endParaRPr lang="en-US" sz="3000" b="1" dirty="0">
              <a:effectLst/>
              <a:ea typeface="SimSu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BF8F0D34-21D9-87BE-A971-D52E4D433C6E}"/>
              </a:ext>
            </a:extLst>
          </p:cNvPr>
          <p:cNvSpPr txBox="1"/>
          <p:nvPr/>
        </p:nvSpPr>
        <p:spPr>
          <a:xfrm>
            <a:off x="742950" y="3914775"/>
            <a:ext cx="10582275" cy="2015936"/>
          </a:xfrm>
          <a:prstGeom prst="rect">
            <a:avLst/>
          </a:prstGeom>
          <a:noFill/>
        </p:spPr>
        <p:txBody>
          <a:bodyPr wrap="square" rtlCol="0">
            <a:spAutoFit/>
          </a:bodyPr>
          <a:lstStyle/>
          <a:p>
            <a:pPr marL="0" marR="0" algn="just">
              <a:spcBef>
                <a:spcPts val="300"/>
              </a:spcBef>
              <a:spcAft>
                <a:spcPts val="300"/>
              </a:spcAft>
            </a:pPr>
            <a:r>
              <a:rPr lang="vi-VN" sz="3000" dirty="0">
                <a:effectLst/>
                <a:latin typeface="Calibri" panose="020F0502020204030204" pitchFamily="34" charset="0"/>
                <a:ea typeface="SimSun" panose="02010600030101010101" pitchFamily="2" charset="-122"/>
                <a:cs typeface="Calibri" panose="020F0502020204030204" pitchFamily="34" charset="0"/>
              </a:rPr>
              <a:t>b. Thu chỉ tự giác và tích cực làm những công việc gia đình mà bố mẹ thưởng tiền, c</a:t>
            </a:r>
            <a:r>
              <a:rPr lang="en-US" sz="3000" dirty="0">
                <a:latin typeface="Calibri" panose="020F0502020204030204" pitchFamily="34" charset="0"/>
                <a:ea typeface="SimSun" panose="02010600030101010101" pitchFamily="2" charset="-122"/>
                <a:cs typeface="Calibri" panose="020F0502020204030204" pitchFamily="34" charset="0"/>
              </a:rPr>
              <a:t>ò</a:t>
            </a:r>
            <a:r>
              <a:rPr lang="vi-VN" sz="3000" dirty="0">
                <a:effectLst/>
                <a:latin typeface="Calibri" panose="020F0502020204030204" pitchFamily="34" charset="0"/>
                <a:ea typeface="SimSun" panose="02010600030101010101" pitchFamily="2" charset="-122"/>
                <a:cs typeface="Calibri" panose="020F0502020204030204" pitchFamily="34" charset="0"/>
              </a:rPr>
              <a:t>n những việc không có tiền thưởng em chỉ làm một cách qua loa.</a:t>
            </a:r>
          </a:p>
          <a:p>
            <a:pPr marL="0" marR="0" algn="just">
              <a:spcBef>
                <a:spcPts val="300"/>
              </a:spcBef>
              <a:spcAft>
                <a:spcPts val="300"/>
              </a:spcAft>
            </a:pPr>
            <a:r>
              <a:rPr lang="vi-VN" sz="3000" b="1" i="1" dirty="0">
                <a:effectLst/>
                <a:latin typeface="Calibri" panose="020F0502020204030204" pitchFamily="34" charset="0"/>
                <a:ea typeface="SimSun" panose="02010600030101010101" pitchFamily="2" charset="-122"/>
                <a:cs typeface="Calibri" panose="020F0502020204030204" pitchFamily="34" charset="0"/>
              </a:rPr>
              <a:t>Em có đồng tình với bạn Thu không? Vì sao?</a:t>
            </a:r>
          </a:p>
        </p:txBody>
      </p:sp>
    </p:spTree>
    <p:extLst>
      <p:ext uri="{BB962C8B-B14F-4D97-AF65-F5344CB8AC3E}">
        <p14:creationId xmlns:p14="http://schemas.microsoft.com/office/powerpoint/2010/main" val="1637202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Rounded Corners 3">
            <a:extLst>
              <a:ext uri="{FF2B5EF4-FFF2-40B4-BE49-F238E27FC236}">
                <a16:creationId xmlns:a16="http://schemas.microsoft.com/office/drawing/2014/main" id="{84BFDEF9-EB4E-AFB9-65E2-BA3EE23106EF}"/>
              </a:ext>
            </a:extLst>
          </p:cNvPr>
          <p:cNvSpPr/>
          <p:nvPr/>
        </p:nvSpPr>
        <p:spPr>
          <a:xfrm>
            <a:off x="200026" y="0"/>
            <a:ext cx="11715750" cy="668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7CFBDC21-FAD7-AF1D-633B-AE48ECC6C44A}"/>
              </a:ext>
            </a:extLst>
          </p:cNvPr>
          <p:cNvSpPr/>
          <p:nvPr/>
        </p:nvSpPr>
        <p:spPr>
          <a:xfrm>
            <a:off x="527685" y="1185049"/>
            <a:ext cx="11155680" cy="16629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kern="0" dirty="0">
                <a:solidFill>
                  <a:srgbClr val="002060"/>
                </a:solidFill>
                <a:latin typeface="Calibri" panose="020F0502020204030204" pitchFamily="34" charset="0"/>
                <a:cs typeface="Calibri" panose="020F0502020204030204" pitchFamily="34" charset="0"/>
                <a:sym typeface="Arial"/>
              </a:rPr>
              <a:t>a. Trong buổi học đầu tiên của lớp 4B, khi nghe bạn Hưng giới thiệu bố mình là phụ bếp, Bình và Kiên cho rằng nghề đó không quan trọng như những nghề bác sĩ, kĩ sư mà bố mẹ các bạn ấy đang làm.</a:t>
            </a:r>
          </a:p>
          <a:p>
            <a:pPr lvl="0" algn="just">
              <a:defRPr/>
            </a:pPr>
            <a:r>
              <a:rPr lang="vi-VN" sz="2800" b="1" i="1" kern="0" dirty="0">
                <a:solidFill>
                  <a:srgbClr val="002060"/>
                </a:solidFill>
                <a:latin typeface="Calibri" panose="020F0502020204030204" pitchFamily="34" charset="0"/>
                <a:cs typeface="Calibri" panose="020F0502020204030204" pitchFamily="34" charset="0"/>
                <a:sym typeface="Arial"/>
              </a:rPr>
              <a:t>Em có đồng tình với Bình và Kiên không? Vì sao?</a:t>
            </a:r>
          </a:p>
        </p:txBody>
      </p:sp>
      <p:sp>
        <p:nvSpPr>
          <p:cNvPr id="10" name="Rectangle: Rounded Corners 9">
            <a:extLst>
              <a:ext uri="{FF2B5EF4-FFF2-40B4-BE49-F238E27FC236}">
                <a16:creationId xmlns:a16="http://schemas.microsoft.com/office/drawing/2014/main" id="{416AEC24-4CF9-28A5-F585-B07163520567}"/>
              </a:ext>
            </a:extLst>
          </p:cNvPr>
          <p:cNvSpPr/>
          <p:nvPr/>
        </p:nvSpPr>
        <p:spPr>
          <a:xfrm>
            <a:off x="672465" y="4114800"/>
            <a:ext cx="11155680" cy="19535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2800" kern="0" dirty="0">
                <a:solidFill>
                  <a:srgbClr val="FF0000"/>
                </a:solidFill>
                <a:latin typeface="Calibri" panose="020F0502020204030204" pitchFamily="34" charset="0"/>
                <a:cs typeface="Calibri" panose="020F0502020204030204" pitchFamily="34" charset="0"/>
                <a:sym typeface="Arial"/>
              </a:rPr>
              <a:t>Em không đồng tình với Bình và Kiên. Vì nghề nào cũng cao quý và đáng được trân trọng. Mỗi một nghề đều có giá trị, có đóng góp vào sự phát triển của xã hội. Bất cứ nghề nào mang lại lợi ích cho con người và cộng đồng đều đáng được trân trọng, tôn vinh.</a:t>
            </a:r>
            <a:endParaRPr lang="en-US" sz="2800" kern="0" dirty="0">
              <a:solidFill>
                <a:srgbClr val="FF0000"/>
              </a:solidFill>
              <a:latin typeface="Calibri" panose="020F0502020204030204" pitchFamily="34" charset="0"/>
              <a:cs typeface="Calibri" panose="020F0502020204030204" pitchFamily="34" charset="0"/>
              <a:sym typeface="Arial"/>
            </a:endParaRPr>
          </a:p>
        </p:txBody>
      </p:sp>
      <p:sp>
        <p:nvSpPr>
          <p:cNvPr id="12" name="Arrow: Curved Right 11">
            <a:extLst>
              <a:ext uri="{FF2B5EF4-FFF2-40B4-BE49-F238E27FC236}">
                <a16:creationId xmlns:a16="http://schemas.microsoft.com/office/drawing/2014/main" id="{45A021FC-EBD7-95C0-C496-17520AC6BB53}"/>
              </a:ext>
            </a:extLst>
          </p:cNvPr>
          <p:cNvSpPr/>
          <p:nvPr/>
        </p:nvSpPr>
        <p:spPr>
          <a:xfrm>
            <a:off x="365760" y="2895600"/>
            <a:ext cx="1158240" cy="1362075"/>
          </a:xfrm>
          <a:prstGeom prst="curved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pic>
        <p:nvPicPr>
          <p:cNvPr id="13" name="Picture 12">
            <a:extLst>
              <a:ext uri="{FF2B5EF4-FFF2-40B4-BE49-F238E27FC236}">
                <a16:creationId xmlns:a16="http://schemas.microsoft.com/office/drawing/2014/main" id="{49359B5B-1B0A-3501-258D-21F76BF160C8}"/>
              </a:ext>
            </a:extLst>
          </p:cNvPr>
          <p:cNvPicPr>
            <a:picLocks noChangeAspect="1"/>
          </p:cNvPicPr>
          <p:nvPr/>
        </p:nvPicPr>
        <p:blipFill>
          <a:blip r:embed="rId4"/>
          <a:stretch>
            <a:fillRect/>
          </a:stretch>
        </p:blipFill>
        <p:spPr>
          <a:xfrm>
            <a:off x="3362324" y="114300"/>
            <a:ext cx="6479721" cy="872267"/>
          </a:xfrm>
          <a:prstGeom prst="rect">
            <a:avLst/>
          </a:prstGeom>
        </p:spPr>
      </p:pic>
    </p:spTree>
    <p:extLst>
      <p:ext uri="{BB962C8B-B14F-4D97-AF65-F5344CB8AC3E}">
        <p14:creationId xmlns:p14="http://schemas.microsoft.com/office/powerpoint/2010/main" val="3140157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Rounded Corners 3">
            <a:extLst>
              <a:ext uri="{FF2B5EF4-FFF2-40B4-BE49-F238E27FC236}">
                <a16:creationId xmlns:a16="http://schemas.microsoft.com/office/drawing/2014/main" id="{84BFDEF9-EB4E-AFB9-65E2-BA3EE23106EF}"/>
              </a:ext>
            </a:extLst>
          </p:cNvPr>
          <p:cNvSpPr/>
          <p:nvPr/>
        </p:nvSpPr>
        <p:spPr>
          <a:xfrm>
            <a:off x="200026" y="0"/>
            <a:ext cx="11715750" cy="668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7CFBDC21-FAD7-AF1D-633B-AE48ECC6C44A}"/>
              </a:ext>
            </a:extLst>
          </p:cNvPr>
          <p:cNvSpPr/>
          <p:nvPr/>
        </p:nvSpPr>
        <p:spPr>
          <a:xfrm>
            <a:off x="527685" y="1185049"/>
            <a:ext cx="11155680" cy="16629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b. Thu chỉ tự giác và tích cực làm những công việc gia đình mà bố mẹ thưởng tiền, c</a:t>
            </a:r>
            <a:r>
              <a:rPr lang="en-US" sz="2800" kern="0" dirty="0">
                <a:solidFill>
                  <a:srgbClr val="002060"/>
                </a:solidFill>
                <a:latin typeface="Calibri" panose="020F0502020204030204" pitchFamily="34" charset="0"/>
                <a:cs typeface="Calibri" panose="020F0502020204030204" pitchFamily="34" charset="0"/>
                <a:sym typeface="Arial"/>
              </a:rPr>
              <a:t>ò</a:t>
            </a:r>
            <a:r>
              <a:rPr kumimoji="0" lang="vi-VN" sz="28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n những việc không có tiền thưởng em chỉ làm một cách qua loa.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Em có đồng tình với bạn Thu không? Vì sao?</a:t>
            </a:r>
          </a:p>
        </p:txBody>
      </p:sp>
      <p:sp>
        <p:nvSpPr>
          <p:cNvPr id="10" name="Rectangle: Rounded Corners 9">
            <a:extLst>
              <a:ext uri="{FF2B5EF4-FFF2-40B4-BE49-F238E27FC236}">
                <a16:creationId xmlns:a16="http://schemas.microsoft.com/office/drawing/2014/main" id="{416AEC24-4CF9-28A5-F585-B07163520567}"/>
              </a:ext>
            </a:extLst>
          </p:cNvPr>
          <p:cNvSpPr/>
          <p:nvPr/>
        </p:nvSpPr>
        <p:spPr>
          <a:xfrm>
            <a:off x="672465" y="4114800"/>
            <a:ext cx="11155680" cy="19535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800" kern="0" dirty="0">
                <a:solidFill>
                  <a:srgbClr val="FF0000"/>
                </a:solidFill>
                <a:latin typeface="Calibri" panose="020F0502020204030204" pitchFamily="34" charset="0"/>
                <a:cs typeface="Calibri" panose="020F0502020204030204" pitchFamily="34" charset="0"/>
                <a:sym typeface="Arial"/>
              </a:rPr>
              <a:t>Em không đồng tình với bạn Thu. Vì Thu chưa biết tự giác lao động, chỉ làm những việc có lợi ích cho mình mà thôi. Việc giúp đỡ bố m</a:t>
            </a:r>
            <a:r>
              <a:rPr lang="en-US" sz="2800" kern="0" dirty="0">
                <a:solidFill>
                  <a:srgbClr val="FF0000"/>
                </a:solidFill>
                <a:latin typeface="Calibri" panose="020F0502020204030204" pitchFamily="34" charset="0"/>
                <a:cs typeface="Calibri" panose="020F0502020204030204" pitchFamily="34" charset="0"/>
                <a:sym typeface="Arial"/>
              </a:rPr>
              <a:t>ẹ</a:t>
            </a:r>
            <a:r>
              <a:rPr lang="vi-VN" sz="2800" kern="0" dirty="0">
                <a:solidFill>
                  <a:srgbClr val="FF0000"/>
                </a:solidFill>
                <a:latin typeface="Calibri" panose="020F0502020204030204" pitchFamily="34" charset="0"/>
                <a:cs typeface="Calibri" panose="020F0502020204030204" pitchFamily="34" charset="0"/>
                <a:sym typeface="Arial"/>
              </a:rPr>
              <a:t> làm việc nhà sẽ giúp bản thân thấy mình có ích cũng như thêm gắn kết đối với các thành viên trong gia đình.</a:t>
            </a:r>
            <a:endParaRPr kumimoji="0" lang="en-US" sz="2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12" name="Arrow: Curved Right 11">
            <a:extLst>
              <a:ext uri="{FF2B5EF4-FFF2-40B4-BE49-F238E27FC236}">
                <a16:creationId xmlns:a16="http://schemas.microsoft.com/office/drawing/2014/main" id="{45A021FC-EBD7-95C0-C496-17520AC6BB53}"/>
              </a:ext>
            </a:extLst>
          </p:cNvPr>
          <p:cNvSpPr/>
          <p:nvPr/>
        </p:nvSpPr>
        <p:spPr>
          <a:xfrm>
            <a:off x="365760" y="2895600"/>
            <a:ext cx="1158240" cy="1362075"/>
          </a:xfrm>
          <a:prstGeom prst="curved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49359B5B-1B0A-3501-258D-21F76BF160C8}"/>
              </a:ext>
            </a:extLst>
          </p:cNvPr>
          <p:cNvPicPr>
            <a:picLocks noChangeAspect="1"/>
          </p:cNvPicPr>
          <p:nvPr/>
        </p:nvPicPr>
        <p:blipFill>
          <a:blip r:embed="rId4"/>
          <a:stretch>
            <a:fillRect/>
          </a:stretch>
        </p:blipFill>
        <p:spPr>
          <a:xfrm>
            <a:off x="3362324" y="114300"/>
            <a:ext cx="6479721" cy="872267"/>
          </a:xfrm>
          <a:prstGeom prst="rect">
            <a:avLst/>
          </a:prstGeom>
        </p:spPr>
      </p:pic>
    </p:spTree>
    <p:extLst>
      <p:ext uri="{BB962C8B-B14F-4D97-AF65-F5344CB8AC3E}">
        <p14:creationId xmlns:p14="http://schemas.microsoft.com/office/powerpoint/2010/main" val="1565356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1283</Words>
  <Application>Microsoft Office PowerPoint</Application>
  <PresentationFormat>Widescreen</PresentationFormat>
  <Paragraphs>82</Paragraphs>
  <Slides>19</Slides>
  <Notes>11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2023-11-10T13:13:20Z</dcterms:created>
  <dcterms:modified xsi:type="dcterms:W3CDTF">2023-11-17T09:22:26Z</dcterms:modified>
</cp:coreProperties>
</file>