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9" r:id="rId2"/>
    <p:sldId id="413" r:id="rId3"/>
    <p:sldId id="408" r:id="rId4"/>
    <p:sldId id="363" r:id="rId5"/>
    <p:sldId id="364" r:id="rId6"/>
    <p:sldId id="269" r:id="rId7"/>
    <p:sldId id="382" r:id="rId8"/>
    <p:sldId id="428" r:id="rId9"/>
    <p:sldId id="422" r:id="rId10"/>
    <p:sldId id="379" r:id="rId11"/>
    <p:sldId id="381" r:id="rId12"/>
    <p:sldId id="430" r:id="rId13"/>
    <p:sldId id="431" r:id="rId14"/>
    <p:sldId id="432" r:id="rId15"/>
    <p:sldId id="423" r:id="rId16"/>
    <p:sldId id="429" r:id="rId17"/>
    <p:sldId id="424" r:id="rId18"/>
    <p:sldId id="435" r:id="rId19"/>
    <p:sldId id="411" r:id="rId20"/>
    <p:sldId id="4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9644"/>
    <a:srgbClr val="E20000"/>
    <a:srgbClr val="40AC26"/>
    <a:srgbClr val="79DC62"/>
    <a:srgbClr val="008BBC"/>
    <a:srgbClr val="BCFA8E"/>
    <a:srgbClr val="FFFF00"/>
    <a:srgbClr val="3A9D23"/>
    <a:srgbClr val="FFE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B8551-E9E7-4349-B810-7A96CB8156DE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23E45-A04A-4641-B6A2-B84C595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8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0" hangingPunct="0">
              <a:spcBef>
                <a:spcPts val="300"/>
              </a:spcBef>
            </a:pPr>
            <a:r>
              <a:rPr lang="vi-VN" b="1"/>
              <a:t>The Telephone Game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Divide the class into 2 groups: Boys and Girls 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Play </a:t>
            </a:r>
            <a:r>
              <a:rPr lang="en-US" i="1"/>
              <a:t>Rock, Paper, Scissors</a:t>
            </a:r>
            <a:r>
              <a:rPr lang="en-US"/>
              <a:t> to determine which group goes first.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Spread out the cards randomly. One group asks the questions and the other groupanswers. Teacher sets time to start.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In turn, pupils in each group read out what their cards say to match questions with the answers.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Then, they have to decide whether the question and answer match. If so, they get 1 point. If not, they will turn the cards face down.</a:t>
            </a:r>
          </a:p>
          <a:p>
            <a:pPr eaLnBrk="0" hangingPunct="0">
              <a:spcBef>
                <a:spcPct val="0"/>
              </a:spcBef>
            </a:pPr>
            <a:r>
              <a:rPr lang="en-US"/>
              <a:t>- The winner is the group which correctly matched all the sentences in the shortest time.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0DCE8F-4F3C-4CD3-9502-3F576BA90CF2}" type="slidenum">
              <a:rPr lang="vi-VN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vi-VN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3E45-A04A-4641-B6A2-B84C595F4C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4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3E45-A04A-4641-B6A2-B84C595F4C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ADF0BF9-6A41-4E8B-AC31-43F65C6CE3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7331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oi%20giang%202013\what%20day%20is%20it%20today.wa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oi%20giang%202013\what%20day%20is%20it%20today.wa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oi%20giang%202013\what%20day%20is%20it%20today.wa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oi%20giang%202013\what%20day%20is%20it%20today.wa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A9769E-687A-461F-B9E0-00949198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" y="10426"/>
            <a:ext cx="12184600" cy="6847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2991" y="4529432"/>
            <a:ext cx="394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Teacher: Pham Ngoc </a:t>
            </a:r>
            <a:r>
              <a:rPr lang="en-US" sz="280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Kien</a:t>
            </a:r>
            <a:endParaRPr lang="en-US" sz="280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en-US" sz="80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8346" y="3672307"/>
            <a:ext cx="159530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>
                <a:ln/>
                <a:solidFill>
                  <a:schemeClr val="accent4"/>
                </a:solidFill>
              </a:rPr>
              <a:t>Class 3G</a:t>
            </a:r>
            <a:endParaRPr lang="en-US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D9136-02C1-73D8-00E0-D9B686BB1B91}"/>
              </a:ext>
            </a:extLst>
          </p:cNvPr>
          <p:cNvSpPr/>
          <p:nvPr/>
        </p:nvSpPr>
        <p:spPr>
          <a:xfrm>
            <a:off x="3885749" y="1682238"/>
            <a:ext cx="46989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 3: Our friends 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 1: Part 4,5,6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8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 descr="White marble"/>
          <p:cNvSpPr>
            <a:spLocks noChangeArrowheads="1" noChangeShapeType="1" noTextEdit="1"/>
          </p:cNvSpPr>
          <p:nvPr/>
        </p:nvSpPr>
        <p:spPr bwMode="auto">
          <a:xfrm>
            <a:off x="4033043" y="762000"/>
            <a:ext cx="45831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79DC62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.VnBlackH"/>
              </a:rPr>
              <a:t>game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76600" y="2024743"/>
            <a:ext cx="6400800" cy="1371600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  <a:scene3d>
              <a:camera prst="perspectiveRelaxedModerately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.VnPark" panose="020B7200000000000000" pitchFamily="34" charset="0"/>
              </a:rPr>
              <a:t>Chase of catching words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11B11E-FE44-5A00-15D8-CCF668943C78}"/>
              </a:ext>
            </a:extLst>
          </p:cNvPr>
          <p:cNvSpPr/>
          <p:nvPr/>
        </p:nvSpPr>
        <p:spPr>
          <a:xfrm>
            <a:off x="1089736" y="3948668"/>
            <a:ext cx="104697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3 seconds for you to raise your hands for reading.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4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u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629" y="505919"/>
            <a:ext cx="1003300" cy="1447800"/>
          </a:xfrm>
          <a:prstGeom prst="rect">
            <a:avLst/>
          </a:prstGeom>
          <a:noFill/>
        </p:spPr>
      </p:pic>
      <p:pic>
        <p:nvPicPr>
          <p:cNvPr id="25603" name="Picture 3" descr="nu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229" y="353519"/>
            <a:ext cx="990600" cy="1447800"/>
          </a:xfrm>
          <a:prstGeom prst="rect">
            <a:avLst/>
          </a:prstGeom>
          <a:noFill/>
        </p:spPr>
      </p:pic>
      <p:pic>
        <p:nvPicPr>
          <p:cNvPr id="25604" name="Picture 4" descr="nu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6629" y="658319"/>
            <a:ext cx="787400" cy="1447800"/>
          </a:xfrm>
          <a:prstGeom prst="rect">
            <a:avLst/>
          </a:prstGeom>
          <a:noFill/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717029" y="505919"/>
            <a:ext cx="1447800" cy="914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rial"/>
              </a:rPr>
              <a:t>Time’s up!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30" y="201119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8" name="Rectangle 8" descr="download (9)"/>
          <p:cNvSpPr>
            <a:spLocks noChangeArrowheads="1"/>
          </p:cNvSpPr>
          <p:nvPr/>
        </p:nvSpPr>
        <p:spPr bwMode="auto">
          <a:xfrm>
            <a:off x="3048000" y="2286001"/>
            <a:ext cx="6781800" cy="4114799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WordArt 12" descr="White marble"/>
          <p:cNvSpPr>
            <a:spLocks noChangeArrowheads="1" noChangeShapeType="1" noTextEdit="1"/>
          </p:cNvSpPr>
          <p:nvPr/>
        </p:nvSpPr>
        <p:spPr bwMode="auto">
          <a:xfrm>
            <a:off x="4953000" y="228600"/>
            <a:ext cx="2895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79DC6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BlackH"/>
              </a:rPr>
              <a:t>game</a:t>
            </a:r>
          </a:p>
        </p:txBody>
      </p:sp>
      <p:sp>
        <p:nvSpPr>
          <p:cNvPr id="25613" name="WordArt 13"/>
          <p:cNvSpPr>
            <a:spLocks noChangeArrowheads="1" noChangeShapeType="1" noTextEdit="1"/>
          </p:cNvSpPr>
          <p:nvPr/>
        </p:nvSpPr>
        <p:spPr bwMode="auto">
          <a:xfrm>
            <a:off x="4495800" y="1066801"/>
            <a:ext cx="3886200" cy="414337"/>
          </a:xfrm>
          <a:prstGeom prst="rect">
            <a:avLst/>
          </a:prstGeom>
        </p:spPr>
        <p:txBody>
          <a:bodyPr wrap="none" fromWordArt="1">
            <a:prstTxWarp prst="textTriangleInverted">
              <a:avLst/>
            </a:prstTxWarp>
            <a:scene3d>
              <a:camera prst="perspectiveBelow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.VnTimeH"/>
              </a:rPr>
              <a:t>chase of catching words</a:t>
            </a:r>
          </a:p>
        </p:txBody>
      </p:sp>
      <p:pic>
        <p:nvPicPr>
          <p:cNvPr id="25615" name="what day is it tod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429" y="1191719"/>
            <a:ext cx="304800" cy="30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693" y="2408978"/>
            <a:ext cx="1960793" cy="175432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Read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this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dialogue.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69" fill="hold"/>
                                        <p:tgtEl>
                                          <p:spTgt spid="25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5"/>
                </p:tgtEl>
              </p:cMediaNode>
            </p:audio>
          </p:childTnLst>
        </p:cTn>
      </p:par>
    </p:tnLst>
    <p:bldLst>
      <p:bldP spid="25605" grpId="0" animBg="1"/>
      <p:bldP spid="25608" grpId="0" animBg="1"/>
      <p:bldP spid="25608" grpId="1" animBg="1"/>
      <p:bldP spid="25608" grpId="2" animBg="1"/>
      <p:bldP spid="25608" grpId="3" animBg="1"/>
      <p:bldP spid="25608" grpId="4" animBg="1"/>
      <p:bldP spid="25608" grpId="5" animBg="1"/>
      <p:bldP spid="25608" grpId="6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u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629" y="505919"/>
            <a:ext cx="1003300" cy="1447800"/>
          </a:xfrm>
          <a:prstGeom prst="rect">
            <a:avLst/>
          </a:prstGeom>
          <a:noFill/>
        </p:spPr>
      </p:pic>
      <p:pic>
        <p:nvPicPr>
          <p:cNvPr id="25603" name="Picture 3" descr="nu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229" y="353519"/>
            <a:ext cx="990600" cy="1447800"/>
          </a:xfrm>
          <a:prstGeom prst="rect">
            <a:avLst/>
          </a:prstGeom>
          <a:noFill/>
        </p:spPr>
      </p:pic>
      <p:pic>
        <p:nvPicPr>
          <p:cNvPr id="25604" name="Picture 4" descr="nu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6629" y="658319"/>
            <a:ext cx="787400" cy="1447800"/>
          </a:xfrm>
          <a:prstGeom prst="rect">
            <a:avLst/>
          </a:prstGeom>
          <a:noFill/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717029" y="505919"/>
            <a:ext cx="1447800" cy="914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rial"/>
              </a:rPr>
              <a:t>Time’s up!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30" y="201119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8" name="Rectangle 8" descr="download (9)"/>
          <p:cNvSpPr>
            <a:spLocks noChangeArrowheads="1"/>
          </p:cNvSpPr>
          <p:nvPr/>
        </p:nvSpPr>
        <p:spPr bwMode="auto">
          <a:xfrm>
            <a:off x="3048000" y="2286001"/>
            <a:ext cx="6781800" cy="4114799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WordArt 12" descr="White marble"/>
          <p:cNvSpPr>
            <a:spLocks noChangeArrowheads="1" noChangeShapeType="1" noTextEdit="1"/>
          </p:cNvSpPr>
          <p:nvPr/>
        </p:nvSpPr>
        <p:spPr bwMode="auto">
          <a:xfrm>
            <a:off x="4953000" y="228600"/>
            <a:ext cx="2895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79DC6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BlackH"/>
              </a:rPr>
              <a:t>game</a:t>
            </a:r>
          </a:p>
        </p:txBody>
      </p:sp>
      <p:sp>
        <p:nvSpPr>
          <p:cNvPr id="25613" name="WordArt 13"/>
          <p:cNvSpPr>
            <a:spLocks noChangeArrowheads="1" noChangeShapeType="1" noTextEdit="1"/>
          </p:cNvSpPr>
          <p:nvPr/>
        </p:nvSpPr>
        <p:spPr bwMode="auto">
          <a:xfrm>
            <a:off x="4495800" y="1066801"/>
            <a:ext cx="3886200" cy="414337"/>
          </a:xfrm>
          <a:prstGeom prst="rect">
            <a:avLst/>
          </a:prstGeom>
        </p:spPr>
        <p:txBody>
          <a:bodyPr wrap="none" fromWordArt="1">
            <a:prstTxWarp prst="textTriangleInverted">
              <a:avLst/>
            </a:prstTxWarp>
            <a:scene3d>
              <a:camera prst="perspectiveBelow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.VnTimeH"/>
              </a:rPr>
              <a:t>chase of catching words</a:t>
            </a:r>
          </a:p>
        </p:txBody>
      </p:sp>
      <p:pic>
        <p:nvPicPr>
          <p:cNvPr id="25615" name="what day is it tod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429" y="1191719"/>
            <a:ext cx="304800" cy="30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693" y="2408978"/>
            <a:ext cx="1960793" cy="175432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Read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this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dialogue.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83985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69" fill="hold"/>
                                        <p:tgtEl>
                                          <p:spTgt spid="25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5"/>
                </p:tgtEl>
              </p:cMediaNode>
            </p:audio>
          </p:childTnLst>
        </p:cTn>
      </p:par>
    </p:tnLst>
    <p:bldLst>
      <p:bldP spid="25605" grpId="0" animBg="1"/>
      <p:bldP spid="25608" grpId="0" animBg="1"/>
      <p:bldP spid="25608" grpId="1" animBg="1"/>
      <p:bldP spid="25608" grpId="2" animBg="1"/>
      <p:bldP spid="25608" grpId="3" animBg="1"/>
      <p:bldP spid="25608" grpId="4" animBg="1"/>
      <p:bldP spid="25608" grpId="5" animBg="1"/>
      <p:bldP spid="25608" grpId="6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u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629" y="505919"/>
            <a:ext cx="1003300" cy="1447800"/>
          </a:xfrm>
          <a:prstGeom prst="rect">
            <a:avLst/>
          </a:prstGeom>
          <a:noFill/>
        </p:spPr>
      </p:pic>
      <p:pic>
        <p:nvPicPr>
          <p:cNvPr id="25603" name="Picture 3" descr="nu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229" y="353519"/>
            <a:ext cx="990600" cy="1447800"/>
          </a:xfrm>
          <a:prstGeom prst="rect">
            <a:avLst/>
          </a:prstGeom>
          <a:noFill/>
        </p:spPr>
      </p:pic>
      <p:pic>
        <p:nvPicPr>
          <p:cNvPr id="25604" name="Picture 4" descr="nu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6629" y="658319"/>
            <a:ext cx="787400" cy="1447800"/>
          </a:xfrm>
          <a:prstGeom prst="rect">
            <a:avLst/>
          </a:prstGeom>
          <a:noFill/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717029" y="505919"/>
            <a:ext cx="1447800" cy="914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rial"/>
              </a:rPr>
              <a:t>Time’s up!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30" y="201119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8" name="Rectangle 8" descr="download (9)"/>
          <p:cNvSpPr>
            <a:spLocks noChangeArrowheads="1"/>
          </p:cNvSpPr>
          <p:nvPr/>
        </p:nvSpPr>
        <p:spPr bwMode="auto">
          <a:xfrm>
            <a:off x="3048000" y="2286001"/>
            <a:ext cx="6781800" cy="4114799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WordArt 12" descr="White marble"/>
          <p:cNvSpPr>
            <a:spLocks noChangeArrowheads="1" noChangeShapeType="1" noTextEdit="1"/>
          </p:cNvSpPr>
          <p:nvPr/>
        </p:nvSpPr>
        <p:spPr bwMode="auto">
          <a:xfrm>
            <a:off x="4953000" y="228600"/>
            <a:ext cx="2895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79DC6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BlackH"/>
              </a:rPr>
              <a:t>game</a:t>
            </a:r>
          </a:p>
        </p:txBody>
      </p:sp>
      <p:sp>
        <p:nvSpPr>
          <p:cNvPr id="25613" name="WordArt 13"/>
          <p:cNvSpPr>
            <a:spLocks noChangeArrowheads="1" noChangeShapeType="1" noTextEdit="1"/>
          </p:cNvSpPr>
          <p:nvPr/>
        </p:nvSpPr>
        <p:spPr bwMode="auto">
          <a:xfrm>
            <a:off x="4495800" y="1066801"/>
            <a:ext cx="3886200" cy="414337"/>
          </a:xfrm>
          <a:prstGeom prst="rect">
            <a:avLst/>
          </a:prstGeom>
        </p:spPr>
        <p:txBody>
          <a:bodyPr wrap="none" fromWordArt="1">
            <a:prstTxWarp prst="textTriangleInverted">
              <a:avLst/>
            </a:prstTxWarp>
            <a:scene3d>
              <a:camera prst="perspectiveBelow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.VnTimeH"/>
              </a:rPr>
              <a:t>chase of catching words</a:t>
            </a:r>
          </a:p>
        </p:txBody>
      </p:sp>
      <p:pic>
        <p:nvPicPr>
          <p:cNvPr id="25615" name="what day is it tod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429" y="1191719"/>
            <a:ext cx="304800" cy="30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693" y="2408978"/>
            <a:ext cx="1960793" cy="175432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Read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this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dialogue.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56071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69" fill="hold"/>
                                        <p:tgtEl>
                                          <p:spTgt spid="25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5"/>
                </p:tgtEl>
              </p:cMediaNode>
            </p:audio>
          </p:childTnLst>
        </p:cTn>
      </p:par>
    </p:tnLst>
    <p:bldLst>
      <p:bldP spid="25605" grpId="0" animBg="1"/>
      <p:bldP spid="25608" grpId="0" animBg="1"/>
      <p:bldP spid="25608" grpId="1" animBg="1"/>
      <p:bldP spid="25608" grpId="2" animBg="1"/>
      <p:bldP spid="25608" grpId="3" animBg="1"/>
      <p:bldP spid="25608" grpId="4" animBg="1"/>
      <p:bldP spid="25608" grpId="5" animBg="1"/>
      <p:bldP spid="25608" grpId="6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u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629" y="505919"/>
            <a:ext cx="1003300" cy="1447800"/>
          </a:xfrm>
          <a:prstGeom prst="rect">
            <a:avLst/>
          </a:prstGeom>
          <a:noFill/>
        </p:spPr>
      </p:pic>
      <p:pic>
        <p:nvPicPr>
          <p:cNvPr id="25603" name="Picture 3" descr="nu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229" y="353519"/>
            <a:ext cx="990600" cy="1447800"/>
          </a:xfrm>
          <a:prstGeom prst="rect">
            <a:avLst/>
          </a:prstGeom>
          <a:noFill/>
        </p:spPr>
      </p:pic>
      <p:pic>
        <p:nvPicPr>
          <p:cNvPr id="25604" name="Picture 4" descr="nu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6629" y="658319"/>
            <a:ext cx="787400" cy="1447800"/>
          </a:xfrm>
          <a:prstGeom prst="rect">
            <a:avLst/>
          </a:prstGeom>
          <a:noFill/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717029" y="505919"/>
            <a:ext cx="1447800" cy="914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rial"/>
              </a:rPr>
              <a:t>Time’s up!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30" y="201119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8" name="Rectangle 8" descr="download (9)"/>
          <p:cNvSpPr>
            <a:spLocks noChangeArrowheads="1"/>
          </p:cNvSpPr>
          <p:nvPr/>
        </p:nvSpPr>
        <p:spPr bwMode="auto">
          <a:xfrm>
            <a:off x="3048000" y="2286001"/>
            <a:ext cx="6781800" cy="4114799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WordArt 12" descr="White marble"/>
          <p:cNvSpPr>
            <a:spLocks noChangeArrowheads="1" noChangeShapeType="1" noTextEdit="1"/>
          </p:cNvSpPr>
          <p:nvPr/>
        </p:nvSpPr>
        <p:spPr bwMode="auto">
          <a:xfrm>
            <a:off x="4953000" y="228600"/>
            <a:ext cx="2895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79DC6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BlackH"/>
              </a:rPr>
              <a:t>game</a:t>
            </a:r>
          </a:p>
        </p:txBody>
      </p:sp>
      <p:sp>
        <p:nvSpPr>
          <p:cNvPr id="25613" name="WordArt 13"/>
          <p:cNvSpPr>
            <a:spLocks noChangeArrowheads="1" noChangeShapeType="1" noTextEdit="1"/>
          </p:cNvSpPr>
          <p:nvPr/>
        </p:nvSpPr>
        <p:spPr bwMode="auto">
          <a:xfrm>
            <a:off x="4495800" y="1066801"/>
            <a:ext cx="3886200" cy="414337"/>
          </a:xfrm>
          <a:prstGeom prst="rect">
            <a:avLst/>
          </a:prstGeom>
        </p:spPr>
        <p:txBody>
          <a:bodyPr wrap="none" fromWordArt="1">
            <a:prstTxWarp prst="textTriangleInverted">
              <a:avLst/>
            </a:prstTxWarp>
            <a:scene3d>
              <a:camera prst="perspectiveBelow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.VnTimeH"/>
              </a:rPr>
              <a:t>chase of catching words</a:t>
            </a:r>
          </a:p>
        </p:txBody>
      </p:sp>
      <p:pic>
        <p:nvPicPr>
          <p:cNvPr id="25615" name="what day is it today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429" y="1191719"/>
            <a:ext cx="304800" cy="30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693" y="2408978"/>
            <a:ext cx="1960793" cy="175432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Read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this </a:t>
            </a:r>
          </a:p>
          <a:p>
            <a:r>
              <a:rPr lang="en-US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dialogue.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71360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69" fill="hold"/>
                                        <p:tgtEl>
                                          <p:spTgt spid="25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5"/>
                </p:tgtEl>
              </p:cMediaNode>
            </p:audio>
          </p:childTnLst>
        </p:cTn>
      </p:par>
    </p:tnLst>
    <p:bldLst>
      <p:bldP spid="25605" grpId="0" animBg="1"/>
      <p:bldP spid="25608" grpId="0" animBg="1"/>
      <p:bldP spid="25608" grpId="1" animBg="1"/>
      <p:bldP spid="25608" grpId="2" animBg="1"/>
      <p:bldP spid="25608" grpId="3" animBg="1"/>
      <p:bldP spid="25608" grpId="4" animBg="1"/>
      <p:bldP spid="25608" grpId="5" animBg="1"/>
      <p:bldP spid="25608" grpId="6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sachmem.vn/public/images/common/home_ico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143000"/>
            <a:ext cx="3048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7" y="4495801"/>
            <a:ext cx="12144374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miley Face 5"/>
          <p:cNvSpPr/>
          <p:nvPr/>
        </p:nvSpPr>
        <p:spPr>
          <a:xfrm>
            <a:off x="2957513" y="4618039"/>
            <a:ext cx="1143000" cy="523875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800" y="2160905"/>
            <a:ext cx="2289174" cy="2289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5167" y="660737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3: OUR FRIENDS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1: Part 4,5,6 (Page 23)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5167" y="7620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9</a:t>
            </a:r>
            <a:r>
              <a:rPr lang="en-US" sz="2800" b="1" baseline="30000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b="1" dirty="0">
              <a:ln w="1905"/>
              <a:solidFill>
                <a:srgbClr val="3A9D2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FC381-1365-1D95-7E39-8BFA7A99D53F}"/>
              </a:ext>
            </a:extLst>
          </p:cNvPr>
          <p:cNvSpPr txBox="1"/>
          <p:nvPr/>
        </p:nvSpPr>
        <p:spPr>
          <a:xfrm>
            <a:off x="533400" y="2008532"/>
            <a:ext cx="6203852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Listen and tick.</a:t>
            </a:r>
          </a:p>
          <a:p>
            <a:pPr>
              <a:lnSpc>
                <a:spcPct val="150000"/>
              </a:lnSpc>
            </a:pPr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Look, complete and read.</a:t>
            </a:r>
          </a:p>
          <a:p>
            <a:pPr>
              <a:lnSpc>
                <a:spcPct val="150000"/>
              </a:lnSpc>
            </a:pPr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Let’s sing.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73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2FC36-2D77-4483-01BD-A3E62DB0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ttps://cdn.sachmem.vn/public/images/common/home_icon2.png">
            <a:extLst>
              <a:ext uri="{FF2B5EF4-FFF2-40B4-BE49-F238E27FC236}">
                <a16:creationId xmlns:a16="http://schemas.microsoft.com/office/drawing/2014/main" id="{6A3DE3D6-90CD-5758-16C4-45B5DB1F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9189" y="0"/>
            <a:ext cx="148281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sachmem.vn/public/images/common/home_ico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318053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7" y="4495801"/>
            <a:ext cx="12144374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miley Face 5"/>
          <p:cNvSpPr/>
          <p:nvPr/>
        </p:nvSpPr>
        <p:spPr>
          <a:xfrm>
            <a:off x="2957513" y="4618039"/>
            <a:ext cx="1143000" cy="523875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800" y="2160905"/>
            <a:ext cx="2289174" cy="2289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723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iley Face 3"/>
          <p:cNvSpPr/>
          <p:nvPr/>
        </p:nvSpPr>
        <p:spPr>
          <a:xfrm>
            <a:off x="47627" y="73024"/>
            <a:ext cx="942973" cy="765176"/>
          </a:xfrm>
          <a:prstGeom prst="smileyFace">
            <a:avLst>
              <a:gd name="adj" fmla="val 465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579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7" y="4495801"/>
            <a:ext cx="12144374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F253B-889A-8225-4CAE-CD17E0C29936}"/>
              </a:ext>
            </a:extLst>
          </p:cNvPr>
          <p:cNvSpPr txBox="1"/>
          <p:nvPr/>
        </p:nvSpPr>
        <p:spPr>
          <a:xfrm>
            <a:off x="1524000" y="1373918"/>
            <a:ext cx="9601200" cy="3502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/>
              <a:t>* Mẫu giới thiệu nhân vật ở gần (This is) và ở xa (That is):</a:t>
            </a:r>
          </a:p>
          <a:p>
            <a:pPr>
              <a:lnSpc>
                <a:spcPct val="114000"/>
              </a:lnSpc>
            </a:pPr>
            <a:r>
              <a:rPr lang="en-US" sz="2800"/>
              <a:t>	This is + name.</a:t>
            </a:r>
          </a:p>
          <a:p>
            <a:pPr>
              <a:lnSpc>
                <a:spcPct val="114000"/>
              </a:lnSpc>
            </a:pPr>
            <a:r>
              <a:rPr lang="en-US" sz="2800"/>
              <a:t>	That’s + name.</a:t>
            </a:r>
          </a:p>
          <a:p>
            <a:pPr>
              <a:lnSpc>
                <a:spcPct val="114000"/>
              </a:lnSpc>
            </a:pPr>
            <a:r>
              <a:rPr lang="en-US" sz="2800" b="1"/>
              <a:t>* Một số nhân vật trong bài học.</a:t>
            </a:r>
          </a:p>
          <a:p>
            <a:pPr>
              <a:lnSpc>
                <a:spcPct val="114000"/>
              </a:lnSpc>
            </a:pPr>
            <a:r>
              <a:rPr lang="en-US" sz="2800"/>
              <a:t>	Ben			Mary			Nam</a:t>
            </a:r>
          </a:p>
          <a:p>
            <a:pPr>
              <a:lnSpc>
                <a:spcPct val="114000"/>
              </a:lnSpc>
            </a:pPr>
            <a:r>
              <a:rPr lang="en-US" sz="2800"/>
              <a:t>	Mai			Linh			Mr Long</a:t>
            </a:r>
          </a:p>
          <a:p>
            <a:pPr>
              <a:lnSpc>
                <a:spcPct val="114000"/>
              </a:lnSpc>
            </a:pPr>
            <a:r>
              <a:rPr lang="en-US" sz="2800"/>
              <a:t>	Lucy			Minh			Ms Hoa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9FF41-C389-B227-B60F-53F283D89CBC}"/>
              </a:ext>
            </a:extLst>
          </p:cNvPr>
          <p:cNvSpPr/>
          <p:nvPr/>
        </p:nvSpPr>
        <p:spPr>
          <a:xfrm>
            <a:off x="4306891" y="114279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REMEMBER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1288" y="533400"/>
            <a:ext cx="126365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479">
            <a:off x="3154363" y="889001"/>
            <a:ext cx="549751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42364" y="931863"/>
            <a:ext cx="3313599" cy="112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8800"/>
              </a:lnSpc>
              <a:defRPr/>
            </a:pPr>
            <a:r>
              <a:rPr lang="en-US" sz="5550" dirty="0">
                <a:solidFill>
                  <a:srgbClr val="FF0000"/>
                </a:solidFill>
                <a:latin typeface="ไอติม"/>
                <a:cs typeface="Arial" charset="0"/>
              </a:rPr>
              <a:t>CONTENTS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7286" y="2039206"/>
            <a:ext cx="3924300" cy="1019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88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Warm-up and review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97286" y="3768312"/>
            <a:ext cx="450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spc="-1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2800" b="1" spc="-1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7287" y="3151736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7287" y="4384888"/>
            <a:ext cx="2150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spc="-1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2800" b="1" spc="-1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1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29201"/>
            <a:ext cx="12192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86987" y="2187476"/>
            <a:ext cx="803617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Thanks for your attendance!</a:t>
            </a:r>
          </a:p>
          <a:p>
            <a:pPr algn="ctr">
              <a:defRPr/>
            </a:pPr>
            <a:endParaRPr lang="en-US" sz="48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</p:txBody>
      </p:sp>
      <p:pic>
        <p:nvPicPr>
          <p:cNvPr id="25603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7" y="4495801"/>
            <a:ext cx="12144374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A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76297">
            <a:off x="1501775" y="766764"/>
            <a:ext cx="13716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79807">
            <a:off x="8245476" y="5159376"/>
            <a:ext cx="2371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2479">
            <a:off x="2625726" y="2143126"/>
            <a:ext cx="773906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054226" y="2679700"/>
            <a:ext cx="8342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b="1">
                <a:solidFill>
                  <a:schemeClr val="tx2"/>
                </a:solidFill>
              </a:rPr>
              <a:t>Warm-up and review</a:t>
            </a:r>
            <a:endParaRPr lang="en-US" sz="9600" b="1">
              <a:solidFill>
                <a:schemeClr val="tx2"/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dong2">
            <a:hlinkClick r:id="" action="ppaction://media"/>
            <a:extLst>
              <a:ext uri="{FF2B5EF4-FFF2-40B4-BE49-F238E27FC236}">
                <a16:creationId xmlns:a16="http://schemas.microsoft.com/office/drawing/2014/main" id="{070ECFD4-BE23-CF87-1A4D-B42F02D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52400"/>
            <a:ext cx="1219200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922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C6995201-73E5-35FA-52F1-39E3C991575B}"/>
              </a:ext>
            </a:extLst>
          </p:cNvPr>
          <p:cNvSpPr/>
          <p:nvPr/>
        </p:nvSpPr>
        <p:spPr>
          <a:xfrm>
            <a:off x="764706" y="1085558"/>
            <a:ext cx="3962400" cy="152400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5528231-F7D0-63F1-F5D7-E061067108E9}"/>
              </a:ext>
            </a:extLst>
          </p:cNvPr>
          <p:cNvSpPr/>
          <p:nvPr/>
        </p:nvSpPr>
        <p:spPr>
          <a:xfrm>
            <a:off x="6858000" y="1066801"/>
            <a:ext cx="39624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64814" y="-15739"/>
            <a:ext cx="6157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Game: </a:t>
            </a:r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Pass the ball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057400" y="1299218"/>
            <a:ext cx="154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Boys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8192198" y="1296724"/>
            <a:ext cx="148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Girls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867400" y="1296724"/>
            <a:ext cx="0" cy="1294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031910-4D48-48BC-A1A9-ED109B7D6DBA}"/>
              </a:ext>
            </a:extLst>
          </p:cNvPr>
          <p:cNvSpPr txBox="1"/>
          <p:nvPr/>
        </p:nvSpPr>
        <p:spPr>
          <a:xfrm>
            <a:off x="419100" y="2895600"/>
            <a:ext cx="11353799" cy="342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Luật chơi:</a:t>
            </a:r>
          </a:p>
          <a:p>
            <a:pPr algn="just">
              <a:lnSpc>
                <a:spcPct val="114000"/>
              </a:lnSpc>
            </a:pPr>
            <a:r>
              <a:rPr lang="en-US" sz="3200"/>
              <a:t>- Khi nghe tiếng nhạc các em phải chuyền bóng sang cho bạn nhanh chóng. Khi nhạc dừng bạn nào đang có bóng phải đặt được một câu giới thiệu </a:t>
            </a:r>
            <a:r>
              <a:rPr lang="en-US" sz="3200" b="1"/>
              <a:t>“This/That is + tên bạn.” </a:t>
            </a:r>
            <a:r>
              <a:rPr lang="en-US" sz="3200"/>
              <a:t>trong lớp học. Nếu đặt được câu đội đó sẽ nhận được 1 mặt cười (smiley) cho đội mình. </a:t>
            </a:r>
          </a:p>
          <a:p>
            <a:pPr>
              <a:lnSpc>
                <a:spcPct val="114000"/>
              </a:lnSpc>
            </a:pPr>
            <a:r>
              <a:rPr lang="en-US" sz="3200"/>
              <a:t>- Đội chiến thắng sẽ là đội có nhiều mặt cười hơn.</a:t>
            </a:r>
          </a:p>
        </p:txBody>
      </p:sp>
      <p:pic>
        <p:nvPicPr>
          <p:cNvPr id="13" name="2.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0E713B09-5E10-3A4A-F40C-3A57ED8D4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568"/>
            <a:ext cx="914401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4380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4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iley Face 1"/>
          <p:cNvSpPr/>
          <p:nvPr/>
        </p:nvSpPr>
        <p:spPr>
          <a:xfrm>
            <a:off x="4495800" y="1905000"/>
            <a:ext cx="2971800" cy="2590800"/>
          </a:xfrm>
          <a:prstGeom prst="smileyFace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68534"/>
      </p:ext>
    </p:extLst>
  </p:cSld>
  <p:clrMapOvr>
    <a:masterClrMapping/>
  </p:clrMapOvr>
  <p:transition spd="med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5167" y="660737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3: OUR FRIENDS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1: Part 4,5,6 (Page 23)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5167" y="7620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9</a:t>
            </a:r>
            <a:r>
              <a:rPr lang="en-US" sz="2800" b="1" baseline="30000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>
                <a:ln w="1905"/>
                <a:solidFill>
                  <a:srgbClr val="3A9D2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b="1" dirty="0">
              <a:ln w="1905"/>
              <a:solidFill>
                <a:srgbClr val="3A9D2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97476-9B76-6E94-0B1F-5156F75A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95736"/>
            <a:ext cx="4635496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9898C-8CFC-6A6D-1D2E-0A24BED7D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929619"/>
            <a:ext cx="6161905" cy="2533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5CC25-06FA-D712-DC14-7CE8A2C72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952" y="4372286"/>
            <a:ext cx="6219048" cy="2485714"/>
          </a:xfrm>
          <a:prstGeom prst="rect">
            <a:avLst/>
          </a:prstGeom>
        </p:spPr>
      </p:pic>
      <p:pic>
        <p:nvPicPr>
          <p:cNvPr id="12" name="Picture 2" descr="https://cdn.sachmem.vn/public/images/common/home_icon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3472190"/>
            <a:ext cx="1623354" cy="165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64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LOGO tranh 20-11 đẹp"/>
          <p:cNvPicPr>
            <a:picLocks noChangeAspect="1" noChangeArrowheads="1"/>
          </p:cNvPicPr>
          <p:nvPr/>
        </p:nvPicPr>
        <p:blipFill>
          <a:blip r:embed="rId2"/>
          <a:srcRect l="3592" t="19355" r="58750" b="19355"/>
          <a:stretch/>
        </p:blipFill>
        <p:spPr bwMode="auto">
          <a:xfrm>
            <a:off x="8447064" y="2542735"/>
            <a:ext cx="3383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miley Face 1"/>
          <p:cNvSpPr/>
          <p:nvPr/>
        </p:nvSpPr>
        <p:spPr>
          <a:xfrm>
            <a:off x="152400" y="228600"/>
            <a:ext cx="1600200" cy="1295400"/>
          </a:xfrm>
          <a:prstGeom prst="smileyFace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33549" y="228600"/>
            <a:ext cx="7505901" cy="101566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latin typeface="Arial" charset="0"/>
                <a:cs typeface="Arial" charset="0"/>
              </a:rPr>
              <a:t>Let’s chant with me.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D1241-8A8D-1C81-A9FC-80CD8E18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80" y="1560839"/>
            <a:ext cx="5098960" cy="5068562"/>
          </a:xfrm>
          <a:prstGeom prst="rect">
            <a:avLst/>
          </a:prstGeom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030257"/>
            <a:ext cx="96361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093" y="3077846"/>
            <a:ext cx="1281907" cy="90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837" y="4371535"/>
            <a:ext cx="1498346" cy="10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Kết quả hình ảnh cho LOGO tranh 20-11 đẹp">
            <a:extLst>
              <a:ext uri="{FF2B5EF4-FFF2-40B4-BE49-F238E27FC236}">
                <a16:creationId xmlns:a16="http://schemas.microsoft.com/office/drawing/2014/main" id="{899B1D8E-3F6B-40A0-205D-3311A0BD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3116" r="2139" b="16838"/>
          <a:stretch/>
        </p:blipFill>
        <p:spPr bwMode="auto">
          <a:xfrm>
            <a:off x="8707323" y="4800600"/>
            <a:ext cx="348467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827606"/>
      </p:ext>
    </p:extLst>
  </p:cSld>
  <p:clrMapOvr>
    <a:masterClrMapping/>
  </p:clrMapOvr>
  <p:transition spd="med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14830-4BFF-FC20-C167-A2FA6725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9360" b="14285"/>
          <a:stretch/>
        </p:blipFill>
        <p:spPr>
          <a:xfrm>
            <a:off x="304800" y="381000"/>
            <a:ext cx="51816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75DC1-098E-84BA-6BF9-6C8AEF7A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5" y="1371600"/>
            <a:ext cx="11323809" cy="4191000"/>
          </a:xfrm>
          <a:prstGeom prst="rect">
            <a:avLst/>
          </a:prstGeom>
        </p:spPr>
      </p:pic>
      <p:pic>
        <p:nvPicPr>
          <p:cNvPr id="7" name="Picture 2" descr="https://cdn.sachmem.vn/public/images/common/home_icon2.png">
            <a:extLst>
              <a:ext uri="{FF2B5EF4-FFF2-40B4-BE49-F238E27FC236}">
                <a16:creationId xmlns:a16="http://schemas.microsoft.com/office/drawing/2014/main" id="{58224EC8-35C2-DA0B-7FD0-8E56E395E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2471" y="148406"/>
            <a:ext cx="937554" cy="9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5297</TotalTime>
  <Words>461</Words>
  <Application>Microsoft Office PowerPoint</Application>
  <PresentationFormat>Widescreen</PresentationFormat>
  <Paragraphs>72</Paragraphs>
  <Slides>20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.VnArial</vt:lpstr>
      <vt:lpstr>.VnBlackH</vt:lpstr>
      <vt:lpstr>.VnPark</vt:lpstr>
      <vt:lpstr>.VnTimeH</vt:lpstr>
      <vt:lpstr>Arial</vt:lpstr>
      <vt:lpstr>Calibri</vt:lpstr>
      <vt:lpstr>Segoe Script</vt:lpstr>
      <vt:lpstr>Times New Roman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KIEN</dc:creator>
  <cp:lastModifiedBy>Phạm Ngọc Kiên .</cp:lastModifiedBy>
  <cp:revision>445</cp:revision>
  <dcterms:created xsi:type="dcterms:W3CDTF">2006-08-16T00:00:00Z</dcterms:created>
  <dcterms:modified xsi:type="dcterms:W3CDTF">2024-10-08T03:29:31Z</dcterms:modified>
</cp:coreProperties>
</file>