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2" r:id="rId4"/>
    <p:sldId id="288" r:id="rId5"/>
    <p:sldId id="294" r:id="rId6"/>
    <p:sldId id="291" r:id="rId7"/>
    <p:sldId id="290" r:id="rId8"/>
    <p:sldId id="285" r:id="rId9"/>
    <p:sldId id="298" r:id="rId10"/>
    <p:sldId id="261" r:id="rId11"/>
    <p:sldId id="299" r:id="rId12"/>
    <p:sldId id="258" r:id="rId13"/>
    <p:sldId id="284" r:id="rId14"/>
    <p:sldId id="293" r:id="rId15"/>
    <p:sldId id="300" r:id="rId16"/>
    <p:sldId id="262" r:id="rId17"/>
    <p:sldId id="260" r:id="rId18"/>
    <p:sldId id="295" r:id="rId19"/>
    <p:sldId id="274" r:id="rId20"/>
    <p:sldId id="259" r:id="rId21"/>
    <p:sldId id="276" r:id="rId22"/>
    <p:sldId id="275"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0" autoAdjust="0"/>
    <p:restoredTop sz="94660"/>
  </p:normalViewPr>
  <p:slideViewPr>
    <p:cSldViewPr snapToGrid="0">
      <p:cViewPr>
        <p:scale>
          <a:sx n="81" d="100"/>
          <a:sy n="81" d="100"/>
        </p:scale>
        <p:origin x="-24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0AB14E-D6AA-44BA-B901-C210BECF2E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37519329-5084-4B91-B9F9-E71A83D99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42D698D1-1B41-4AB1-8A07-4354BE06F3FD}"/>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5" name="Footer Placeholder 4">
            <a:extLst>
              <a:ext uri="{FF2B5EF4-FFF2-40B4-BE49-F238E27FC236}">
                <a16:creationId xmlns:a16="http://schemas.microsoft.com/office/drawing/2014/main" xmlns="" id="{4DFCF9B3-0E08-4B7D-9862-39E9D4B09C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B8CFEEF-7DF5-4AB9-B539-AAF80E3692BA}"/>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640282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47B3E7-E471-4132-BD4D-1BDA41A202A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E5564353-993E-4ED9-A837-0579C8C1C0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070A0C4-0368-46CE-BFDB-9E663B68FC44}"/>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5" name="Footer Placeholder 4">
            <a:extLst>
              <a:ext uri="{FF2B5EF4-FFF2-40B4-BE49-F238E27FC236}">
                <a16:creationId xmlns:a16="http://schemas.microsoft.com/office/drawing/2014/main" xmlns="" id="{B5BCE8CA-0DE0-4784-9946-BAB57D573E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C198447-1588-47B1-9550-9518C4021BC8}"/>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365441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1101C05-47F3-47D2-9ABC-458AE390BE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9D1F407-3BD2-4694-852D-34ECC33C3DA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FFAC876-6BD1-48A9-90C5-F91FE29DEF14}"/>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5" name="Footer Placeholder 4">
            <a:extLst>
              <a:ext uri="{FF2B5EF4-FFF2-40B4-BE49-F238E27FC236}">
                <a16:creationId xmlns:a16="http://schemas.microsoft.com/office/drawing/2014/main" xmlns="" id="{4845A275-66F3-4823-B532-F76F63C31E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3810C9F-5FDA-4CBC-8247-0DAB3DD37F55}"/>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00336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45F02-AA9C-4DB5-8C44-CE82D4BC047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A00450DF-DD44-4CC9-9AC3-0EA6C7B4B1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97334C6-0DD0-4019-BE76-2AC25DA8AD8C}"/>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5" name="Footer Placeholder 4">
            <a:extLst>
              <a:ext uri="{FF2B5EF4-FFF2-40B4-BE49-F238E27FC236}">
                <a16:creationId xmlns:a16="http://schemas.microsoft.com/office/drawing/2014/main" xmlns="" id="{11F5ABAE-78AE-4726-BD01-B5AC769A594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C828987-37BB-408E-84E5-2B690001A56C}"/>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42231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498C1B-08CA-4428-B8EC-0D7E492924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B0B46F0-7A0C-41BB-B51C-7276355C7B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D5C1047-5567-49B8-8C36-9C7C7A5A0C5B}"/>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5" name="Footer Placeholder 4">
            <a:extLst>
              <a:ext uri="{FF2B5EF4-FFF2-40B4-BE49-F238E27FC236}">
                <a16:creationId xmlns:a16="http://schemas.microsoft.com/office/drawing/2014/main" xmlns="" id="{CBB65092-14BD-4470-8813-87DF0B0665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13FCB7E-F0A2-4765-84AC-93039E42E726}"/>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69044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C4611-F27D-4AED-A8A9-6E34715D338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78660FA-9503-4816-8127-83F7FF3C25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51864ACB-98CD-4D45-A32B-ACDE1FB418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AB106A1B-B2DD-49EC-8A71-30624F8ECE83}"/>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6" name="Footer Placeholder 5">
            <a:extLst>
              <a:ext uri="{FF2B5EF4-FFF2-40B4-BE49-F238E27FC236}">
                <a16:creationId xmlns:a16="http://schemas.microsoft.com/office/drawing/2014/main" xmlns="" id="{0E58E1C7-771F-4B9F-BA78-39B4A15F60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D3DB2F1-D47D-4CA6-94E3-7FE8AE1DB0CC}"/>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128715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E38D78-455C-4D75-BBFE-9EBE9A9E876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4839E71-A29F-45D8-841D-2403780F98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DF7E077-8BED-4129-9BD3-D4ED944122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96566A06-B203-4D10-BB8E-65EBC135A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5558EF9-A155-4CDD-BA29-0BCF6D986B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3FE035E-E15C-425D-A890-8297DB72DED9}"/>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8" name="Footer Placeholder 7">
            <a:extLst>
              <a:ext uri="{FF2B5EF4-FFF2-40B4-BE49-F238E27FC236}">
                <a16:creationId xmlns:a16="http://schemas.microsoft.com/office/drawing/2014/main" xmlns="" id="{F888B7CB-DB68-4C2C-AF3A-9098AA9E282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82810BFC-3E4E-419C-AE1E-FAFC04C232EE}"/>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285524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39D4DB-C552-4E48-A498-58C0F77A6DC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572686F-390B-4D26-9C0B-5BB0D3E4569F}"/>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4" name="Footer Placeholder 3">
            <a:extLst>
              <a:ext uri="{FF2B5EF4-FFF2-40B4-BE49-F238E27FC236}">
                <a16:creationId xmlns:a16="http://schemas.microsoft.com/office/drawing/2014/main" xmlns="" id="{70F3BAE4-B652-40E1-9FB9-1B9EAC81546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54F327AC-EA5A-412D-88E5-AB897734B82A}"/>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48249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AC418EA-0BBE-4E10-AAE9-65B2C76A95BF}"/>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3" name="Footer Placeholder 2">
            <a:extLst>
              <a:ext uri="{FF2B5EF4-FFF2-40B4-BE49-F238E27FC236}">
                <a16:creationId xmlns:a16="http://schemas.microsoft.com/office/drawing/2014/main" xmlns="" id="{C88124FA-023D-419B-9445-614D61DAFA0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587C6B30-31CB-4C98-8399-324CF1D11AD0}"/>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20977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C18489-3909-4E65-92CE-633B6DD8E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9DD03B6-D4A6-46BB-B3D5-85B8674902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85EC9BD5-40D6-4B76-AAE2-F6A296B4C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13BDB0D-1482-4CF2-AD80-8F825AB928FC}"/>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6" name="Footer Placeholder 5">
            <a:extLst>
              <a:ext uri="{FF2B5EF4-FFF2-40B4-BE49-F238E27FC236}">
                <a16:creationId xmlns:a16="http://schemas.microsoft.com/office/drawing/2014/main" xmlns="" id="{87E6EC1D-F781-4AF7-9F54-715618CE971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12ADBA13-FD78-44A7-BCF6-B68CAD800D73}"/>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310159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7B9167-B5AA-4B3F-8397-DDB03273B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7A6E02A-D7E7-40D2-8194-17883B0E0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F848B57D-64CD-4BA5-820F-F1E4934FD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E5773A3-FFA5-44C7-84D2-C7D73BCEF43F}"/>
              </a:ext>
            </a:extLst>
          </p:cNvPr>
          <p:cNvSpPr>
            <a:spLocks noGrp="1"/>
          </p:cNvSpPr>
          <p:nvPr>
            <p:ph type="dt" sz="half" idx="10"/>
          </p:nvPr>
        </p:nvSpPr>
        <p:spPr/>
        <p:txBody>
          <a:bodyPr/>
          <a:lstStyle/>
          <a:p>
            <a:fld id="{811038E9-0FCC-4058-BE37-8E8F66EABB36}" type="datetimeFigureOut">
              <a:rPr lang="vi-VN" smtClean="0"/>
              <a:t>09/10/2024</a:t>
            </a:fld>
            <a:endParaRPr lang="vi-VN"/>
          </a:p>
        </p:txBody>
      </p:sp>
      <p:sp>
        <p:nvSpPr>
          <p:cNvPr id="6" name="Footer Placeholder 5">
            <a:extLst>
              <a:ext uri="{FF2B5EF4-FFF2-40B4-BE49-F238E27FC236}">
                <a16:creationId xmlns:a16="http://schemas.microsoft.com/office/drawing/2014/main" xmlns="" id="{6FBF3BCB-AFDF-4212-98DA-4FCC5B07E1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EEA55AA-9933-46AE-9F30-FFD10832BBB9}"/>
              </a:ext>
            </a:extLst>
          </p:cNvPr>
          <p:cNvSpPr>
            <a:spLocks noGrp="1"/>
          </p:cNvSpPr>
          <p:nvPr>
            <p:ph type="sldNum" sz="quarter" idx="12"/>
          </p:nvPr>
        </p:nvSpPr>
        <p:spPr/>
        <p:txBody>
          <a:bodyPr/>
          <a:lstStyle/>
          <a:p>
            <a:fld id="{3FBB46A9-ECE9-4168-BB64-3C234DE5CE9F}" type="slidenum">
              <a:rPr lang="vi-VN" smtClean="0"/>
              <a:t>‹#›</a:t>
            </a:fld>
            <a:endParaRPr lang="vi-VN"/>
          </a:p>
        </p:txBody>
      </p:sp>
    </p:spTree>
    <p:extLst>
      <p:ext uri="{BB962C8B-B14F-4D97-AF65-F5344CB8AC3E}">
        <p14:creationId xmlns:p14="http://schemas.microsoft.com/office/powerpoint/2010/main" val="150366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B44B26-5988-40C2-A909-44A6FAC7D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1BC9EC3-5436-4C16-8667-BC4700A561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EC29DC9-3E16-4EB5-8FE0-82E0F1772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038E9-0FCC-4058-BE37-8E8F66EABB36}" type="datetimeFigureOut">
              <a:rPr lang="vi-VN" smtClean="0"/>
              <a:t>09/10/2024</a:t>
            </a:fld>
            <a:endParaRPr lang="vi-VN"/>
          </a:p>
        </p:txBody>
      </p:sp>
      <p:sp>
        <p:nvSpPr>
          <p:cNvPr id="5" name="Footer Placeholder 4">
            <a:extLst>
              <a:ext uri="{FF2B5EF4-FFF2-40B4-BE49-F238E27FC236}">
                <a16:creationId xmlns:a16="http://schemas.microsoft.com/office/drawing/2014/main" xmlns="" id="{8CC4B3DC-50C9-4300-AC00-94140D961E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564104B0-D3EF-458C-B614-A38C0DEC7B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B46A9-ECE9-4168-BB64-3C234DE5CE9F}" type="slidenum">
              <a:rPr lang="vi-VN" smtClean="0"/>
              <a:t>‹#›</a:t>
            </a:fld>
            <a:endParaRPr lang="vi-VN"/>
          </a:p>
        </p:txBody>
      </p:sp>
    </p:spTree>
    <p:extLst>
      <p:ext uri="{BB962C8B-B14F-4D97-AF65-F5344CB8AC3E}">
        <p14:creationId xmlns:p14="http://schemas.microsoft.com/office/powerpoint/2010/main" val="182922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3C6121E-3CCA-48AD-B76A-364636B6CA9C}"/>
              </a:ext>
            </a:extLst>
          </p:cNvPr>
          <p:cNvSpPr/>
          <p:nvPr/>
        </p:nvSpPr>
        <p:spPr>
          <a:xfrm>
            <a:off x="2880548" y="1549357"/>
            <a:ext cx="5732660" cy="1085810"/>
          </a:xfrm>
          <a:prstGeom prst="rect">
            <a:avLst/>
          </a:prstGeom>
        </p:spPr>
        <p:txBody>
          <a:bodyPr wrap="none">
            <a:spAutoFit/>
          </a:bodyPr>
          <a:lstStyle/>
          <a:p>
            <a:pPr algn="ctr" defTabSz="914195">
              <a:lnSpc>
                <a:spcPct val="150000"/>
              </a:lnSpc>
              <a:defRPr/>
            </a:pPr>
            <a:r>
              <a:rPr lang="en-US" sz="4800" b="1" dirty="0" err="1">
                <a:latin typeface="UTM Avo" panose="02040603050506020204" pitchFamily="18" charset="0"/>
                <a:cs typeface="Arial" panose="020B0604020202020204" pitchFamily="34" charset="0"/>
              </a:rPr>
              <a:t>Bài</a:t>
            </a:r>
            <a:r>
              <a:rPr lang="en-US" sz="4800" b="1" dirty="0">
                <a:latin typeface="UTM Avo" panose="02040603050506020204" pitchFamily="18" charset="0"/>
                <a:cs typeface="Arial" panose="020B0604020202020204" pitchFamily="34" charset="0"/>
              </a:rPr>
              <a:t> </a:t>
            </a:r>
            <a:r>
              <a:rPr lang="en-US" sz="4800" b="1" dirty="0" err="1">
                <a:latin typeface="UTM Avo" panose="02040603050506020204" pitchFamily="18" charset="0"/>
                <a:cs typeface="Arial" panose="020B0604020202020204" pitchFamily="34" charset="0"/>
              </a:rPr>
              <a:t>viết</a:t>
            </a:r>
            <a:r>
              <a:rPr lang="en-US" sz="4800" b="1" dirty="0">
                <a:latin typeface="UTM Avo" panose="02040603050506020204" pitchFamily="18" charset="0"/>
                <a:cs typeface="Arial" panose="020B0604020202020204" pitchFamily="34" charset="0"/>
              </a:rPr>
              <a:t> 1: </a:t>
            </a:r>
            <a:r>
              <a:rPr lang="vi-VN" sz="4800" b="1" dirty="0">
                <a:latin typeface="UTM Avo" panose="02040603050506020204" pitchFamily="18" charset="0"/>
                <a:cs typeface="Arial" panose="020B0604020202020204" pitchFamily="34" charset="0"/>
              </a:rPr>
              <a:t>TẢ CÂY CỐI</a:t>
            </a:r>
            <a:endParaRPr lang="en-US" sz="4800" b="1" dirty="0">
              <a:latin typeface="UTM Avo" panose="02040603050506020204" pitchFamily="18" charset="0"/>
              <a:cs typeface="Arial" panose="020B0604020202020204" pitchFamily="34" charset="0"/>
            </a:endParaRPr>
          </a:p>
        </p:txBody>
      </p:sp>
      <p:sp>
        <p:nvSpPr>
          <p:cNvPr id="5" name="Title 1">
            <a:extLst>
              <a:ext uri="{FF2B5EF4-FFF2-40B4-BE49-F238E27FC236}">
                <a16:creationId xmlns:a16="http://schemas.microsoft.com/office/drawing/2014/main" xmlns="" id="{AE7C099C-0592-4DAB-BB66-ED39B47BFC81}"/>
              </a:ext>
            </a:extLst>
          </p:cNvPr>
          <p:cNvSpPr txBox="1">
            <a:spLocks/>
          </p:cNvSpPr>
          <p:nvPr/>
        </p:nvSpPr>
        <p:spPr>
          <a:xfrm>
            <a:off x="-510211" y="153164"/>
            <a:ext cx="2922105" cy="10858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b="1" dirty="0">
                <a:solidFill>
                  <a:srgbClr val="FF0000"/>
                </a:solidFill>
              </a:rPr>
              <a:t>Tuần 5</a:t>
            </a:r>
          </a:p>
        </p:txBody>
      </p:sp>
      <p:pic>
        <p:nvPicPr>
          <p:cNvPr id="6" name="Picture 5">
            <a:extLst>
              <a:ext uri="{FF2B5EF4-FFF2-40B4-BE49-F238E27FC236}">
                <a16:creationId xmlns:a16="http://schemas.microsoft.com/office/drawing/2014/main" xmlns="" id="{0A5B2D66-1249-4F91-9EC1-6F1127D2C8D5}"/>
              </a:ext>
            </a:extLst>
          </p:cNvPr>
          <p:cNvPicPr>
            <a:picLocks noChangeAspect="1"/>
          </p:cNvPicPr>
          <p:nvPr/>
        </p:nvPicPr>
        <p:blipFill rotWithShape="1">
          <a:blip r:embed="rId3">
            <a:extLst>
              <a:ext uri="{28A0092B-C50C-407E-A947-70E740481C1C}">
                <a14:useLocalDpi xmlns:a14="http://schemas.microsoft.com/office/drawing/2010/main" val="0"/>
              </a:ext>
            </a:extLst>
          </a:blip>
          <a:srcRect l="50433" t="17583" r="8260" b="46425"/>
          <a:stretch/>
        </p:blipFill>
        <p:spPr>
          <a:xfrm>
            <a:off x="3368966" y="2477340"/>
            <a:ext cx="4755823" cy="4380660"/>
          </a:xfrm>
          <a:prstGeom prst="rect">
            <a:avLst/>
          </a:prstGeom>
        </p:spPr>
      </p:pic>
      <p:pic>
        <p:nvPicPr>
          <p:cNvPr id="7" name="Dor">
            <a:extLst>
              <a:ext uri="{FF2B5EF4-FFF2-40B4-BE49-F238E27FC236}">
                <a16:creationId xmlns:a16="http://schemas.microsoft.com/office/drawing/2014/main" xmlns="" id="{1E6A881F-5E13-4FBD-B41B-FEB11D575B1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725064" y="4333460"/>
            <a:ext cx="1971646" cy="2371375"/>
          </a:xfrm>
          <a:prstGeom prst="rect">
            <a:avLst/>
          </a:prstGeom>
        </p:spPr>
      </p:pic>
    </p:spTree>
    <p:extLst>
      <p:ext uri="{BB962C8B-B14F-4D97-AF65-F5344CB8AC3E}">
        <p14:creationId xmlns:p14="http://schemas.microsoft.com/office/powerpoint/2010/main" val="13215288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0F869F3-8752-4C61-BB74-BA8873E488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96" t="17584" r="8260" b="8985"/>
          <a:stretch/>
        </p:blipFill>
        <p:spPr>
          <a:xfrm>
            <a:off x="4823791" y="66260"/>
            <a:ext cx="7368209" cy="6725479"/>
          </a:xfrm>
          <a:prstGeom prst="rect">
            <a:avLst/>
          </a:prstGeom>
        </p:spPr>
      </p:pic>
      <p:sp>
        <p:nvSpPr>
          <p:cNvPr id="4" name="Title 1">
            <a:extLst>
              <a:ext uri="{FF2B5EF4-FFF2-40B4-BE49-F238E27FC236}">
                <a16:creationId xmlns:a16="http://schemas.microsoft.com/office/drawing/2014/main" xmlns="" id="{CCB778C6-E4AC-4ECD-844F-2D57942A2C03}"/>
              </a:ext>
            </a:extLst>
          </p:cNvPr>
          <p:cNvSpPr txBox="1">
            <a:spLocks/>
          </p:cNvSpPr>
          <p:nvPr/>
        </p:nvSpPr>
        <p:spPr>
          <a:xfrm>
            <a:off x="292589" y="244976"/>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000" b="1" dirty="0">
                <a:solidFill>
                  <a:srgbClr val="FF0000"/>
                </a:solidFill>
              </a:rPr>
              <a:t>I. </a:t>
            </a:r>
            <a:r>
              <a:rPr lang="vi-VN" sz="3000" b="1" dirty="0">
                <a:solidFill>
                  <a:srgbClr val="FF0000"/>
                </a:solidFill>
              </a:rPr>
              <a:t>NHẬN XÉT</a:t>
            </a:r>
            <a:endParaRPr lang="en-US" b="1" dirty="0">
              <a:solidFill>
                <a:srgbClr val="FF0000"/>
              </a:solidFill>
            </a:endParaRPr>
          </a:p>
        </p:txBody>
      </p:sp>
      <p:sp>
        <p:nvSpPr>
          <p:cNvPr id="5" name="Title 1">
            <a:extLst>
              <a:ext uri="{FF2B5EF4-FFF2-40B4-BE49-F238E27FC236}">
                <a16:creationId xmlns:a16="http://schemas.microsoft.com/office/drawing/2014/main" xmlns=""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
            </a:r>
            <a:br>
              <a:rPr lang="en-US" b="1" dirty="0">
                <a:solidFill>
                  <a:srgbClr val="0070C0"/>
                </a:solidFill>
              </a:rPr>
            </a:br>
            <a:endParaRPr lang="en-US" b="1" dirty="0">
              <a:solidFill>
                <a:srgbClr val="0070C0"/>
              </a:solidFill>
            </a:endParaRPr>
          </a:p>
        </p:txBody>
      </p:sp>
      <p:sp>
        <p:nvSpPr>
          <p:cNvPr id="6" name="Title 1">
            <a:extLst>
              <a:ext uri="{FF2B5EF4-FFF2-40B4-BE49-F238E27FC236}">
                <a16:creationId xmlns:a16="http://schemas.microsoft.com/office/drawing/2014/main" xmlns="" id="{5C61BD29-1202-43BA-8B2A-818382CADCCD}"/>
              </a:ext>
            </a:extLst>
          </p:cNvPr>
          <p:cNvSpPr txBox="1">
            <a:spLocks/>
          </p:cNvSpPr>
          <p:nvPr/>
        </p:nvSpPr>
        <p:spPr>
          <a:xfrm>
            <a:off x="292587" y="665639"/>
            <a:ext cx="3974612" cy="8053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500" b="1" dirty="0"/>
              <a:t>Đọc bài văn sau và trả lời câu hỏi:</a:t>
            </a:r>
            <a:endParaRPr lang="en-US" sz="2500" b="1" dirty="0"/>
          </a:p>
        </p:txBody>
      </p:sp>
      <p:sp>
        <p:nvSpPr>
          <p:cNvPr id="7" name="Title 1">
            <a:extLst>
              <a:ext uri="{FF2B5EF4-FFF2-40B4-BE49-F238E27FC236}">
                <a16:creationId xmlns:a16="http://schemas.microsoft.com/office/drawing/2014/main" xmlns="" id="{444FF774-E44F-43B0-AC4F-6797A0186484}"/>
              </a:ext>
            </a:extLst>
          </p:cNvPr>
          <p:cNvSpPr txBox="1">
            <a:spLocks/>
          </p:cNvSpPr>
          <p:nvPr/>
        </p:nvSpPr>
        <p:spPr>
          <a:xfrm>
            <a:off x="126703" y="1527597"/>
            <a:ext cx="4564568"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500" b="1" dirty="0"/>
              <a:t>a/ Bài văn có mấy đoạn? Nêu nội dung của từng đoạn.</a:t>
            </a:r>
          </a:p>
          <a:p>
            <a:r>
              <a:rPr lang="vi-VN" sz="2500" b="1" dirty="0"/>
              <a:t>b/ Cây si được miêu tả theo trình tự nào? </a:t>
            </a:r>
          </a:p>
        </p:txBody>
      </p:sp>
    </p:spTree>
    <p:extLst>
      <p:ext uri="{BB962C8B-B14F-4D97-AF65-F5344CB8AC3E}">
        <p14:creationId xmlns:p14="http://schemas.microsoft.com/office/powerpoint/2010/main" val="4228960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3114837"/>
              </p:ext>
            </p:extLst>
          </p:nvPr>
        </p:nvGraphicFramePr>
        <p:xfrm>
          <a:off x="360657" y="830997"/>
          <a:ext cx="10928667" cy="5013960"/>
        </p:xfrm>
        <a:graphic>
          <a:graphicData uri="http://schemas.openxmlformats.org/drawingml/2006/table">
            <a:tbl>
              <a:tblPr firstRow="1" firstCol="1" bandRow="1">
                <a:tableStyleId>{5C22544A-7EE6-4342-B048-85BDC9FD1C3A}</a:tableStyleId>
              </a:tblPr>
              <a:tblGrid>
                <a:gridCol w="2868617"/>
                <a:gridCol w="8060050"/>
              </a:tblGrid>
              <a:tr h="0">
                <a:tc>
                  <a:txBody>
                    <a:bodyPr/>
                    <a:lstStyle/>
                    <a:p>
                      <a:pPr algn="ctr">
                        <a:lnSpc>
                          <a:spcPct val="115000"/>
                        </a:lnSpc>
                        <a:spcAft>
                          <a:spcPts val="0"/>
                        </a:spcAft>
                      </a:pPr>
                      <a:r>
                        <a:rPr lang="en-US" sz="2800" dirty="0" err="1">
                          <a:effectLst/>
                        </a:rPr>
                        <a:t>Đoạn</a:t>
                      </a:r>
                      <a:endParaRPr lang="en-US"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2800" dirty="0" err="1">
                          <a:effectLst/>
                        </a:rPr>
                        <a:t>Nội</a:t>
                      </a:r>
                      <a:r>
                        <a:rPr lang="en-US" sz="2800" dirty="0">
                          <a:effectLst/>
                        </a:rPr>
                        <a:t> dung</a:t>
                      </a:r>
                      <a:endParaRPr lang="en-US" sz="2000" dirty="0">
                        <a:effectLst/>
                        <a:latin typeface="Calibri"/>
                        <a:ea typeface="Calibri"/>
                        <a:cs typeface="Times New Roman"/>
                      </a:endParaRPr>
                    </a:p>
                  </a:txBody>
                  <a:tcPr marL="68580" marR="68580" marT="0" marB="0"/>
                </a:tc>
              </a:tr>
              <a:tr h="0">
                <a:tc>
                  <a:txBody>
                    <a:bodyPr/>
                    <a:lstStyle/>
                    <a:p>
                      <a:pPr>
                        <a:lnSpc>
                          <a:spcPct val="150000"/>
                        </a:lnSpc>
                        <a:spcAft>
                          <a:spcPts val="0"/>
                        </a:spcAft>
                      </a:pPr>
                      <a:r>
                        <a:rPr lang="en-US" sz="2800" dirty="0" err="1">
                          <a:effectLst/>
                        </a:rPr>
                        <a:t>Đoạn</a:t>
                      </a:r>
                      <a:r>
                        <a:rPr lang="en-US" sz="2800" dirty="0">
                          <a:effectLst/>
                        </a:rPr>
                        <a:t> </a:t>
                      </a:r>
                      <a:r>
                        <a:rPr lang="en-US" sz="2800" dirty="0" smtClean="0">
                          <a:effectLst/>
                        </a:rPr>
                        <a:t>…:</a:t>
                      </a:r>
                    </a:p>
                    <a:p>
                      <a:pPr>
                        <a:lnSpc>
                          <a:spcPct val="150000"/>
                        </a:lnSpc>
                        <a:spcAft>
                          <a:spcPts val="0"/>
                        </a:spcAft>
                      </a:pPr>
                      <a:r>
                        <a:rPr lang="en-US" sz="2800" dirty="0" smtClean="0">
                          <a:effectLst/>
                        </a:rPr>
                        <a:t> </a:t>
                      </a:r>
                      <a:r>
                        <a:rPr lang="en-US" sz="2800" dirty="0" err="1">
                          <a:effectLst/>
                        </a:rPr>
                        <a:t>từ</a:t>
                      </a:r>
                      <a:r>
                        <a:rPr lang="en-US" sz="2800" dirty="0" smtClean="0">
                          <a:effectLst/>
                        </a:rPr>
                        <a:t>….</a:t>
                      </a:r>
                      <a:r>
                        <a:rPr lang="en-US" sz="2800" dirty="0" err="1" smtClean="0">
                          <a:effectLst/>
                        </a:rPr>
                        <a:t>đến</a:t>
                      </a:r>
                      <a:r>
                        <a:rPr lang="en-US" sz="2000" dirty="0" smtClean="0">
                          <a:effectLst/>
                          <a:latin typeface="Calibri"/>
                          <a:cs typeface="Times New Roman"/>
                        </a:rPr>
                        <a:t>……………</a:t>
                      </a:r>
                      <a:endParaRPr lang="en-US" sz="2000" dirty="0">
                        <a:effectLst/>
                      </a:endParaRPr>
                    </a:p>
                  </a:txBody>
                  <a:tcPr marL="68580" marR="68580" marT="0" marB="0"/>
                </a:tc>
                <a:tc>
                  <a:txBody>
                    <a:bodyPr/>
                    <a:lstStyle/>
                    <a:p>
                      <a:pPr indent="141605">
                        <a:lnSpc>
                          <a:spcPct val="150000"/>
                        </a:lnSpc>
                        <a:spcAft>
                          <a:spcPts val="0"/>
                        </a:spcAft>
                      </a:pPr>
                      <a:r>
                        <a:rPr lang="en-US" sz="2000" dirty="0">
                          <a:effectLst/>
                        </a:rPr>
                        <a:t> </a:t>
                      </a:r>
                      <a:endParaRPr lang="en-US" sz="1600" dirty="0">
                        <a:effectLst/>
                      </a:endParaRPr>
                    </a:p>
                    <a:p>
                      <a:pPr indent="141605">
                        <a:lnSpc>
                          <a:spcPct val="150000"/>
                        </a:lnSpc>
                        <a:spcAft>
                          <a:spcPts val="0"/>
                        </a:spcAft>
                      </a:pPr>
                      <a:r>
                        <a:rPr lang="en-US" sz="2000" dirty="0" smtClean="0">
                          <a:effectLst/>
                        </a:rPr>
                        <a:t>……………………………………………………………………………………………………………………</a:t>
                      </a:r>
                      <a:endParaRPr lang="en-US" sz="1600" dirty="0">
                        <a:effectLst/>
                        <a:latin typeface="Calibri"/>
                        <a:ea typeface="Calibri"/>
                        <a:cs typeface="Times New Roman"/>
                      </a:endParaRPr>
                    </a:p>
                  </a:txBody>
                  <a:tcPr marL="68580" marR="68580" marT="0" marB="0"/>
                </a:tc>
              </a:tr>
              <a:tr h="0">
                <a:tc>
                  <a:txBody>
                    <a:bodyPr/>
                    <a:lstStyle/>
                    <a:p>
                      <a:pPr>
                        <a:lnSpc>
                          <a:spcPct val="150000"/>
                        </a:lnSpc>
                        <a:spcAft>
                          <a:spcPts val="0"/>
                        </a:spcAft>
                      </a:pPr>
                      <a:r>
                        <a:rPr lang="en-US" sz="2800" dirty="0" err="1">
                          <a:effectLst/>
                        </a:rPr>
                        <a:t>Đoạn</a:t>
                      </a:r>
                      <a:r>
                        <a:rPr lang="en-US" sz="2800" dirty="0">
                          <a:effectLst/>
                        </a:rPr>
                        <a:t> …..: </a:t>
                      </a:r>
                      <a:endParaRPr lang="en-US" sz="2800" dirty="0" smtClean="0">
                        <a:effectLst/>
                      </a:endParaRPr>
                    </a:p>
                    <a:p>
                      <a:pPr>
                        <a:lnSpc>
                          <a:spcPct val="150000"/>
                        </a:lnSpc>
                        <a:spcAft>
                          <a:spcPts val="0"/>
                        </a:spcAft>
                      </a:pPr>
                      <a:r>
                        <a:rPr lang="en-US" sz="2800" dirty="0" err="1" smtClean="0">
                          <a:effectLst/>
                        </a:rPr>
                        <a:t>từ</a:t>
                      </a:r>
                      <a:r>
                        <a:rPr lang="en-US" sz="2800" dirty="0" smtClean="0">
                          <a:effectLst/>
                        </a:rPr>
                        <a:t>…………….</a:t>
                      </a:r>
                      <a:r>
                        <a:rPr lang="en-US" sz="2800" dirty="0" err="1" smtClean="0">
                          <a:effectLst/>
                        </a:rPr>
                        <a:t>đến</a:t>
                      </a:r>
                      <a:endParaRPr lang="en-US" sz="2000" dirty="0">
                        <a:effectLst/>
                      </a:endParaRPr>
                    </a:p>
                  </a:txBody>
                  <a:tcPr marL="68580" marR="68580" marT="0" marB="0"/>
                </a:tc>
                <a:tc>
                  <a:txBody>
                    <a:bodyPr/>
                    <a:lstStyle/>
                    <a:p>
                      <a:pPr>
                        <a:lnSpc>
                          <a:spcPct val="115000"/>
                        </a:lnSpc>
                        <a:spcAft>
                          <a:spcPts val="0"/>
                        </a:spcAft>
                      </a:pPr>
                      <a:r>
                        <a:rPr lang="en-US" sz="2000" dirty="0">
                          <a:effectLst/>
                        </a:rPr>
                        <a:t> </a:t>
                      </a:r>
                      <a:endParaRPr lang="en-US" sz="1600" dirty="0">
                        <a:effectLst/>
                      </a:endParaRPr>
                    </a:p>
                    <a:p>
                      <a:pPr>
                        <a:lnSpc>
                          <a:spcPct val="150000"/>
                        </a:lnSpc>
                        <a:spcAft>
                          <a:spcPts val="0"/>
                        </a:spcAft>
                      </a:pPr>
                      <a:r>
                        <a:rPr lang="en-US" sz="2000" dirty="0">
                          <a:effectLst/>
                        </a:rPr>
                        <a:t>…………………………………………………………………………………………………………………..</a:t>
                      </a:r>
                      <a:endParaRPr lang="en-US" sz="1600" dirty="0">
                        <a:effectLst/>
                        <a:latin typeface="Calibri"/>
                        <a:ea typeface="Calibri"/>
                        <a:cs typeface="Times New Roman"/>
                      </a:endParaRPr>
                    </a:p>
                  </a:txBody>
                  <a:tcPr marL="68580" marR="68580" marT="0" marB="0"/>
                </a:tc>
              </a:tr>
              <a:tr h="0">
                <a:tc>
                  <a:txBody>
                    <a:bodyPr/>
                    <a:lstStyle/>
                    <a:p>
                      <a:pPr>
                        <a:lnSpc>
                          <a:spcPct val="115000"/>
                        </a:lnSpc>
                        <a:spcAft>
                          <a:spcPts val="0"/>
                        </a:spcAft>
                      </a:pPr>
                      <a:r>
                        <a:rPr lang="en-US" sz="2800" dirty="0" err="1">
                          <a:effectLst/>
                        </a:rPr>
                        <a:t>Đoạn</a:t>
                      </a:r>
                      <a:r>
                        <a:rPr lang="en-US" sz="2800" dirty="0">
                          <a:effectLst/>
                        </a:rPr>
                        <a:t> ….: </a:t>
                      </a:r>
                      <a:endParaRPr lang="en-US" sz="2800" dirty="0" smtClean="0">
                        <a:effectLst/>
                      </a:endParaRPr>
                    </a:p>
                    <a:p>
                      <a:pPr>
                        <a:lnSpc>
                          <a:spcPct val="115000"/>
                        </a:lnSpc>
                        <a:spcAft>
                          <a:spcPts val="0"/>
                        </a:spcAft>
                      </a:pPr>
                      <a:r>
                        <a:rPr lang="en-US" sz="2800" dirty="0" err="1" smtClean="0">
                          <a:effectLst/>
                        </a:rPr>
                        <a:t>từ</a:t>
                      </a:r>
                      <a:r>
                        <a:rPr lang="en-US" sz="2800" dirty="0" smtClean="0">
                          <a:effectLst/>
                        </a:rPr>
                        <a:t>……….</a:t>
                      </a:r>
                      <a:r>
                        <a:rPr lang="en-US" sz="2800" dirty="0" err="1" smtClean="0">
                          <a:effectLst/>
                        </a:rPr>
                        <a:t>đến</a:t>
                      </a:r>
                      <a:r>
                        <a:rPr lang="en-US" sz="2800" dirty="0" smtClean="0">
                          <a:effectLst/>
                        </a:rPr>
                        <a:t>…..</a:t>
                      </a:r>
                      <a:endParaRPr lang="en-US" sz="2000" dirty="0">
                        <a:effectLst/>
                      </a:endParaRPr>
                    </a:p>
                  </a:txBody>
                  <a:tcPr marL="68580" marR="68580" marT="0" marB="0"/>
                </a:tc>
                <a:tc>
                  <a:txBody>
                    <a:bodyPr/>
                    <a:lstStyle/>
                    <a:p>
                      <a:pPr>
                        <a:lnSpc>
                          <a:spcPct val="150000"/>
                        </a:lnSpc>
                        <a:spcAft>
                          <a:spcPts val="0"/>
                        </a:spcAft>
                      </a:pPr>
                      <a:r>
                        <a:rPr lang="en-US" sz="2000" dirty="0">
                          <a:effectLst/>
                        </a:rPr>
                        <a:t> </a:t>
                      </a:r>
                      <a:endParaRPr lang="en-US" sz="1600" dirty="0">
                        <a:effectLst/>
                      </a:endParaRPr>
                    </a:p>
                    <a:p>
                      <a:pPr>
                        <a:lnSpc>
                          <a:spcPct val="150000"/>
                        </a:lnSpc>
                        <a:spcAft>
                          <a:spcPts val="0"/>
                        </a:spcAft>
                      </a:pPr>
                      <a:r>
                        <a:rPr lang="en-US" sz="2000" dirty="0">
                          <a:effectLst/>
                        </a:rPr>
                        <a:t>…………………………………………………………………………………………………………………..</a:t>
                      </a:r>
                      <a:endParaRPr lang="en-US" sz="1600" dirty="0">
                        <a:effectLst/>
                        <a:latin typeface="Calibri"/>
                        <a:ea typeface="Calibri"/>
                        <a:cs typeface="Times New Roman"/>
                      </a:endParaRPr>
                    </a:p>
                  </a:txBody>
                  <a:tcPr marL="68580" marR="68580" marT="0" marB="0"/>
                </a:tc>
              </a:tr>
              <a:tr h="0">
                <a:tc>
                  <a:txBody>
                    <a:bodyPr/>
                    <a:lstStyle/>
                    <a:p>
                      <a:pPr>
                        <a:lnSpc>
                          <a:spcPct val="115000"/>
                        </a:lnSpc>
                        <a:spcAft>
                          <a:spcPts val="0"/>
                        </a:spcAft>
                      </a:pPr>
                      <a:r>
                        <a:rPr lang="en-US" sz="2800" dirty="0" err="1">
                          <a:effectLst/>
                        </a:rPr>
                        <a:t>Đoạn</a:t>
                      </a:r>
                      <a:r>
                        <a:rPr lang="en-US" sz="2800" dirty="0">
                          <a:effectLst/>
                        </a:rPr>
                        <a:t> ….: </a:t>
                      </a:r>
                      <a:endParaRPr lang="en-US" sz="2800" dirty="0" smtClean="0">
                        <a:effectLst/>
                      </a:endParaRPr>
                    </a:p>
                    <a:p>
                      <a:pPr>
                        <a:lnSpc>
                          <a:spcPct val="115000"/>
                        </a:lnSpc>
                        <a:spcAft>
                          <a:spcPts val="0"/>
                        </a:spcAft>
                      </a:pPr>
                      <a:r>
                        <a:rPr lang="en-US" sz="2800" dirty="0" err="1" smtClean="0">
                          <a:effectLst/>
                        </a:rPr>
                        <a:t>từ</a:t>
                      </a:r>
                      <a:r>
                        <a:rPr lang="en-US" sz="2800" dirty="0" smtClean="0">
                          <a:effectLst/>
                        </a:rPr>
                        <a:t>…….</a:t>
                      </a:r>
                      <a:r>
                        <a:rPr lang="en-US" sz="2800" dirty="0" err="1" smtClean="0">
                          <a:effectLst/>
                        </a:rPr>
                        <a:t>đến</a:t>
                      </a:r>
                      <a:r>
                        <a:rPr lang="en-US" sz="2800" dirty="0" smtClean="0">
                          <a:effectLst/>
                        </a:rPr>
                        <a:t>………….</a:t>
                      </a:r>
                      <a:endParaRPr lang="en-US" sz="2000" dirty="0">
                        <a:effectLst/>
                      </a:endParaRPr>
                    </a:p>
                  </a:txBody>
                  <a:tcPr marL="68580" marR="68580" marT="0" marB="0"/>
                </a:tc>
                <a:tc>
                  <a:txBody>
                    <a:bodyPr/>
                    <a:lstStyle/>
                    <a:p>
                      <a:pPr>
                        <a:lnSpc>
                          <a:spcPct val="115000"/>
                        </a:lnSpc>
                        <a:spcAft>
                          <a:spcPts val="0"/>
                        </a:spcAft>
                      </a:pPr>
                      <a:r>
                        <a:rPr lang="en-US" sz="2000" dirty="0">
                          <a:effectLst/>
                        </a:rPr>
                        <a:t> </a:t>
                      </a:r>
                      <a:endParaRPr lang="en-US" sz="1600" dirty="0">
                        <a:effectLst/>
                      </a:endParaRPr>
                    </a:p>
                    <a:p>
                      <a:pPr>
                        <a:lnSpc>
                          <a:spcPct val="150000"/>
                        </a:lnSpc>
                        <a:spcAft>
                          <a:spcPts val="0"/>
                        </a:spcAft>
                      </a:pPr>
                      <a:r>
                        <a:rPr lang="en-US" sz="2000" dirty="0">
                          <a:effectLst/>
                        </a:rPr>
                        <a:t>…………………………………………………………………………………………………………………..</a:t>
                      </a:r>
                      <a:endParaRPr lang="en-US" sz="1600" dirty="0">
                        <a:effectLst/>
                        <a:latin typeface="Calibri"/>
                        <a:ea typeface="Calibri"/>
                        <a:cs typeface="Times New Roman"/>
                      </a:endParaRPr>
                    </a:p>
                  </a:txBody>
                  <a:tcPr marL="68580" marR="68580" marT="0" marB="0"/>
                </a:tc>
              </a:tr>
            </a:tbl>
          </a:graphicData>
        </a:graphic>
      </p:graphicFrame>
      <p:sp>
        <p:nvSpPr>
          <p:cNvPr id="4" name="Rectangle 3"/>
          <p:cNvSpPr/>
          <p:nvPr/>
        </p:nvSpPr>
        <p:spPr>
          <a:xfrm>
            <a:off x="550985" y="0"/>
            <a:ext cx="10105292" cy="830997"/>
          </a:xfrm>
          <a:prstGeom prst="rect">
            <a:avLst/>
          </a:prstGeom>
        </p:spPr>
        <p:txBody>
          <a:bodyPr wrap="square">
            <a:spAutoFit/>
          </a:bodyPr>
          <a:lstStyle/>
          <a:p>
            <a:r>
              <a:rPr lang="en-US" sz="2400" dirty="0"/>
              <a:t>1.Đọc </a:t>
            </a:r>
            <a:r>
              <a:rPr lang="en-US" sz="2400" dirty="0" err="1"/>
              <a:t>bài</a:t>
            </a:r>
            <a:r>
              <a:rPr lang="en-US" sz="2400" dirty="0"/>
              <a:t> </a:t>
            </a:r>
            <a:r>
              <a:rPr lang="en-US" sz="2400" dirty="0" err="1"/>
              <a:t>văn</a:t>
            </a:r>
            <a:r>
              <a:rPr lang="en-US" sz="2400" dirty="0"/>
              <a:t> </a:t>
            </a:r>
            <a:r>
              <a:rPr lang="en-US" sz="2400" dirty="0" err="1"/>
              <a:t>Cây</a:t>
            </a:r>
            <a:r>
              <a:rPr lang="en-US" sz="2400" dirty="0"/>
              <a:t> </a:t>
            </a:r>
            <a:r>
              <a:rPr lang="en-US" sz="2400" dirty="0" err="1"/>
              <a:t>si</a:t>
            </a:r>
            <a:r>
              <a:rPr lang="en-US" sz="2400" dirty="0"/>
              <a:t> </a:t>
            </a:r>
            <a:r>
              <a:rPr lang="en-US" sz="2400" dirty="0" err="1"/>
              <a:t>và</a:t>
            </a:r>
            <a:r>
              <a:rPr lang="en-US" sz="2400" dirty="0"/>
              <a:t> </a:t>
            </a:r>
            <a:r>
              <a:rPr lang="en-US" sz="2400" dirty="0" err="1"/>
              <a:t>trả</a:t>
            </a:r>
            <a:r>
              <a:rPr lang="en-US" sz="2400" dirty="0"/>
              <a:t> </a:t>
            </a:r>
            <a:r>
              <a:rPr lang="en-US" sz="2400" dirty="0" err="1"/>
              <a:t>lời</a:t>
            </a:r>
            <a:r>
              <a:rPr lang="en-US" sz="2400" dirty="0"/>
              <a:t> </a:t>
            </a:r>
            <a:r>
              <a:rPr lang="en-US" sz="2400" dirty="0" err="1"/>
              <a:t>các</a:t>
            </a:r>
            <a:r>
              <a:rPr lang="en-US" sz="2400" dirty="0"/>
              <a:t> </a:t>
            </a:r>
            <a:r>
              <a:rPr lang="en-US" sz="2400" dirty="0" err="1"/>
              <a:t>câu</a:t>
            </a:r>
            <a:r>
              <a:rPr lang="en-US" sz="2400" dirty="0"/>
              <a:t> </a:t>
            </a:r>
            <a:r>
              <a:rPr lang="en-US" sz="2400" dirty="0" err="1"/>
              <a:t>hỏi</a:t>
            </a:r>
            <a:r>
              <a:rPr lang="en-US" sz="2400" dirty="0"/>
              <a:t>:</a:t>
            </a:r>
          </a:p>
          <a:p>
            <a:r>
              <a:rPr lang="vi-VN" sz="2400" b="1" dirty="0"/>
              <a:t>a/ Bài văn có mấy đoạn? Nêu nội dung của từng đoạn.</a:t>
            </a:r>
            <a:endParaRPr lang="en-US" sz="2400" dirty="0"/>
          </a:p>
        </p:txBody>
      </p:sp>
      <p:sp>
        <p:nvSpPr>
          <p:cNvPr id="5" name="TextBox 4"/>
          <p:cNvSpPr txBox="1"/>
          <p:nvPr/>
        </p:nvSpPr>
        <p:spPr>
          <a:xfrm>
            <a:off x="550985" y="5756031"/>
            <a:ext cx="7315200" cy="800219"/>
          </a:xfrm>
          <a:prstGeom prst="rect">
            <a:avLst/>
          </a:prstGeom>
          <a:noFill/>
        </p:spPr>
        <p:txBody>
          <a:bodyPr wrap="square" rtlCol="0">
            <a:spAutoFit/>
          </a:bodyPr>
          <a:lstStyle/>
          <a:p>
            <a:r>
              <a:rPr lang="en-US" sz="2800" b="1" dirty="0"/>
              <a:t>b</a:t>
            </a:r>
            <a:r>
              <a:rPr lang="en-US" sz="2800" dirty="0"/>
              <a:t>.</a:t>
            </a:r>
            <a:r>
              <a:rPr lang="vi-VN" sz="2800" b="1" dirty="0"/>
              <a:t>Cây si được miêu tả theo trình tự nào? </a:t>
            </a:r>
            <a:endParaRPr lang="en-US" sz="2800" dirty="0"/>
          </a:p>
          <a:p>
            <a:endParaRPr lang="en-US" dirty="0"/>
          </a:p>
        </p:txBody>
      </p:sp>
    </p:spTree>
    <p:extLst>
      <p:ext uri="{BB962C8B-B14F-4D97-AF65-F5344CB8AC3E}">
        <p14:creationId xmlns:p14="http://schemas.microsoft.com/office/powerpoint/2010/main" val="905885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0F869F3-8752-4C61-BB74-BA8873E488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9" t="17584" r="8304" b="8985"/>
          <a:stretch/>
        </p:blipFill>
        <p:spPr>
          <a:xfrm>
            <a:off x="4547098" y="-13061"/>
            <a:ext cx="7644902" cy="6738540"/>
          </a:xfrm>
          <a:prstGeom prst="rect">
            <a:avLst/>
          </a:prstGeom>
        </p:spPr>
      </p:pic>
      <p:sp>
        <p:nvSpPr>
          <p:cNvPr id="5" name="Title 1">
            <a:extLst>
              <a:ext uri="{FF2B5EF4-FFF2-40B4-BE49-F238E27FC236}">
                <a16:creationId xmlns:a16="http://schemas.microsoft.com/office/drawing/2014/main" xmlns=""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
            </a:r>
            <a:br>
              <a:rPr lang="en-US" b="1" dirty="0">
                <a:solidFill>
                  <a:srgbClr val="0070C0"/>
                </a:solidFill>
              </a:rPr>
            </a:br>
            <a:endParaRPr lang="en-US" b="1" dirty="0">
              <a:solidFill>
                <a:srgbClr val="0070C0"/>
              </a:solidFill>
            </a:endParaRPr>
          </a:p>
        </p:txBody>
      </p:sp>
      <p:sp>
        <p:nvSpPr>
          <p:cNvPr id="6" name="Title 1">
            <a:extLst>
              <a:ext uri="{FF2B5EF4-FFF2-40B4-BE49-F238E27FC236}">
                <a16:creationId xmlns:a16="http://schemas.microsoft.com/office/drawing/2014/main" xmlns="" id="{5C61BD29-1202-43BA-8B2A-818382CADCCD}"/>
              </a:ext>
            </a:extLst>
          </p:cNvPr>
          <p:cNvSpPr txBox="1">
            <a:spLocks/>
          </p:cNvSpPr>
          <p:nvPr/>
        </p:nvSpPr>
        <p:spPr>
          <a:xfrm>
            <a:off x="126703" y="158838"/>
            <a:ext cx="4564568" cy="65666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500" b="1" dirty="0"/>
              <a:t>a/ Bài văn có mấy đoạn? Nêu nội dung của từng đoạn.</a:t>
            </a:r>
          </a:p>
          <a:p>
            <a:r>
              <a:rPr lang="vi-VN" sz="2500" i="1" dirty="0"/>
              <a:t>Bài văn có 4 đoạn. </a:t>
            </a:r>
          </a:p>
          <a:p>
            <a:r>
              <a:rPr lang="vi-VN" sz="2500" dirty="0"/>
              <a:t>+ Đoạn l: Giới thiệu đặc điểm chung của cây si.</a:t>
            </a:r>
            <a:endParaRPr lang="vi-VN" sz="2500" dirty="0">
              <a:effectLst/>
            </a:endParaRPr>
          </a:p>
          <a:p>
            <a:r>
              <a:rPr lang="vi-VN" sz="2500" dirty="0"/>
              <a:t>+ Đoạn 2: Miêu tả rễ cây si.</a:t>
            </a:r>
            <a:endParaRPr lang="vi-VN" sz="2500" dirty="0">
              <a:effectLst/>
            </a:endParaRPr>
          </a:p>
          <a:p>
            <a:r>
              <a:rPr lang="vi-VN" sz="2500" dirty="0"/>
              <a:t>+ Đoạn 3: Miêu tả lá cây si.</a:t>
            </a:r>
            <a:endParaRPr lang="vi-VN" sz="2500" dirty="0">
              <a:effectLst/>
            </a:endParaRPr>
          </a:p>
          <a:p>
            <a:r>
              <a:rPr lang="vi-VN" sz="2500" dirty="0"/>
              <a:t>+ Đoạn 4: Nêu cảm nghĩ về cây si.</a:t>
            </a:r>
            <a:endParaRPr lang="vi-VN" sz="2500" b="1" dirty="0"/>
          </a:p>
          <a:p>
            <a:r>
              <a:rPr lang="vi-VN" sz="2500" b="1" dirty="0"/>
              <a:t>b/ Cây si được miêu tả theo trình tự nào? </a:t>
            </a:r>
          </a:p>
          <a:p>
            <a:r>
              <a:rPr lang="vi-VN" sz="2500" dirty="0"/>
              <a:t>Cây si được miêu tả theo trình tự các bộ phận </a:t>
            </a:r>
            <a:r>
              <a:rPr lang="vi-VN" sz="2500" dirty="0" smtClean="0"/>
              <a:t>của</a:t>
            </a:r>
            <a:r>
              <a:rPr lang="en-US" sz="2500" dirty="0" smtClean="0"/>
              <a:t> </a:t>
            </a:r>
            <a:r>
              <a:rPr lang="en-US" sz="2500" dirty="0" err="1" smtClean="0">
                <a:latin typeface="Times New Roman" pitchFamily="18" charset="0"/>
                <a:cs typeface="Times New Roman" pitchFamily="18" charset="0"/>
              </a:rPr>
              <a:t>cây</a:t>
            </a:r>
            <a:r>
              <a:rPr lang="en-US" sz="2500" dirty="0" smtClean="0">
                <a:latin typeface="Times New Roman" pitchFamily="18" charset="0"/>
                <a:cs typeface="Times New Roman" pitchFamily="18" charset="0"/>
              </a:rPr>
              <a:t>.</a:t>
            </a:r>
            <a:endParaRPr lang="en-US" sz="2500" b="1" dirty="0">
              <a:latin typeface="Times New Roman" pitchFamily="18" charset="0"/>
              <a:cs typeface="Times New Roman" pitchFamily="18" charset="0"/>
            </a:endParaRPr>
          </a:p>
        </p:txBody>
      </p:sp>
      <p:sp>
        <p:nvSpPr>
          <p:cNvPr id="7" name="Oval 6">
            <a:extLst>
              <a:ext uri="{FF2B5EF4-FFF2-40B4-BE49-F238E27FC236}">
                <a16:creationId xmlns:a16="http://schemas.microsoft.com/office/drawing/2014/main" xmlns="" id="{0A0E222C-BA7A-41D8-BCC2-FAA803F48F23}"/>
              </a:ext>
            </a:extLst>
          </p:cNvPr>
          <p:cNvSpPr/>
          <p:nvPr/>
        </p:nvSpPr>
        <p:spPr>
          <a:xfrm>
            <a:off x="4755137" y="395669"/>
            <a:ext cx="463826" cy="4373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C00000"/>
                </a:solidFill>
              </a:rPr>
              <a:t>1</a:t>
            </a:r>
          </a:p>
        </p:txBody>
      </p:sp>
      <p:sp>
        <p:nvSpPr>
          <p:cNvPr id="9" name="Oval 8">
            <a:extLst>
              <a:ext uri="{FF2B5EF4-FFF2-40B4-BE49-F238E27FC236}">
                <a16:creationId xmlns:a16="http://schemas.microsoft.com/office/drawing/2014/main" xmlns="" id="{40C9CE83-6459-4E50-809B-553A0A9FCD37}"/>
              </a:ext>
            </a:extLst>
          </p:cNvPr>
          <p:cNvSpPr/>
          <p:nvPr/>
        </p:nvSpPr>
        <p:spPr>
          <a:xfrm>
            <a:off x="4772623" y="5598852"/>
            <a:ext cx="450573" cy="4373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C00000"/>
                </a:solidFill>
              </a:rPr>
              <a:t>4</a:t>
            </a:r>
          </a:p>
        </p:txBody>
      </p:sp>
      <p:sp>
        <p:nvSpPr>
          <p:cNvPr id="10" name="Oval 9">
            <a:extLst>
              <a:ext uri="{FF2B5EF4-FFF2-40B4-BE49-F238E27FC236}">
                <a16:creationId xmlns:a16="http://schemas.microsoft.com/office/drawing/2014/main" xmlns="" id="{B774145E-0542-42AA-AEAB-932D2DE5B672}"/>
              </a:ext>
            </a:extLst>
          </p:cNvPr>
          <p:cNvSpPr/>
          <p:nvPr/>
        </p:nvSpPr>
        <p:spPr>
          <a:xfrm>
            <a:off x="4755137" y="4089809"/>
            <a:ext cx="463826" cy="4373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C00000"/>
                </a:solidFill>
              </a:rPr>
              <a:t>3</a:t>
            </a:r>
          </a:p>
        </p:txBody>
      </p:sp>
      <p:sp>
        <p:nvSpPr>
          <p:cNvPr id="11" name="Oval 10">
            <a:extLst>
              <a:ext uri="{FF2B5EF4-FFF2-40B4-BE49-F238E27FC236}">
                <a16:creationId xmlns:a16="http://schemas.microsoft.com/office/drawing/2014/main" xmlns="" id="{AAB30FA4-E7D5-4DEC-AFA8-0DA9BB842566}"/>
              </a:ext>
            </a:extLst>
          </p:cNvPr>
          <p:cNvSpPr/>
          <p:nvPr/>
        </p:nvSpPr>
        <p:spPr>
          <a:xfrm>
            <a:off x="4755137" y="1683304"/>
            <a:ext cx="463826" cy="4373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C00000"/>
                </a:solidFill>
              </a:rPr>
              <a:t>2</a:t>
            </a:r>
          </a:p>
        </p:txBody>
      </p:sp>
    </p:spTree>
    <p:extLst>
      <p:ext uri="{BB962C8B-B14F-4D97-AF65-F5344CB8AC3E}">
        <p14:creationId xmlns:p14="http://schemas.microsoft.com/office/powerpoint/2010/main" val="26717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 fill="hold"/>
                                        <p:tgtEl>
                                          <p:spTgt spid="3"/>
                                        </p:tgtEl>
                                        <p:attrNameLst>
                                          <p:attrName>ppt_x</p:attrName>
                                        </p:attrNameLst>
                                      </p:cBhvr>
                                      <p:tavLst>
                                        <p:tav tm="0">
                                          <p:val>
                                            <p:strVal val="#ppt_x"/>
                                          </p:val>
                                        </p:tav>
                                        <p:tav tm="100000">
                                          <p:val>
                                            <p:strVal val="#ppt_x"/>
                                          </p:val>
                                        </p:tav>
                                      </p:tavLst>
                                    </p:anim>
                                    <p:anim calcmode="lin" valueType="num">
                                      <p:cBhvr additive="base">
                                        <p:cTn id="8" dur="1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 calcmode="lin" valueType="num">
                                      <p:cBhvr additive="base">
                                        <p:cTn id="1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1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1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1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10"/>
                                        <p:tgtEl>
                                          <p:spTgt spid="6">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barn(inVertical)">
                                      <p:cBhvr>
                                        <p:cTn id="40" dur="500"/>
                                        <p:tgtEl>
                                          <p:spTgt spid="6">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barn(inVertical)">
                                      <p:cBhvr>
                                        <p:cTn id="43" dur="500"/>
                                        <p:tgtEl>
                                          <p:spTgt spid="6">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barn(inVertical)">
                                      <p:cBhvr>
                                        <p:cTn id="46" dur="500"/>
                                        <p:tgtEl>
                                          <p:spTgt spid="6">
                                            <p:txEl>
                                              <p:pRg st="4" end="4"/>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barn(inVertical)">
                                      <p:cBhvr>
                                        <p:cTn id="49" dur="500"/>
                                        <p:tgtEl>
                                          <p:spTgt spid="6">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circle(in)">
                                      <p:cBhvr>
                                        <p:cTn id="54" dur="25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42081429"/>
              </p:ext>
            </p:extLst>
          </p:nvPr>
        </p:nvGraphicFramePr>
        <p:xfrm>
          <a:off x="211012" y="625880"/>
          <a:ext cx="11641019" cy="5880427"/>
        </p:xfrm>
        <a:graphic>
          <a:graphicData uri="http://schemas.openxmlformats.org/drawingml/2006/table">
            <a:tbl>
              <a:tblPr firstRow="1" bandRow="1">
                <a:tableStyleId>{5C22544A-7EE6-4342-B048-85BDC9FD1C3A}</a:tableStyleId>
              </a:tblPr>
              <a:tblGrid>
                <a:gridCol w="4410156"/>
                <a:gridCol w="7230863"/>
              </a:tblGrid>
              <a:tr h="496267">
                <a:tc>
                  <a:txBody>
                    <a:bodyPr/>
                    <a:lstStyle/>
                    <a:p>
                      <a:pPr algn="ctr"/>
                      <a:r>
                        <a:rPr lang="en-US" sz="2400" dirty="0" err="1" smtClean="0">
                          <a:latin typeface="Times New Roman" pitchFamily="18" charset="0"/>
                          <a:cs typeface="Times New Roman" pitchFamily="18" charset="0"/>
                        </a:rPr>
                        <a:t>Bộ</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phận</a:t>
                      </a:r>
                      <a:endParaRPr lang="en-US" sz="2400" dirty="0">
                        <a:latin typeface="Times New Roman" pitchFamily="18" charset="0"/>
                        <a:cs typeface="Times New Roman" pitchFamily="18" charset="0"/>
                      </a:endParaRPr>
                    </a:p>
                  </a:txBody>
                  <a:tcPr/>
                </a:tc>
                <a:tc>
                  <a:txBody>
                    <a:bodyPr/>
                    <a:lstStyle/>
                    <a:p>
                      <a:pPr algn="ctr"/>
                      <a:r>
                        <a:rPr lang="en-US" sz="2400" dirty="0" err="1" smtClean="0">
                          <a:latin typeface="Times New Roman" pitchFamily="18" charset="0"/>
                          <a:cs typeface="Times New Roman" pitchFamily="18" charset="0"/>
                        </a:rPr>
                        <a:t>Từ</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ngữ</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miêu</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tả</a:t>
                      </a:r>
                      <a:endParaRPr lang="en-US" sz="2400" dirty="0">
                        <a:latin typeface="Times New Roman" pitchFamily="18" charset="0"/>
                        <a:cs typeface="Times New Roman" pitchFamily="18" charset="0"/>
                      </a:endParaRPr>
                    </a:p>
                  </a:txBody>
                  <a:tcPr/>
                </a:tc>
              </a:tr>
              <a:tr h="3059182">
                <a:tc>
                  <a:txBody>
                    <a:bodyPr/>
                    <a:lstStyle/>
                    <a:p>
                      <a:pPr algn="ctr"/>
                      <a:endParaRPr lang="en-US" sz="2800" dirty="0">
                        <a:latin typeface="Times New Roman" pitchFamily="18" charset="0"/>
                        <a:cs typeface="Times New Roman" pitchFamily="18" charset="0"/>
                      </a:endParaRPr>
                    </a:p>
                  </a:txBody>
                  <a:tcPr/>
                </a:tc>
                <a:tc>
                  <a:txBody>
                    <a:bodyPr/>
                    <a:lstStyle/>
                    <a:p>
                      <a:endParaRPr lang="en-US" sz="3600" dirty="0"/>
                    </a:p>
                  </a:txBody>
                  <a:tcPr/>
                </a:tc>
              </a:tr>
              <a:tr h="2324978">
                <a:tc>
                  <a:txBody>
                    <a:bodyPr/>
                    <a:lstStyle/>
                    <a:p>
                      <a:endParaRPr lang="en-US" dirty="0"/>
                    </a:p>
                  </a:txBody>
                  <a:tcPr/>
                </a:tc>
                <a:tc>
                  <a:txBody>
                    <a:bodyPr/>
                    <a:lstStyle/>
                    <a:p>
                      <a:endParaRPr lang="en-US" sz="3600" dirty="0">
                        <a:latin typeface="+mj-lt"/>
                      </a:endParaRPr>
                    </a:p>
                  </a:txBody>
                  <a:tcPr/>
                </a:tc>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948" y="1250096"/>
            <a:ext cx="3038963" cy="232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948" y="4196861"/>
            <a:ext cx="3038963" cy="185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41938" y="6050283"/>
            <a:ext cx="2074985" cy="461665"/>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Lá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a:t>
            </a:r>
            <a:endParaRPr lang="en-US" sz="2400" dirty="0">
              <a:latin typeface="Times New Roman" pitchFamily="18" charset="0"/>
              <a:cs typeface="Times New Roman" pitchFamily="18" charset="0"/>
            </a:endParaRPr>
          </a:p>
        </p:txBody>
      </p:sp>
      <p:sp>
        <p:nvSpPr>
          <p:cNvPr id="6" name="TextBox 5"/>
          <p:cNvSpPr txBox="1"/>
          <p:nvPr/>
        </p:nvSpPr>
        <p:spPr>
          <a:xfrm>
            <a:off x="1582615" y="3626059"/>
            <a:ext cx="1793630" cy="461665"/>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Rễ</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a:t>
            </a:r>
            <a:endParaRPr lang="en-US" sz="2400" dirty="0">
              <a:latin typeface="Times New Roman" pitchFamily="18" charset="0"/>
              <a:cs typeface="Times New Roman" pitchFamily="18" charset="0"/>
            </a:endParaRPr>
          </a:p>
        </p:txBody>
      </p:sp>
      <p:sp>
        <p:nvSpPr>
          <p:cNvPr id="9" name="TextBox 8"/>
          <p:cNvSpPr txBox="1"/>
          <p:nvPr/>
        </p:nvSpPr>
        <p:spPr>
          <a:xfrm>
            <a:off x="4724400" y="1664677"/>
            <a:ext cx="7045569" cy="1754326"/>
          </a:xfrm>
          <a:prstGeom prst="rect">
            <a:avLst/>
          </a:prstGeom>
          <a:noFill/>
        </p:spPr>
        <p:txBody>
          <a:bodyPr wrap="square" rtlCol="0">
            <a:spAutoFit/>
          </a:bodyPr>
          <a:lstStyle/>
          <a:p>
            <a:r>
              <a:rPr lang="vi-VN" sz="3600" dirty="0">
                <a:latin typeface="Times New Roman" pitchFamily="18" charset="0"/>
                <a:cs typeface="Times New Roman" pitchFamily="18" charset="0"/>
              </a:rPr>
              <a:t>như bộ "râu", rất rậm và </a:t>
            </a:r>
            <a:r>
              <a:rPr lang="vi-VN" sz="3600" dirty="0" smtClean="0">
                <a:latin typeface="Times New Roman" pitchFamily="18" charset="0"/>
                <a:cs typeface="Times New Roman" pitchFamily="18" charset="0"/>
              </a:rPr>
              <a:t>dài</a:t>
            </a:r>
            <a:r>
              <a:rPr lang="en-US" sz="3600" dirty="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n</a:t>
            </a:r>
            <a:r>
              <a:rPr lang="vi-VN" sz="3600" dirty="0" smtClean="0">
                <a:latin typeface="Times New Roman" pitchFamily="18" charset="0"/>
                <a:cs typeface="Times New Roman" pitchFamily="18" charset="0"/>
              </a:rPr>
              <a:t>gày </a:t>
            </a:r>
            <a:r>
              <a:rPr lang="vi-VN" sz="3600" dirty="0">
                <a:latin typeface="Times New Roman" pitchFamily="18" charset="0"/>
                <a:cs typeface="Times New Roman" pitchFamily="18" charset="0"/>
              </a:rPr>
              <a:t>mưa si lại càng ra thêm râu, râu cứ trắng </a:t>
            </a:r>
            <a:r>
              <a:rPr lang="vi-VN" sz="3600" dirty="0"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b</a:t>
            </a:r>
            <a:r>
              <a:rPr lang="vi-VN" sz="3600" dirty="0" smtClean="0">
                <a:latin typeface="Times New Roman" pitchFamily="18" charset="0"/>
                <a:cs typeface="Times New Roman" pitchFamily="18" charset="0"/>
              </a:rPr>
              <a:t>ộ </a:t>
            </a:r>
            <a:r>
              <a:rPr lang="vi-VN" sz="3600" dirty="0">
                <a:latin typeface="Times New Roman" pitchFamily="18" charset="0"/>
                <a:cs typeface="Times New Roman" pitchFamily="18" charset="0"/>
              </a:rPr>
              <a:t>râu loà xoà</a:t>
            </a:r>
            <a:endParaRPr lang="en-US" sz="3600" dirty="0">
              <a:latin typeface="Times New Roman" pitchFamily="18" charset="0"/>
              <a:cs typeface="Times New Roman" pitchFamily="18" charset="0"/>
            </a:endParaRPr>
          </a:p>
        </p:txBody>
      </p:sp>
      <p:sp>
        <p:nvSpPr>
          <p:cNvPr id="10" name="TextBox 9"/>
          <p:cNvSpPr txBox="1"/>
          <p:nvPr/>
        </p:nvSpPr>
        <p:spPr>
          <a:xfrm>
            <a:off x="4829909" y="4736123"/>
            <a:ext cx="6940060" cy="1200329"/>
          </a:xfrm>
          <a:prstGeom prst="rect">
            <a:avLst/>
          </a:prstGeom>
          <a:noFill/>
        </p:spPr>
        <p:txBody>
          <a:bodyPr wrap="square" rtlCol="0">
            <a:spAutoFit/>
          </a:bodyPr>
          <a:lstStyle/>
          <a:p>
            <a:r>
              <a:rPr lang="vi-VN" sz="3600" dirty="0">
                <a:latin typeface="Times New Roman" pitchFamily="18" charset="0"/>
                <a:cs typeface="Times New Roman" pitchFamily="18" charset="0"/>
              </a:rPr>
              <a:t>lá nhỏ, </a:t>
            </a:r>
            <a:r>
              <a:rPr lang="vi-VN" sz="3600" dirty="0" smtClean="0">
                <a:latin typeface="Times New Roman" pitchFamily="18" charset="0"/>
                <a:cs typeface="Times New Roman" pitchFamily="18" charset="0"/>
              </a:rPr>
              <a:t>nhiều</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l</a:t>
            </a:r>
            <a:r>
              <a:rPr lang="vi-VN" sz="3600" dirty="0" smtClean="0">
                <a:latin typeface="Times New Roman" pitchFamily="18" charset="0"/>
                <a:cs typeface="Times New Roman" pitchFamily="18" charset="0"/>
              </a:rPr>
              <a:t>á </a:t>
            </a:r>
            <a:r>
              <a:rPr lang="vi-VN" sz="3600" dirty="0">
                <a:latin typeface="Times New Roman" pitchFamily="18" charset="0"/>
                <a:cs typeface="Times New Roman" pitchFamily="18" charset="0"/>
              </a:rPr>
              <a:t>không rụng hàng </a:t>
            </a:r>
            <a:r>
              <a:rPr lang="vi-VN" sz="3600" dirty="0" smtClean="0">
                <a:latin typeface="Times New Roman" pitchFamily="18" charset="0"/>
                <a:cs typeface="Times New Roman" pitchFamily="18" charset="0"/>
              </a:rPr>
              <a:t>loạt</a:t>
            </a:r>
            <a:r>
              <a:rPr lang="en-US" sz="3600" dirty="0" smtClean="0">
                <a:latin typeface="Times New Roman" pitchFamily="18" charset="0"/>
                <a:cs typeface="Times New Roman" pitchFamily="18" charset="0"/>
              </a:rPr>
              <a:t>,</a:t>
            </a:r>
            <a:r>
              <a:rPr lang="vi-VN"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lá</a:t>
            </a:r>
            <a:r>
              <a:rPr lang="vi-VN" sz="3600"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thường xanh quanh năm</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3453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
            </a:r>
            <a:br>
              <a:rPr lang="en-US" b="1" dirty="0">
                <a:solidFill>
                  <a:srgbClr val="0070C0"/>
                </a:solidFill>
              </a:rPr>
            </a:br>
            <a:endParaRPr lang="en-US" b="1" dirty="0">
              <a:solidFill>
                <a:srgbClr val="0070C0"/>
              </a:solidFill>
            </a:endParaRPr>
          </a:p>
        </p:txBody>
      </p:sp>
      <p:sp>
        <p:nvSpPr>
          <p:cNvPr id="2" name="Rectangle 1"/>
          <p:cNvSpPr/>
          <p:nvPr/>
        </p:nvSpPr>
        <p:spPr>
          <a:xfrm>
            <a:off x="187081" y="0"/>
            <a:ext cx="11899412" cy="6986528"/>
          </a:xfrm>
          <a:prstGeom prst="rect">
            <a:avLst/>
          </a:prstGeom>
        </p:spPr>
        <p:txBody>
          <a:bodyPr wrap="square">
            <a:spAutoFit/>
          </a:bodyPr>
          <a:lstStyle/>
          <a:p>
            <a:pPr algn="ctr"/>
            <a:r>
              <a:rPr lang="vi-VN" sz="2800" b="1" dirty="0">
                <a:latin typeface="+mj-lt"/>
              </a:rPr>
              <a:t>Cây si</a:t>
            </a:r>
            <a:endParaRPr lang="vi-VN" sz="2800" dirty="0">
              <a:latin typeface="+mj-lt"/>
            </a:endParaRPr>
          </a:p>
          <a:p>
            <a:r>
              <a:rPr lang="en-US" sz="2800" dirty="0" smtClean="0">
                <a:latin typeface="+mj-lt"/>
              </a:rPr>
              <a:t>	</a:t>
            </a:r>
            <a:r>
              <a:rPr lang="vi-VN" sz="2800" dirty="0" smtClean="0">
                <a:latin typeface="Times New Roman" pitchFamily="18" charset="0"/>
                <a:cs typeface="Times New Roman" pitchFamily="18" charset="0"/>
              </a:rPr>
              <a:t>Cây </a:t>
            </a:r>
            <a:r>
              <a:rPr lang="vi-VN" sz="2800" dirty="0">
                <a:latin typeface="Times New Roman" pitchFamily="18" charset="0"/>
                <a:cs typeface="Times New Roman" pitchFamily="18" charset="0"/>
              </a:rPr>
              <a:t>si bao giờ cũng già hơn những cây khác, từ cây si cổ thụ bên giếng đầu làng đến cây si bé tí trong hòn non bộ của ông.</a:t>
            </a:r>
          </a:p>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Rễ </a:t>
            </a:r>
            <a:r>
              <a:rPr lang="vi-VN" sz="2800" dirty="0">
                <a:latin typeface="Times New Roman" pitchFamily="18" charset="0"/>
                <a:cs typeface="Times New Roman" pitchFamily="18" charset="0"/>
              </a:rPr>
              <a:t>si làm thành bộ “râu” độc đáo của si. Bộ râu si rất rậm và dài. Những ngày sắp </a:t>
            </a:r>
            <a:r>
              <a:rPr lang="vi-VN" sz="2800" dirty="0" smtClean="0">
                <a:latin typeface="Times New Roman" pitchFamily="18" charset="0"/>
                <a:cs typeface="Times New Roman" pitchFamily="18" charset="0"/>
              </a:rPr>
              <a:t>m</a:t>
            </a:r>
            <a:r>
              <a:rPr lang="en-US" sz="2800" dirty="0" smtClean="0">
                <a:latin typeface="Times New Roman" pitchFamily="18" charset="0"/>
                <a:cs typeface="Times New Roman" pitchFamily="18" charset="0"/>
              </a:rPr>
              <a:t>ư</a:t>
            </a:r>
            <a:r>
              <a:rPr lang="vi-VN" sz="2800" dirty="0" smtClean="0">
                <a:latin typeface="Times New Roman" pitchFamily="18" charset="0"/>
                <a:cs typeface="Times New Roman" pitchFamily="18" charset="0"/>
              </a:rPr>
              <a:t>a </a:t>
            </a:r>
            <a:r>
              <a:rPr lang="vi-VN" sz="2800" dirty="0">
                <a:latin typeface="Times New Roman" pitchFamily="18" charset="0"/>
                <a:cs typeface="Times New Roman" pitchFamily="18" charset="0"/>
              </a:rPr>
              <a:t>hoặc sau mưa, cây si lại càng già thêm vì râu cứ trắng ra. Cây si khác cây đa là những chòm râu ấy không thành những thân phụ, mà bao giờ cũng vẫn chỉ là bộ râu loà xoà. Còn cây đa, đến một ngày nào đó, có những râu sẽ ăn xuống đất, </a:t>
            </a:r>
            <a:r>
              <a:rPr lang="en-US" sz="2800" dirty="0" smtClean="0">
                <a:latin typeface="Times New Roman" pitchFamily="18" charset="0"/>
                <a:cs typeface="Times New Roman" pitchFamily="18" charset="0"/>
              </a:rPr>
              <a:t>l</a:t>
            </a:r>
            <a:r>
              <a:rPr lang="vi-VN" sz="2800" dirty="0" smtClean="0">
                <a:latin typeface="Times New Roman" pitchFamily="18" charset="0"/>
                <a:cs typeface="Times New Roman" pitchFamily="18" charset="0"/>
              </a:rPr>
              <a:t>ớn </a:t>
            </a:r>
            <a:r>
              <a:rPr lang="vi-VN" sz="2800" dirty="0">
                <a:latin typeface="Times New Roman" pitchFamily="18" charset="0"/>
                <a:cs typeface="Times New Roman" pitchFamily="18" charset="0"/>
              </a:rPr>
              <a:t>lên, thành thân cây: một cây đa có khi có đến năm, sáu gốc.</a:t>
            </a:r>
          </a:p>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Lá </a:t>
            </a:r>
            <a:r>
              <a:rPr lang="vi-VN" sz="2800" dirty="0">
                <a:latin typeface="Times New Roman" pitchFamily="18" charset="0"/>
                <a:cs typeface="Times New Roman" pitchFamily="18" charset="0"/>
              </a:rPr>
              <a:t>si tuy nhỏ nhưng nhiều nên bao giờ cũng cho bóng mát. Bước vào dưới bóng một cây si, sờ vào </a:t>
            </a:r>
            <a:r>
              <a:rPr lang="vi-VN" sz="2800" dirty="0" smtClean="0">
                <a:latin typeface="Times New Roman" pitchFamily="18" charset="0"/>
                <a:cs typeface="Times New Roman" pitchFamily="18" charset="0"/>
              </a:rPr>
              <a:t>t</a:t>
            </a:r>
            <a:r>
              <a:rPr lang="en-US" sz="2800" dirty="0">
                <a:latin typeface="Times New Roman" pitchFamily="18" charset="0"/>
                <a:cs typeface="Times New Roman" pitchFamily="18" charset="0"/>
              </a:rPr>
              <a:t>ừ</a:t>
            </a:r>
            <a:r>
              <a:rPr lang="vi-VN" sz="2800" dirty="0" smtClean="0">
                <a:latin typeface="Times New Roman" pitchFamily="18" charset="0"/>
                <a:cs typeface="Times New Roman" pitchFamily="18" charset="0"/>
              </a:rPr>
              <a:t>ng </a:t>
            </a:r>
            <a:r>
              <a:rPr lang="vi-VN" sz="2800" dirty="0">
                <a:latin typeface="Times New Roman" pitchFamily="18" charset="0"/>
                <a:cs typeface="Times New Roman" pitchFamily="18" charset="0"/>
              </a:rPr>
              <a:t>chòm râu, ta cảm thấy mát rượi và quên ngay cái nắng gay gắt ngoài đường. Cây si không bao giờ rụng lá hàng loạt như cây </a:t>
            </a:r>
            <a:r>
              <a:rPr lang="vi-VN" sz="2800" dirty="0" smtClean="0">
                <a:latin typeface="Times New Roman" pitchFamily="18" charset="0"/>
                <a:cs typeface="Times New Roman" pitchFamily="18" charset="0"/>
              </a:rPr>
              <a:t>b</a:t>
            </a:r>
            <a:r>
              <a:rPr lang="en-US" sz="2800" dirty="0">
                <a:latin typeface="Times New Roman" pitchFamily="18" charset="0"/>
                <a:cs typeface="Times New Roman" pitchFamily="18" charset="0"/>
              </a:rPr>
              <a:t>à</a:t>
            </a:r>
            <a:r>
              <a:rPr lang="vi-VN" sz="2800" dirty="0" smtClean="0">
                <a:latin typeface="Times New Roman" pitchFamily="18" charset="0"/>
                <a:cs typeface="Times New Roman" pitchFamily="18" charset="0"/>
              </a:rPr>
              <a:t>ng</a:t>
            </a:r>
            <a:r>
              <a:rPr lang="vi-VN" sz="2800" dirty="0">
                <a:latin typeface="Times New Roman" pitchFamily="18" charset="0"/>
                <a:cs typeface="Times New Roman" pitchFamily="18" charset="0"/>
              </a:rPr>
              <a:t>, cây sấu, cây xà cừ, cây xoan. Cây si già hơn những cây khác vì chòm râu nhưng cũng luôn trẻ hơn những cây khác vì xanh lá quanh năm.</a:t>
            </a:r>
          </a:p>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Lá </a:t>
            </a:r>
            <a:r>
              <a:rPr lang="vi-VN" sz="2800" dirty="0">
                <a:latin typeface="Times New Roman" pitchFamily="18" charset="0"/>
                <a:cs typeface="Times New Roman" pitchFamily="18" charset="0"/>
              </a:rPr>
              <a:t>si tặng con người bóng mát, còn chòm râu thì để trẻ ngắm </a:t>
            </a:r>
            <a:r>
              <a:rPr lang="vi-VN" sz="2800" dirty="0" smtClean="0">
                <a:latin typeface="Times New Roman" pitchFamily="18" charset="0"/>
                <a:cs typeface="Times New Roman" pitchFamily="18" charset="0"/>
              </a:rPr>
              <a:t>ngh</a:t>
            </a:r>
            <a:r>
              <a:rPr lang="en-US" sz="2800" dirty="0">
                <a:latin typeface="Times New Roman" pitchFamily="18" charset="0"/>
                <a:cs typeface="Times New Roman" pitchFamily="18" charset="0"/>
              </a:rPr>
              <a:t>í</a:t>
            </a:r>
            <a:r>
              <a:rPr lang="vi-VN" sz="2800" dirty="0" smtClean="0">
                <a:latin typeface="Times New Roman" pitchFamily="18" charset="0"/>
                <a:cs typeface="Times New Roman" pitchFamily="18" charset="0"/>
              </a:rPr>
              <a:t>a </a:t>
            </a:r>
            <a:r>
              <a:rPr lang="vi-VN" sz="2800" dirty="0">
                <a:latin typeface="Times New Roman" pitchFamily="18" charset="0"/>
                <a:cs typeface="Times New Roman" pitchFamily="18" charset="0"/>
              </a:rPr>
              <a:t>mà nhớ đến ông nội, ông ngoại của mình, những người </a:t>
            </a:r>
            <a:r>
              <a:rPr lang="vi-VN" sz="2800" dirty="0" smtClean="0">
                <a:latin typeface="Times New Roman" pitchFamily="18" charset="0"/>
                <a:cs typeface="Times New Roman" pitchFamily="18" charset="0"/>
              </a:rPr>
              <a:t>gi</a:t>
            </a:r>
            <a:r>
              <a:rPr lang="en-US" sz="2800" dirty="0">
                <a:latin typeface="Times New Roman" pitchFamily="18" charset="0"/>
                <a:cs typeface="Times New Roman" pitchFamily="18" charset="0"/>
              </a:rPr>
              <a:t>à</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luôn yêu quý các em.</a:t>
            </a:r>
          </a:p>
          <a:p>
            <a:pPr algn="r"/>
            <a:r>
              <a:rPr lang="vi-VN" sz="2800" dirty="0">
                <a:latin typeface="Times New Roman" pitchFamily="18" charset="0"/>
                <a:cs typeface="Times New Roman" pitchFamily="18" charset="0"/>
              </a:rPr>
              <a:t>Theo BẰNG </a:t>
            </a:r>
            <a:r>
              <a:rPr lang="vi-VN" sz="2800" dirty="0">
                <a:latin typeface="+mj-lt"/>
              </a:rPr>
              <a:t>SƠN</a:t>
            </a:r>
          </a:p>
        </p:txBody>
      </p:sp>
      <p:cxnSp>
        <p:nvCxnSpPr>
          <p:cNvPr id="9" name="Straight Connector 8"/>
          <p:cNvCxnSpPr/>
          <p:nvPr/>
        </p:nvCxnSpPr>
        <p:spPr>
          <a:xfrm>
            <a:off x="292588" y="2555631"/>
            <a:ext cx="155318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4278923" y="4700954"/>
            <a:ext cx="7326923" cy="58615"/>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292588" y="5122985"/>
            <a:ext cx="3986335" cy="35169"/>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4747846" y="5140569"/>
            <a:ext cx="6858000" cy="17585"/>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292588" y="5568462"/>
            <a:ext cx="7866674" cy="23446"/>
          </a:xfrm>
          <a:prstGeom prst="line">
            <a:avLst/>
          </a:prstGeom>
        </p:spPr>
        <p:style>
          <a:lnRef idx="3">
            <a:schemeClr val="accent2"/>
          </a:lnRef>
          <a:fillRef idx="0">
            <a:schemeClr val="accent2"/>
          </a:fillRef>
          <a:effectRef idx="2">
            <a:schemeClr val="accent2"/>
          </a:effectRef>
          <a:fontRef idx="minor">
            <a:schemeClr val="tx1"/>
          </a:fontRef>
        </p:style>
      </p:cxnSp>
      <p:cxnSp>
        <p:nvCxnSpPr>
          <p:cNvPr id="4" name="Straight Connector 3"/>
          <p:cNvCxnSpPr/>
          <p:nvPr/>
        </p:nvCxnSpPr>
        <p:spPr>
          <a:xfrm>
            <a:off x="10245969" y="2555631"/>
            <a:ext cx="157089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292588" y="2965938"/>
            <a:ext cx="3564304" cy="23447"/>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51889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
            </a:r>
            <a:br>
              <a:rPr lang="en-US" b="1" dirty="0">
                <a:solidFill>
                  <a:srgbClr val="0070C0"/>
                </a:solidFill>
              </a:rPr>
            </a:br>
            <a:endParaRPr lang="en-US" b="1" dirty="0">
              <a:solidFill>
                <a:srgbClr val="0070C0"/>
              </a:solidFill>
            </a:endParaRPr>
          </a:p>
        </p:txBody>
      </p:sp>
      <p:sp>
        <p:nvSpPr>
          <p:cNvPr id="2" name="Rectangle 1"/>
          <p:cNvSpPr/>
          <p:nvPr/>
        </p:nvSpPr>
        <p:spPr>
          <a:xfrm>
            <a:off x="187081" y="0"/>
            <a:ext cx="11899412" cy="6986528"/>
          </a:xfrm>
          <a:prstGeom prst="rect">
            <a:avLst/>
          </a:prstGeom>
        </p:spPr>
        <p:txBody>
          <a:bodyPr wrap="square">
            <a:spAutoFit/>
          </a:bodyPr>
          <a:lstStyle/>
          <a:p>
            <a:pPr algn="ctr"/>
            <a:r>
              <a:rPr lang="vi-VN" sz="2800" b="1" dirty="0">
                <a:latin typeface="+mj-lt"/>
              </a:rPr>
              <a:t>Cây si</a:t>
            </a:r>
            <a:endParaRPr lang="vi-VN" sz="2800" dirty="0">
              <a:latin typeface="+mj-lt"/>
            </a:endParaRPr>
          </a:p>
          <a:p>
            <a:r>
              <a:rPr lang="en-US" sz="2800" dirty="0" smtClean="0">
                <a:latin typeface="+mj-lt"/>
              </a:rPr>
              <a:t>	</a:t>
            </a:r>
            <a:r>
              <a:rPr lang="vi-VN" sz="2800" dirty="0" smtClean="0">
                <a:latin typeface="Times New Roman" pitchFamily="18" charset="0"/>
                <a:cs typeface="Times New Roman" pitchFamily="18" charset="0"/>
              </a:rPr>
              <a:t>Cây </a:t>
            </a:r>
            <a:r>
              <a:rPr lang="vi-VN" sz="2800" dirty="0">
                <a:latin typeface="Times New Roman" pitchFamily="18" charset="0"/>
                <a:cs typeface="Times New Roman" pitchFamily="18" charset="0"/>
              </a:rPr>
              <a:t>si bao giờ cũng già hơn những cây khác, từ cây si cổ thụ bên giếng đầu làng đến cây si bé tí trong hòn non bộ của ông.</a:t>
            </a:r>
          </a:p>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Rễ si </a:t>
            </a:r>
            <a:r>
              <a:rPr lang="vi-VN" sz="2800" dirty="0">
                <a:latin typeface="Times New Roman" pitchFamily="18" charset="0"/>
                <a:cs typeface="Times New Roman" pitchFamily="18" charset="0"/>
              </a:rPr>
              <a:t>làm thành bộ “râu” độc đáo của si. Bộ râu si rất rậm và dài. Những ngày sắp </a:t>
            </a:r>
            <a:r>
              <a:rPr lang="vi-VN" sz="2800" dirty="0" smtClean="0">
                <a:latin typeface="Times New Roman" pitchFamily="18" charset="0"/>
                <a:cs typeface="Times New Roman" pitchFamily="18" charset="0"/>
              </a:rPr>
              <a:t>m</a:t>
            </a:r>
            <a:r>
              <a:rPr lang="en-US" sz="2800" dirty="0" smtClean="0">
                <a:latin typeface="Times New Roman" pitchFamily="18" charset="0"/>
                <a:cs typeface="Times New Roman" pitchFamily="18" charset="0"/>
              </a:rPr>
              <a:t>ư</a:t>
            </a:r>
            <a:r>
              <a:rPr lang="vi-VN" sz="2800" dirty="0" smtClean="0">
                <a:latin typeface="Times New Roman" pitchFamily="18" charset="0"/>
                <a:cs typeface="Times New Roman" pitchFamily="18" charset="0"/>
              </a:rPr>
              <a:t>a </a:t>
            </a:r>
            <a:r>
              <a:rPr lang="vi-VN" sz="2800" dirty="0">
                <a:latin typeface="Times New Roman" pitchFamily="18" charset="0"/>
                <a:cs typeface="Times New Roman" pitchFamily="18" charset="0"/>
              </a:rPr>
              <a:t>hoặc sau mưa, cây si lại càng già thêm vì râu cứ trắng ra. Cây si khác cây đa là những chòm râu ấy không thành những thân phụ, mà bao giờ cũng vẫn chỉ là bộ râu loà xoà. Còn cây đa, đến một ngày nào đó, có những râu sẽ ăn xuống đất, </a:t>
            </a:r>
            <a:r>
              <a:rPr lang="en-US" sz="2800" dirty="0" smtClean="0">
                <a:latin typeface="Times New Roman" pitchFamily="18" charset="0"/>
                <a:cs typeface="Times New Roman" pitchFamily="18" charset="0"/>
              </a:rPr>
              <a:t>l</a:t>
            </a:r>
            <a:r>
              <a:rPr lang="vi-VN" sz="2800" dirty="0" smtClean="0">
                <a:latin typeface="Times New Roman" pitchFamily="18" charset="0"/>
                <a:cs typeface="Times New Roman" pitchFamily="18" charset="0"/>
              </a:rPr>
              <a:t>ớn </a:t>
            </a:r>
            <a:r>
              <a:rPr lang="vi-VN" sz="2800" dirty="0">
                <a:latin typeface="Times New Roman" pitchFamily="18" charset="0"/>
                <a:cs typeface="Times New Roman" pitchFamily="18" charset="0"/>
              </a:rPr>
              <a:t>lên, thành thân cây: một cây đa có khi có đến năm, sáu gốc.</a:t>
            </a:r>
          </a:p>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Lá </a:t>
            </a:r>
            <a:r>
              <a:rPr lang="vi-VN" sz="2800" dirty="0">
                <a:latin typeface="Times New Roman" pitchFamily="18" charset="0"/>
                <a:cs typeface="Times New Roman" pitchFamily="18" charset="0"/>
              </a:rPr>
              <a:t>si tuy nhỏ nhưng nhiều nên bao giờ cũng cho bóng mát. Bước vào dưới bóng một cây si, sờ vào </a:t>
            </a:r>
            <a:r>
              <a:rPr lang="vi-VN" sz="2800" dirty="0" smtClean="0">
                <a:latin typeface="Times New Roman" pitchFamily="18" charset="0"/>
                <a:cs typeface="Times New Roman" pitchFamily="18" charset="0"/>
              </a:rPr>
              <a:t>t</a:t>
            </a:r>
            <a:r>
              <a:rPr lang="en-US" sz="2800" dirty="0">
                <a:latin typeface="Times New Roman" pitchFamily="18" charset="0"/>
                <a:cs typeface="Times New Roman" pitchFamily="18" charset="0"/>
              </a:rPr>
              <a:t>ừ</a:t>
            </a:r>
            <a:r>
              <a:rPr lang="vi-VN" sz="2800" dirty="0" smtClean="0">
                <a:latin typeface="Times New Roman" pitchFamily="18" charset="0"/>
                <a:cs typeface="Times New Roman" pitchFamily="18" charset="0"/>
              </a:rPr>
              <a:t>ng </a:t>
            </a:r>
            <a:r>
              <a:rPr lang="vi-VN" sz="2800" dirty="0">
                <a:latin typeface="Times New Roman" pitchFamily="18" charset="0"/>
                <a:cs typeface="Times New Roman" pitchFamily="18" charset="0"/>
              </a:rPr>
              <a:t>chòm râu, ta cảm thấy mát rượi và quên ngay cái nắng gay gắt ngoài đường. Cây si không bao giờ rụng lá hàng loạt như cây </a:t>
            </a:r>
            <a:r>
              <a:rPr lang="vi-VN" sz="2800" dirty="0" smtClean="0">
                <a:latin typeface="Times New Roman" pitchFamily="18" charset="0"/>
                <a:cs typeface="Times New Roman" pitchFamily="18" charset="0"/>
              </a:rPr>
              <a:t>b</a:t>
            </a:r>
            <a:r>
              <a:rPr lang="en-US" sz="2800" dirty="0">
                <a:latin typeface="Times New Roman" pitchFamily="18" charset="0"/>
                <a:cs typeface="Times New Roman" pitchFamily="18" charset="0"/>
              </a:rPr>
              <a:t>à</a:t>
            </a:r>
            <a:r>
              <a:rPr lang="vi-VN" sz="2800" dirty="0" smtClean="0">
                <a:latin typeface="Times New Roman" pitchFamily="18" charset="0"/>
                <a:cs typeface="Times New Roman" pitchFamily="18" charset="0"/>
              </a:rPr>
              <a:t>ng</a:t>
            </a:r>
            <a:r>
              <a:rPr lang="vi-VN" sz="2800" dirty="0">
                <a:latin typeface="Times New Roman" pitchFamily="18" charset="0"/>
                <a:cs typeface="Times New Roman" pitchFamily="18" charset="0"/>
              </a:rPr>
              <a:t>, cây sấu, cây xà cừ, cây xoan. Cây si già hơn những cây khác vì chòm râu nhưng cũng luôn trẻ hơn những cây khác vì xanh lá quanh năm.</a:t>
            </a:r>
          </a:p>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Lá </a:t>
            </a:r>
            <a:r>
              <a:rPr lang="vi-VN" sz="2800" dirty="0">
                <a:latin typeface="Times New Roman" pitchFamily="18" charset="0"/>
                <a:cs typeface="Times New Roman" pitchFamily="18" charset="0"/>
              </a:rPr>
              <a:t>si tặng con người bóng mát, còn chòm râu thì để trẻ ngắm </a:t>
            </a:r>
            <a:r>
              <a:rPr lang="vi-VN" sz="2800" dirty="0" smtClean="0">
                <a:latin typeface="Times New Roman" pitchFamily="18" charset="0"/>
                <a:cs typeface="Times New Roman" pitchFamily="18" charset="0"/>
              </a:rPr>
              <a:t>ngh</a:t>
            </a:r>
            <a:r>
              <a:rPr lang="en-US" sz="2800" dirty="0">
                <a:latin typeface="Times New Roman" pitchFamily="18" charset="0"/>
                <a:cs typeface="Times New Roman" pitchFamily="18" charset="0"/>
              </a:rPr>
              <a:t>í</a:t>
            </a:r>
            <a:r>
              <a:rPr lang="vi-VN" sz="2800" dirty="0" smtClean="0">
                <a:latin typeface="Times New Roman" pitchFamily="18" charset="0"/>
                <a:cs typeface="Times New Roman" pitchFamily="18" charset="0"/>
              </a:rPr>
              <a:t>a </a:t>
            </a:r>
            <a:r>
              <a:rPr lang="vi-VN" sz="2800" dirty="0">
                <a:latin typeface="Times New Roman" pitchFamily="18" charset="0"/>
                <a:cs typeface="Times New Roman" pitchFamily="18" charset="0"/>
              </a:rPr>
              <a:t>mà nhớ đến ông nội, ông ngoại của mình, những người </a:t>
            </a:r>
            <a:r>
              <a:rPr lang="vi-VN" sz="2800" dirty="0" smtClean="0">
                <a:latin typeface="Times New Roman" pitchFamily="18" charset="0"/>
                <a:cs typeface="Times New Roman" pitchFamily="18" charset="0"/>
              </a:rPr>
              <a:t>gi</a:t>
            </a:r>
            <a:r>
              <a:rPr lang="en-US" sz="2800" dirty="0">
                <a:latin typeface="Times New Roman" pitchFamily="18" charset="0"/>
                <a:cs typeface="Times New Roman" pitchFamily="18" charset="0"/>
              </a:rPr>
              <a:t>à</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luôn yêu quý các em.</a:t>
            </a:r>
          </a:p>
          <a:p>
            <a:pPr algn="r"/>
            <a:r>
              <a:rPr lang="vi-VN" sz="2800" dirty="0">
                <a:latin typeface="Times New Roman" pitchFamily="18" charset="0"/>
                <a:cs typeface="Times New Roman" pitchFamily="18" charset="0"/>
              </a:rPr>
              <a:t>Theo BẰNG </a:t>
            </a:r>
            <a:r>
              <a:rPr lang="vi-VN" sz="2800" dirty="0">
                <a:latin typeface="+mj-lt"/>
              </a:rPr>
              <a:t>SƠN</a:t>
            </a:r>
          </a:p>
        </p:txBody>
      </p:sp>
      <p:sp>
        <p:nvSpPr>
          <p:cNvPr id="13" name="Oval 12">
            <a:extLst>
              <a:ext uri="{FF2B5EF4-FFF2-40B4-BE49-F238E27FC236}">
                <a16:creationId xmlns:a16="http://schemas.microsoft.com/office/drawing/2014/main" xmlns="" id="{0A0E222C-BA7A-41D8-BCC2-FAA803F48F23}"/>
              </a:ext>
            </a:extLst>
          </p:cNvPr>
          <p:cNvSpPr/>
          <p:nvPr/>
        </p:nvSpPr>
        <p:spPr>
          <a:xfrm>
            <a:off x="675506" y="465338"/>
            <a:ext cx="463826" cy="4373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C00000"/>
                </a:solidFill>
              </a:rPr>
              <a:t>1</a:t>
            </a:r>
          </a:p>
        </p:txBody>
      </p:sp>
      <p:sp>
        <p:nvSpPr>
          <p:cNvPr id="15" name="Oval 14">
            <a:extLst>
              <a:ext uri="{FF2B5EF4-FFF2-40B4-BE49-F238E27FC236}">
                <a16:creationId xmlns:a16="http://schemas.microsoft.com/office/drawing/2014/main" xmlns="" id="{AAB30FA4-E7D5-4DEC-AFA8-0DA9BB842566}"/>
              </a:ext>
            </a:extLst>
          </p:cNvPr>
          <p:cNvSpPr/>
          <p:nvPr/>
        </p:nvSpPr>
        <p:spPr>
          <a:xfrm>
            <a:off x="675506" y="1331612"/>
            <a:ext cx="463826" cy="4373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C00000"/>
                </a:solidFill>
              </a:rPr>
              <a:t>2</a:t>
            </a:r>
          </a:p>
        </p:txBody>
      </p:sp>
      <p:sp>
        <p:nvSpPr>
          <p:cNvPr id="17" name="Oval 16">
            <a:extLst>
              <a:ext uri="{FF2B5EF4-FFF2-40B4-BE49-F238E27FC236}">
                <a16:creationId xmlns:a16="http://schemas.microsoft.com/office/drawing/2014/main" xmlns="" id="{B774145E-0542-42AA-AEAB-932D2DE5B672}"/>
              </a:ext>
            </a:extLst>
          </p:cNvPr>
          <p:cNvSpPr/>
          <p:nvPr/>
        </p:nvSpPr>
        <p:spPr>
          <a:xfrm>
            <a:off x="443593" y="3493264"/>
            <a:ext cx="463826" cy="4373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C00000"/>
                </a:solidFill>
              </a:rPr>
              <a:t>3</a:t>
            </a:r>
          </a:p>
        </p:txBody>
      </p:sp>
      <p:sp>
        <p:nvSpPr>
          <p:cNvPr id="19" name="Oval 18">
            <a:extLst>
              <a:ext uri="{FF2B5EF4-FFF2-40B4-BE49-F238E27FC236}">
                <a16:creationId xmlns:a16="http://schemas.microsoft.com/office/drawing/2014/main" xmlns="" id="{40C9CE83-6459-4E50-809B-553A0A9FCD37}"/>
              </a:ext>
            </a:extLst>
          </p:cNvPr>
          <p:cNvSpPr/>
          <p:nvPr/>
        </p:nvSpPr>
        <p:spPr>
          <a:xfrm>
            <a:off x="675506" y="5598852"/>
            <a:ext cx="450573" cy="4373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C00000"/>
                </a:solidFill>
              </a:rPr>
              <a:t>4</a:t>
            </a:r>
          </a:p>
        </p:txBody>
      </p:sp>
    </p:spTree>
    <p:extLst>
      <p:ext uri="{BB962C8B-B14F-4D97-AF65-F5344CB8AC3E}">
        <p14:creationId xmlns:p14="http://schemas.microsoft.com/office/powerpoint/2010/main" val="1640509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CB778C6-E4AC-4ECD-844F-2D57942A2C03}"/>
              </a:ext>
            </a:extLst>
          </p:cNvPr>
          <p:cNvSpPr txBox="1">
            <a:spLocks/>
          </p:cNvSpPr>
          <p:nvPr/>
        </p:nvSpPr>
        <p:spPr>
          <a:xfrm>
            <a:off x="292589" y="244976"/>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000" b="1" dirty="0" smtClean="0">
                <a:solidFill>
                  <a:srgbClr val="FF0000"/>
                </a:solidFill>
              </a:rPr>
              <a:t>II</a:t>
            </a:r>
            <a:r>
              <a:rPr lang="vi-VN" sz="3000" b="1" dirty="0">
                <a:solidFill>
                  <a:srgbClr val="FF0000"/>
                </a:solidFill>
              </a:rPr>
              <a:t>. LUYỆN TẬP</a:t>
            </a:r>
            <a:endParaRPr lang="en-US" b="1" dirty="0">
              <a:solidFill>
                <a:srgbClr val="FF0000"/>
              </a:solidFill>
            </a:endParaRPr>
          </a:p>
        </p:txBody>
      </p:sp>
      <p:sp>
        <p:nvSpPr>
          <p:cNvPr id="5" name="Title 1">
            <a:extLst>
              <a:ext uri="{FF2B5EF4-FFF2-40B4-BE49-F238E27FC236}">
                <a16:creationId xmlns:a16="http://schemas.microsoft.com/office/drawing/2014/main" xmlns=""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
            </a:r>
            <a:br>
              <a:rPr lang="en-US" b="1" dirty="0">
                <a:solidFill>
                  <a:srgbClr val="0070C0"/>
                </a:solidFill>
              </a:rPr>
            </a:br>
            <a:endParaRPr lang="en-US" b="1" dirty="0">
              <a:solidFill>
                <a:srgbClr val="0070C0"/>
              </a:solidFill>
            </a:endParaRPr>
          </a:p>
        </p:txBody>
      </p:sp>
      <p:sp>
        <p:nvSpPr>
          <p:cNvPr id="7" name="Title 1">
            <a:extLst>
              <a:ext uri="{FF2B5EF4-FFF2-40B4-BE49-F238E27FC236}">
                <a16:creationId xmlns:a16="http://schemas.microsoft.com/office/drawing/2014/main" xmlns="" id="{444FF774-E44F-43B0-AC4F-6797A0186484}"/>
              </a:ext>
            </a:extLst>
          </p:cNvPr>
          <p:cNvSpPr txBox="1">
            <a:spLocks/>
          </p:cNvSpPr>
          <p:nvPr/>
        </p:nvSpPr>
        <p:spPr>
          <a:xfrm>
            <a:off x="0" y="848999"/>
            <a:ext cx="3691539" cy="16396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dirty="0" err="1" smtClean="0">
                <a:latin typeface="Times New Roman" pitchFamily="18" charset="0"/>
                <a:cs typeface="Times New Roman" pitchFamily="18" charset="0"/>
              </a:rPr>
              <a:t>Bài</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có</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mấy</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đoạn</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văn</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nội</a:t>
            </a:r>
            <a:r>
              <a:rPr lang="en-US" sz="2500" b="1" dirty="0" smtClean="0">
                <a:latin typeface="Times New Roman" pitchFamily="18" charset="0"/>
                <a:cs typeface="Times New Roman" pitchFamily="18" charset="0"/>
              </a:rPr>
              <a:t> dung </a:t>
            </a:r>
            <a:r>
              <a:rPr lang="en-US" sz="2500" b="1" dirty="0" err="1" smtClean="0">
                <a:latin typeface="Times New Roman" pitchFamily="18" charset="0"/>
                <a:cs typeface="Times New Roman" pitchFamily="18" charset="0"/>
              </a:rPr>
              <a:t>các</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đoạn</a:t>
            </a:r>
            <a:r>
              <a:rPr lang="en-US" sz="2500" b="1" dirty="0" smtClean="0">
                <a:latin typeface="Times New Roman" pitchFamily="18" charset="0"/>
                <a:cs typeface="Times New Roman" pitchFamily="18" charset="0"/>
              </a:rPr>
              <a:t>?</a:t>
            </a:r>
          </a:p>
          <a:p>
            <a:r>
              <a:rPr lang="vi-VN" sz="2500" b="1" dirty="0" smtClean="0"/>
              <a:t>Trình </a:t>
            </a:r>
            <a:r>
              <a:rPr lang="vi-VN" sz="2500" b="1" dirty="0"/>
              <a:t>tự miêu tả trong bài văn </a:t>
            </a:r>
            <a:r>
              <a:rPr lang="vi-VN" sz="2500" b="1" dirty="0" smtClean="0"/>
              <a:t>có </a:t>
            </a:r>
            <a:r>
              <a:rPr lang="vi-VN" sz="2500" b="1" dirty="0"/>
              <a:t>gì khác bài văn </a:t>
            </a:r>
            <a:r>
              <a:rPr lang="vi-VN" sz="2500" b="1" i="1" dirty="0"/>
              <a:t>Cây si ?</a:t>
            </a:r>
          </a:p>
        </p:txBody>
      </p:sp>
      <p:pic>
        <p:nvPicPr>
          <p:cNvPr id="8" name="Picture 7">
            <a:extLst>
              <a:ext uri="{FF2B5EF4-FFF2-40B4-BE49-F238E27FC236}">
                <a16:creationId xmlns:a16="http://schemas.microsoft.com/office/drawing/2014/main" xmlns="" id="{56989D1D-EC77-4996-8173-723BE66CCD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46" t="10532" r="4767"/>
          <a:stretch/>
        </p:blipFill>
        <p:spPr>
          <a:xfrm>
            <a:off x="3691538" y="-1"/>
            <a:ext cx="8355729" cy="6864627"/>
          </a:xfrm>
          <a:prstGeom prst="rect">
            <a:avLst/>
          </a:prstGeom>
        </p:spPr>
      </p:pic>
      <p:pic>
        <p:nvPicPr>
          <p:cNvPr id="9" name="Picture 8">
            <a:extLst>
              <a:ext uri="{FF2B5EF4-FFF2-40B4-BE49-F238E27FC236}">
                <a16:creationId xmlns:a16="http://schemas.microsoft.com/office/drawing/2014/main" xmlns="" id="{495290EB-4887-4ED1-829C-F28B3F7322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144733" y="3051549"/>
            <a:ext cx="2971800" cy="4584405"/>
          </a:xfrm>
          <a:prstGeom prst="rect">
            <a:avLst/>
          </a:prstGeom>
        </p:spPr>
      </p:pic>
    </p:spTree>
    <p:extLst>
      <p:ext uri="{BB962C8B-B14F-4D97-AF65-F5344CB8AC3E}">
        <p14:creationId xmlns:p14="http://schemas.microsoft.com/office/powerpoint/2010/main" val="198123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80672D4-782D-4211-99BC-903C53A98050}"/>
              </a:ext>
            </a:extLst>
          </p:cNvPr>
          <p:cNvSpPr txBox="1">
            <a:spLocks/>
          </p:cNvSpPr>
          <p:nvPr/>
        </p:nvSpPr>
        <p:spPr>
          <a:xfrm>
            <a:off x="195469" y="221338"/>
            <a:ext cx="9509243" cy="5396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500" b="1" dirty="0"/>
              <a:t>Trình tự miêu tả trong bài văn sau có gì khác bài văn </a:t>
            </a:r>
            <a:r>
              <a:rPr lang="vi-VN" sz="2500" b="1" i="1" dirty="0"/>
              <a:t>Cây si ?</a:t>
            </a:r>
          </a:p>
        </p:txBody>
      </p:sp>
      <p:pic>
        <p:nvPicPr>
          <p:cNvPr id="4" name="Picture 3">
            <a:extLst>
              <a:ext uri="{FF2B5EF4-FFF2-40B4-BE49-F238E27FC236}">
                <a16:creationId xmlns:a16="http://schemas.microsoft.com/office/drawing/2014/main" xmlns="" id="{A1CA9D3D-68AA-44CD-8232-D463E649E2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46" t="10532" r="4767"/>
          <a:stretch/>
        </p:blipFill>
        <p:spPr>
          <a:xfrm>
            <a:off x="5893575" y="760982"/>
            <a:ext cx="6258731" cy="5911485"/>
          </a:xfrm>
          <a:prstGeom prst="rect">
            <a:avLst/>
          </a:prstGeom>
        </p:spPr>
      </p:pic>
      <p:pic>
        <p:nvPicPr>
          <p:cNvPr id="5" name="Picture 4">
            <a:extLst>
              <a:ext uri="{FF2B5EF4-FFF2-40B4-BE49-F238E27FC236}">
                <a16:creationId xmlns:a16="http://schemas.microsoft.com/office/drawing/2014/main" xmlns="" id="{DA9F3DF0-9D47-44B3-AF64-E2FB2F928D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96" t="17584" r="8260" b="8985"/>
          <a:stretch/>
        </p:blipFill>
        <p:spPr>
          <a:xfrm>
            <a:off x="39694" y="760982"/>
            <a:ext cx="5786438" cy="6051329"/>
          </a:xfrm>
          <a:prstGeom prst="rect">
            <a:avLst/>
          </a:prstGeom>
        </p:spPr>
      </p:pic>
      <p:cxnSp>
        <p:nvCxnSpPr>
          <p:cNvPr id="7" name="Straight Connector 6"/>
          <p:cNvCxnSpPr/>
          <p:nvPr/>
        </p:nvCxnSpPr>
        <p:spPr>
          <a:xfrm>
            <a:off x="9022940" y="2860431"/>
            <a:ext cx="1082352" cy="11723"/>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9272954" y="1535723"/>
            <a:ext cx="57443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9022940" y="4138246"/>
            <a:ext cx="1176137" cy="23446"/>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V="1">
            <a:off x="6447692" y="5427785"/>
            <a:ext cx="1289539" cy="11723"/>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6247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 fill="hold"/>
                                        <p:tgtEl>
                                          <p:spTgt spid="9"/>
                                        </p:tgtEl>
                                        <p:attrNameLst>
                                          <p:attrName>ppt_x</p:attrName>
                                        </p:attrNameLst>
                                      </p:cBhvr>
                                      <p:tavLst>
                                        <p:tav tm="0">
                                          <p:val>
                                            <p:strVal val="#ppt_x"/>
                                          </p:val>
                                        </p:tav>
                                        <p:tav tm="100000">
                                          <p:val>
                                            <p:strVal val="#ppt_x"/>
                                          </p:val>
                                        </p:tav>
                                      </p:tavLst>
                                    </p:anim>
                                    <p:anim calcmode="lin" valueType="num">
                                      <p:cBhvr additive="base">
                                        <p:cTn id="8" dur="1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1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4955" y="374650"/>
            <a:ext cx="4947138" cy="291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457200"/>
            <a:ext cx="5031764" cy="283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3" y="3763108"/>
            <a:ext cx="5031764" cy="287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4956" y="3763108"/>
            <a:ext cx="4947138" cy="279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131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9A2743A-7FB0-495F-8403-1D0D4C8247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45774" y="3154017"/>
            <a:ext cx="2777950" cy="3472438"/>
          </a:xfrm>
          <a:prstGeom prst="rect">
            <a:avLst/>
          </a:prstGeom>
        </p:spPr>
      </p:pic>
      <p:sp>
        <p:nvSpPr>
          <p:cNvPr id="4" name="TextBox 3">
            <a:extLst>
              <a:ext uri="{FF2B5EF4-FFF2-40B4-BE49-F238E27FC236}">
                <a16:creationId xmlns:a16="http://schemas.microsoft.com/office/drawing/2014/main" xmlns="" id="{0465736C-20CF-4170-869B-233B98A416CC}"/>
              </a:ext>
            </a:extLst>
          </p:cNvPr>
          <p:cNvSpPr txBox="1"/>
          <p:nvPr/>
        </p:nvSpPr>
        <p:spPr>
          <a:xfrm>
            <a:off x="3140765" y="410629"/>
            <a:ext cx="8627166" cy="31700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4000" b="1" dirty="0">
                <a:latin typeface="Times New Roman" panose="02020603050405020304" pitchFamily="18" charset="0"/>
                <a:ea typeface="Times New Roman" panose="02020603050405020304" pitchFamily="18" charset="0"/>
              </a:rPr>
              <a:t>Có thể miêu tả cây cối theo trình tự khác nhau: tả từng bộ phận của cây (như ở bài “Cây si”) hoặc tả sự thay đổi của cây theo thời gian (như ở bài “Cây bàng”).</a:t>
            </a:r>
            <a:endParaRPr lang="en-US" sz="4000" b="1" dirty="0">
              <a:latin typeface="+mj-lt"/>
              <a:cs typeface="Times New Roman" pitchFamily="18" charset="0"/>
            </a:endParaRPr>
          </a:p>
        </p:txBody>
      </p:sp>
      <p:sp>
        <p:nvSpPr>
          <p:cNvPr id="5" name="TextBox 4">
            <a:extLst>
              <a:ext uri="{FF2B5EF4-FFF2-40B4-BE49-F238E27FC236}">
                <a16:creationId xmlns:a16="http://schemas.microsoft.com/office/drawing/2014/main" xmlns="" id="{19D0C737-2250-4AB6-8F38-0C79B25DD314}"/>
              </a:ext>
            </a:extLst>
          </p:cNvPr>
          <p:cNvSpPr txBox="1"/>
          <p:nvPr/>
        </p:nvSpPr>
        <p:spPr>
          <a:xfrm>
            <a:off x="250135" y="874455"/>
            <a:ext cx="2569228" cy="86177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sz="5000" b="1" dirty="0">
                <a:latin typeface="Times New Roman" pitchFamily="18" charset="0"/>
                <a:cs typeface="Times New Roman" pitchFamily="18" charset="0"/>
              </a:rPr>
              <a:t>Kết luận</a:t>
            </a:r>
            <a:endParaRPr lang="en-US" sz="5000" b="1" dirty="0">
              <a:latin typeface="Times New Roman" pitchFamily="18" charset="0"/>
              <a:cs typeface="Times New Roman" pitchFamily="18" charset="0"/>
            </a:endParaRPr>
          </a:p>
        </p:txBody>
      </p:sp>
    </p:spTree>
    <p:extLst>
      <p:ext uri="{BB962C8B-B14F-4D97-AF65-F5344CB8AC3E}">
        <p14:creationId xmlns:p14="http://schemas.microsoft.com/office/powerpoint/2010/main" val="103703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5940CF-75CE-4957-91DC-2055D913B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3" name="TextBox 2">
            <a:extLst>
              <a:ext uri="{FF2B5EF4-FFF2-40B4-BE49-F238E27FC236}">
                <a16:creationId xmlns:a16="http://schemas.microsoft.com/office/drawing/2014/main" xmlns="" id="{88783625-4100-4A05-ABE0-284EBD0AFE70}"/>
              </a:ext>
            </a:extLst>
          </p:cNvPr>
          <p:cNvSpPr txBox="1"/>
          <p:nvPr/>
        </p:nvSpPr>
        <p:spPr>
          <a:xfrm>
            <a:off x="2281132" y="2552249"/>
            <a:ext cx="7397262" cy="2862322"/>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a:t>
            </a:r>
            <a:r>
              <a:rPr kumimoji="0" lang="en-US" sz="6000" b="1" i="0" u="none" strike="noStrike" kern="1200" cap="none" spc="0" normalizeH="0" baseline="0" noProof="0" dirty="0" smtClean="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lang="en-US" sz="6000" b="1" dirty="0" err="1" smtClean="0">
                <a:solidFill>
                  <a:srgbClr val="F2000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6000" b="1" dirty="0">
                <a:solidFill>
                  <a:srgbClr val="F2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20000"/>
                </a:solidFill>
                <a:effectLst>
                  <a:outerShdw blurRad="38100" dist="38100" dir="2700000" algn="tl">
                    <a:srgbClr val="000000">
                      <a:alpha val="43137"/>
                    </a:srgbClr>
                  </a:outerShdw>
                </a:effectLst>
                <a:latin typeface="Times New Roman" pitchFamily="18" charset="0"/>
                <a:cs typeface="Times New Roman" pitchFamily="18" charset="0"/>
              </a:rPr>
              <a:t>làm</a:t>
            </a:r>
            <a:endParaRPr lang="en-US" sz="6000" b="1" dirty="0" smtClean="0">
              <a:solidFill>
                <a:srgbClr val="F20000"/>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algn="ctr" defTabSz="1219078" rtl="0" eaLnBrk="1" fontAlgn="auto" latinLnBrk="0" hangingPunct="1">
              <a:lnSpc>
                <a:spcPct val="100000"/>
              </a:lnSpc>
              <a:spcBef>
                <a:spcPts val="0"/>
              </a:spcBef>
              <a:spcAft>
                <a:spcPts val="0"/>
              </a:spcAft>
              <a:buClrTx/>
              <a:buSzTx/>
              <a:buFontTx/>
              <a:buNone/>
              <a:tabLst/>
              <a:defRPr/>
            </a:pPr>
            <a:r>
              <a:rPr lang="en-US" sz="6000" b="1" dirty="0" smtClean="0">
                <a:solidFill>
                  <a:srgbClr val="F2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2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6000" b="1" dirty="0" smtClean="0">
                <a:solidFill>
                  <a:srgbClr val="F2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200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6000" b="1" dirty="0" smtClean="0">
                <a:solidFill>
                  <a:srgbClr val="F2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000" b="1" dirty="0" err="1" smtClean="0">
                <a:solidFill>
                  <a:srgbClr val="F20000"/>
                </a:solidFill>
                <a:effectLst>
                  <a:outerShdw blurRad="38100" dist="38100" dir="2700000" algn="tl">
                    <a:srgbClr val="000000">
                      <a:alpha val="43137"/>
                    </a:srgbClr>
                  </a:outerShdw>
                </a:effectLst>
                <a:latin typeface="Times New Roman" pitchFamily="18" charset="0"/>
                <a:cs typeface="Times New Roman" pitchFamily="18" charset="0"/>
              </a:rPr>
              <a:t>nhí</a:t>
            </a:r>
            <a:endParaRPr kumimoji="0" lang="en-US" sz="6000" b="1" i="0" u="none" strike="noStrike" kern="1200" cap="none" spc="0" normalizeH="0" baseline="0" noProof="0" dirty="0" smtClean="0">
              <a:ln>
                <a:noFill/>
              </a:ln>
              <a:solidFill>
                <a:srgbClr val="F20000"/>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4758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38778C-8100-47DE-8475-00BF34B86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527"/>
            <a:ext cx="12192000" cy="4979831"/>
          </a:xfrm>
          <a:prstGeom prst="rect">
            <a:avLst/>
          </a:prstGeom>
        </p:spPr>
      </p:pic>
    </p:spTree>
    <p:extLst>
      <p:ext uri="{BB962C8B-B14F-4D97-AF65-F5344CB8AC3E}">
        <p14:creationId xmlns:p14="http://schemas.microsoft.com/office/powerpoint/2010/main" val="30102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5940CF-75CE-4957-91DC-2055D913B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3" name="TextBox 2">
            <a:extLst>
              <a:ext uri="{FF2B5EF4-FFF2-40B4-BE49-F238E27FC236}">
                <a16:creationId xmlns:a16="http://schemas.microsoft.com/office/drawing/2014/main" xmlns="" id="{88783625-4100-4A05-ABE0-284EBD0AFE70}"/>
              </a:ext>
            </a:extLst>
          </p:cNvPr>
          <p:cNvSpPr txBox="1"/>
          <p:nvPr/>
        </p:nvSpPr>
        <p:spPr>
          <a:xfrm>
            <a:off x="2838356" y="3265318"/>
            <a:ext cx="6282813" cy="1323439"/>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lang="vi-VN" sz="8000" b="1" dirty="0">
                <a:solidFill>
                  <a:srgbClr val="F20000"/>
                </a:solidFill>
                <a:effectLst>
                  <a:outerShdw blurRad="38100" dist="38100" dir="2700000" algn="tl">
                    <a:srgbClr val="000000">
                      <a:alpha val="43137"/>
                    </a:srgbClr>
                  </a:outerShdw>
                </a:effectLst>
                <a:latin typeface="UTM Avo"/>
                <a:cs typeface="Times New Roman" panose="02020603050405020304" pitchFamily="18" charset="0"/>
              </a:rPr>
              <a:t>Vận dụng</a:t>
            </a:r>
            <a:endParaRPr kumimoji="0" lang="en-US" sz="8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9151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CC33F86-B1C5-4013-9776-1809D35DC75A}"/>
              </a:ext>
            </a:extLst>
          </p:cNvPr>
          <p:cNvSpPr txBox="1"/>
          <p:nvPr/>
        </p:nvSpPr>
        <p:spPr>
          <a:xfrm>
            <a:off x="4333461" y="410629"/>
            <a:ext cx="743447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4000" dirty="0">
                <a:latin typeface="Times New Roman" panose="02020603050405020304" pitchFamily="18" charset="0"/>
                <a:ea typeface="Times New Roman" panose="02020603050405020304" pitchFamily="18" charset="0"/>
              </a:rPr>
              <a:t>Chuẩn bị nội dung cho tiết học </a:t>
            </a:r>
            <a:r>
              <a:rPr lang="vi-VN" sz="4000" i="1" dirty="0">
                <a:latin typeface="Times New Roman" panose="02020603050405020304" pitchFamily="18" charset="0"/>
                <a:ea typeface="Times New Roman" panose="02020603050405020304" pitchFamily="18" charset="0"/>
              </a:rPr>
              <a:t>Bài viết 2: Quan sát cây cối.</a:t>
            </a:r>
            <a:endParaRPr lang="en-US" sz="4000" b="1" dirty="0">
              <a:latin typeface="+mj-lt"/>
              <a:cs typeface="Times New Roman" pitchFamily="18" charset="0"/>
            </a:endParaRPr>
          </a:p>
        </p:txBody>
      </p:sp>
      <p:sp>
        <p:nvSpPr>
          <p:cNvPr id="6" name="TextBox 5">
            <a:extLst>
              <a:ext uri="{FF2B5EF4-FFF2-40B4-BE49-F238E27FC236}">
                <a16:creationId xmlns:a16="http://schemas.microsoft.com/office/drawing/2014/main" xmlns="" id="{9CFE6CBB-33C7-4790-AB88-0CE0789AEA38}"/>
              </a:ext>
            </a:extLst>
          </p:cNvPr>
          <p:cNvSpPr txBox="1"/>
          <p:nvPr/>
        </p:nvSpPr>
        <p:spPr>
          <a:xfrm>
            <a:off x="4333461" y="2912165"/>
            <a:ext cx="7434470"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4000" dirty="0">
                <a:latin typeface="Times New Roman" panose="02020603050405020304" pitchFamily="18" charset="0"/>
                <a:ea typeface="Times New Roman" panose="02020603050405020304" pitchFamily="18" charset="0"/>
              </a:rPr>
              <a:t>Chuẩn bị tranh/ ảnh về một cây hoa (hoặc cây ăn quả, cây bóng mát, cây lương thực, cây cảnh) để thực hành quan sát</a:t>
            </a:r>
            <a:endParaRPr lang="en-US" sz="4000" b="1" dirty="0">
              <a:latin typeface="+mj-lt"/>
              <a:cs typeface="Times New Roman" pitchFamily="18" charset="0"/>
            </a:endParaRPr>
          </a:p>
        </p:txBody>
      </p:sp>
      <p:sp>
        <p:nvSpPr>
          <p:cNvPr id="7" name="TextBox 6">
            <a:extLst>
              <a:ext uri="{FF2B5EF4-FFF2-40B4-BE49-F238E27FC236}">
                <a16:creationId xmlns:a16="http://schemas.microsoft.com/office/drawing/2014/main" xmlns="" id="{AC24294D-6578-4068-9F64-D2A091A9B8FA}"/>
              </a:ext>
            </a:extLst>
          </p:cNvPr>
          <p:cNvSpPr txBox="1"/>
          <p:nvPr/>
        </p:nvSpPr>
        <p:spPr>
          <a:xfrm>
            <a:off x="135835" y="1291080"/>
            <a:ext cx="2786269" cy="240065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sz="5000" b="1" dirty="0">
                <a:latin typeface="Times New Roman" pitchFamily="18" charset="0"/>
                <a:cs typeface="Times New Roman" pitchFamily="18" charset="0"/>
              </a:rPr>
              <a:t>Chuẩn bị cho tiết học sau: </a:t>
            </a:r>
            <a:endParaRPr lang="en-US" sz="5000" b="1" dirty="0">
              <a:latin typeface="Times New Roman" pitchFamily="18" charset="0"/>
              <a:cs typeface="Times New Roman" pitchFamily="18" charset="0"/>
            </a:endParaRPr>
          </a:p>
        </p:txBody>
      </p:sp>
      <p:cxnSp>
        <p:nvCxnSpPr>
          <p:cNvPr id="10" name="Straight Arrow Connector 9">
            <a:extLst>
              <a:ext uri="{FF2B5EF4-FFF2-40B4-BE49-F238E27FC236}">
                <a16:creationId xmlns:a16="http://schemas.microsoft.com/office/drawing/2014/main" xmlns="" id="{ECAB7291-E132-4A73-92E2-777B75653991}"/>
              </a:ext>
            </a:extLst>
          </p:cNvPr>
          <p:cNvCxnSpPr/>
          <p:nvPr/>
        </p:nvCxnSpPr>
        <p:spPr>
          <a:xfrm flipV="1">
            <a:off x="3051313" y="1258957"/>
            <a:ext cx="1176130" cy="1232452"/>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xmlns="" id="{FC98F15F-FD37-4E26-9E80-DBFD0B68B33E}"/>
              </a:ext>
            </a:extLst>
          </p:cNvPr>
          <p:cNvCxnSpPr/>
          <p:nvPr/>
        </p:nvCxnSpPr>
        <p:spPr>
          <a:xfrm>
            <a:off x="3051313" y="2491409"/>
            <a:ext cx="1176130" cy="1232452"/>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5110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ình ảnh hoa phượng đẹp ý nghĩa về loài hoa ph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6"/>
            <a:ext cx="12048067"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057066"/>
      </p:ext>
    </p:extLst>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414" y="304800"/>
            <a:ext cx="10986356" cy="631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334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892" y="282454"/>
            <a:ext cx="10714893"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0703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11"/>
          <p:cNvSpPr/>
          <p:nvPr/>
        </p:nvSpPr>
        <p:spPr>
          <a:xfrm rot="17949455">
            <a:off x="8312416" y="1000391"/>
            <a:ext cx="312737" cy="2912533"/>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US"/>
          </a:p>
        </p:txBody>
      </p:sp>
      <p:sp>
        <p:nvSpPr>
          <p:cNvPr id="6" name="Down Arrow 13"/>
          <p:cNvSpPr/>
          <p:nvPr/>
        </p:nvSpPr>
        <p:spPr>
          <a:xfrm rot="4087008">
            <a:off x="3990446" y="738188"/>
            <a:ext cx="276225" cy="3270251"/>
          </a:xfrm>
          <a:prstGeom prst="down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en-US"/>
          </a:p>
        </p:txBody>
      </p:sp>
      <p:sp>
        <p:nvSpPr>
          <p:cNvPr id="7" name="Cloud 6"/>
          <p:cNvSpPr/>
          <p:nvPr/>
        </p:nvSpPr>
        <p:spPr>
          <a:xfrm>
            <a:off x="2063552" y="620689"/>
            <a:ext cx="8448939" cy="1283925"/>
          </a:xfrm>
          <a:prstGeom prst="cloud">
            <a:avLst/>
          </a:prstGeom>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solidFill>
                <a:srgbClr val="3333FF"/>
              </a:solidFill>
            </a:endParaRPr>
          </a:p>
        </p:txBody>
      </p:sp>
      <p:sp>
        <p:nvSpPr>
          <p:cNvPr id="8" name="Rectangle 7"/>
          <p:cNvSpPr/>
          <p:nvPr>
            <p:custDataLst>
              <p:tags r:id="rId1"/>
            </p:custDataLst>
          </p:nvPr>
        </p:nvSpPr>
        <p:spPr>
          <a:xfrm>
            <a:off x="3158736" y="908721"/>
            <a:ext cx="6682857"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Văn</a:t>
            </a:r>
            <a:r>
              <a:rPr lang="en-US"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MIÊU TẢ ở </a:t>
            </a:r>
            <a:r>
              <a:rPr lang="en-US" sz="36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lớp</a:t>
            </a:r>
            <a:r>
              <a:rPr lang="en-US"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4</a:t>
            </a:r>
          </a:p>
        </p:txBody>
      </p:sp>
      <p:sp>
        <p:nvSpPr>
          <p:cNvPr id="10" name="WordArt 7"/>
          <p:cNvSpPr>
            <a:spLocks noChangeArrowheads="1" noChangeShapeType="1" noTextEdit="1"/>
          </p:cNvSpPr>
          <p:nvPr/>
        </p:nvSpPr>
        <p:spPr bwMode="auto">
          <a:xfrm>
            <a:off x="1952078" y="3110912"/>
            <a:ext cx="3404760" cy="306259"/>
          </a:xfrm>
          <a:prstGeom prst="rect">
            <a:avLst/>
          </a:prstGeom>
        </p:spPr>
        <p:txBody>
          <a:bodyPr wrap="none" fromWordArt="1">
            <a:prstTxWarp prst="textPlain">
              <a:avLst>
                <a:gd name="adj" fmla="val 49338"/>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hangingPunct="1">
              <a:defRPr/>
            </a:pPr>
            <a:r>
              <a:rPr lang="en-US" sz="6000" b="1" kern="10" dirty="0">
                <a:ln/>
                <a:latin typeface="Times New Roman"/>
                <a:cs typeface="Times New Roman"/>
              </a:rPr>
              <a:t>TẢ CÂY CỐI</a:t>
            </a:r>
          </a:p>
        </p:txBody>
      </p:sp>
      <p:sp>
        <p:nvSpPr>
          <p:cNvPr id="11" name="WordArt 7"/>
          <p:cNvSpPr>
            <a:spLocks noChangeArrowheads="1" noChangeShapeType="1" noTextEdit="1"/>
          </p:cNvSpPr>
          <p:nvPr/>
        </p:nvSpPr>
        <p:spPr bwMode="auto">
          <a:xfrm>
            <a:off x="8610600" y="3068961"/>
            <a:ext cx="3438061" cy="359837"/>
          </a:xfrm>
          <a:prstGeom prst="rect">
            <a:avLst/>
          </a:prstGeom>
        </p:spPr>
        <p:txBody>
          <a:bodyPr wrap="none" fromWordArt="1">
            <a:prstTxWarp prst="textPlain">
              <a:avLst>
                <a:gd name="adj" fmla="val 50315"/>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hangingPunct="1">
              <a:defRPr/>
            </a:pPr>
            <a:r>
              <a:rPr lang="en-US" sz="6000" b="1" kern="10" dirty="0">
                <a:ln/>
                <a:latin typeface="Times New Roman"/>
                <a:cs typeface="Times New Roman"/>
              </a:rPr>
              <a:t>TẢ CON VẬT</a:t>
            </a:r>
          </a:p>
        </p:txBody>
      </p:sp>
      <p:pic>
        <p:nvPicPr>
          <p:cNvPr id="63494" name="Picture 6" descr="Từ vựng tiếng trung chủ đề cây cố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855" y="3581400"/>
            <a:ext cx="4000945" cy="229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AutoShape 8" descr="Thuyết minh về một giống vật nuôi (50 mẫu) - Văn 8"/>
          <p:cNvSpPr>
            <a:spLocks noChangeAspect="1" noChangeArrowheads="1"/>
          </p:cNvSpPr>
          <p:nvPr/>
        </p:nvSpPr>
        <p:spPr bwMode="auto">
          <a:xfrm>
            <a:off x="5892800" y="32766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363" y="3580181"/>
            <a:ext cx="3783298" cy="244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937968"/>
      </p:ext>
    </p:extLst>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1971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6"/>
          <p:cNvSpPr/>
          <p:nvPr/>
        </p:nvSpPr>
        <p:spPr>
          <a:xfrm>
            <a:off x="497567" y="298383"/>
            <a:ext cx="8030415" cy="5129402"/>
          </a:xfrm>
          <a:prstGeom prst="roundRect">
            <a:avLst>
              <a:gd name="adj" fmla="val 19216"/>
            </a:avLst>
          </a:prstGeom>
          <a:solidFill>
            <a:schemeClr val="bg1">
              <a:alpha val="92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w="0">
                <a:noFill/>
              </a:ln>
              <a:solidFill>
                <a:srgbClr val="002060"/>
              </a:solidFill>
              <a:effectLst>
                <a:outerShdw blurRad="38100" dist="19050" dir="2700000" algn="tl" rotWithShape="0">
                  <a:prstClr val="black">
                    <a:alpha val="40000"/>
                  </a:prstClr>
                </a:outerShdw>
              </a:effectLst>
              <a:uLnTx/>
              <a:uFillTx/>
              <a:ea typeface="字魂59号-创粗黑" panose="00000500000000000000" pitchFamily="2" charset="-122"/>
              <a:cs typeface="+mn-ea"/>
              <a:sym typeface="+mn-lt"/>
            </a:endParaRPr>
          </a:p>
        </p:txBody>
      </p:sp>
      <p:pic>
        <p:nvPicPr>
          <p:cNvPr id="9" name="Picture 8">
            <a:extLst>
              <a:ext uri="{FF2B5EF4-FFF2-40B4-BE49-F238E27FC236}">
                <a16:creationId xmlns:a16="http://schemas.microsoft.com/office/drawing/2014/main" xmlns="" id="{00656158-8310-A359-40FF-704B3238D383}"/>
              </a:ext>
            </a:extLst>
          </p:cNvPr>
          <p:cNvPicPr>
            <a:picLocks noChangeAspect="1"/>
          </p:cNvPicPr>
          <p:nvPr/>
        </p:nvPicPr>
        <p:blipFill>
          <a:blip r:embed="rId2"/>
          <a:stretch>
            <a:fillRect/>
          </a:stretch>
        </p:blipFill>
        <p:spPr>
          <a:xfrm>
            <a:off x="9601200" y="3235568"/>
            <a:ext cx="2304990" cy="3374285"/>
          </a:xfrm>
          <a:prstGeom prst="rect">
            <a:avLst/>
          </a:prstGeom>
        </p:spPr>
      </p:pic>
      <p:sp>
        <p:nvSpPr>
          <p:cNvPr id="7" name="TextBox 6">
            <a:extLst>
              <a:ext uri="{FF2B5EF4-FFF2-40B4-BE49-F238E27FC236}">
                <a16:creationId xmlns:a16="http://schemas.microsoft.com/office/drawing/2014/main" xmlns="" id="{C049AAA3-C890-633B-76C7-9CD81BD370F6}"/>
              </a:ext>
            </a:extLst>
          </p:cNvPr>
          <p:cNvSpPr txBox="1"/>
          <p:nvPr/>
        </p:nvSpPr>
        <p:spPr>
          <a:xfrm>
            <a:off x="832338" y="2121943"/>
            <a:ext cx="7244862" cy="2800767"/>
          </a:xfrm>
          <a:prstGeom prst="rect">
            <a:avLst/>
          </a:prstGeom>
          <a:noFill/>
        </p:spPr>
        <p:txBody>
          <a:bodyPr wrap="square" rtlCol="0">
            <a:spAutoFit/>
          </a:bodyPr>
          <a:lstStyle/>
          <a:p>
            <a:r>
              <a:rPr lang="vi-VN" sz="4400" dirty="0"/>
              <a:t>- </a:t>
            </a:r>
            <a:r>
              <a:rPr lang="vi-VN" sz="4400" dirty="0">
                <a:latin typeface="Times New Roman" pitchFamily="18" charset="0"/>
                <a:cs typeface="Times New Roman" pitchFamily="18" charset="0"/>
              </a:rPr>
              <a:t>Xác định được các đoạn của bài văn.</a:t>
            </a:r>
            <a:endParaRPr lang="en-US" sz="4400" dirty="0">
              <a:latin typeface="Times New Roman" pitchFamily="18" charset="0"/>
              <a:cs typeface="Times New Roman" pitchFamily="18" charset="0"/>
            </a:endParaRPr>
          </a:p>
          <a:p>
            <a:r>
              <a:rPr lang="vi-VN" sz="4400" dirty="0">
                <a:latin typeface="Times New Roman" pitchFamily="18" charset="0"/>
                <a:cs typeface="Times New Roman" pitchFamily="18" charset="0"/>
              </a:rPr>
              <a:t>- Hiểu cấu tạo thường gặp của bài văn tả cây </a:t>
            </a:r>
            <a:r>
              <a:rPr lang="vi-VN" sz="4400" dirty="0" smtClean="0">
                <a:latin typeface="Times New Roman" pitchFamily="18" charset="0"/>
                <a:cs typeface="Times New Roman" pitchFamily="18" charset="0"/>
              </a:rPr>
              <a:t>cối</a:t>
            </a:r>
            <a:r>
              <a:rPr lang="en-US" sz="4400" dirty="0" smtClean="0">
                <a:latin typeface="Times New Roman" pitchFamily="18" charset="0"/>
                <a:cs typeface="Times New Roman" pitchFamily="18" charset="0"/>
              </a:rPr>
              <a:t>.</a:t>
            </a:r>
            <a:endParaRPr kumimoji="0" lang="en-US" altLang="zh-CN"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itchFamily="18" charset="0"/>
              <a:ea typeface="Cambria" panose="02040503050406030204" pitchFamily="18" charset="0"/>
              <a:cs typeface="Times New Roman" pitchFamily="18" charset="0"/>
              <a:sym typeface="+mn-lt"/>
            </a:endParaRPr>
          </a:p>
        </p:txBody>
      </p:sp>
      <p:sp>
        <p:nvSpPr>
          <p:cNvPr id="2" name="TextBox 1"/>
          <p:cNvSpPr txBox="1"/>
          <p:nvPr/>
        </p:nvSpPr>
        <p:spPr>
          <a:xfrm>
            <a:off x="2074984" y="750277"/>
            <a:ext cx="4759569" cy="769441"/>
          </a:xfrm>
          <a:prstGeom prst="rect">
            <a:avLst/>
          </a:prstGeom>
          <a:noFill/>
        </p:spPr>
        <p:txBody>
          <a:bodyPr wrap="square" rtlCol="0">
            <a:spAutoFit/>
          </a:bodyPr>
          <a:lstStyle/>
          <a:p>
            <a:pPr algn="ctr"/>
            <a:r>
              <a:rPr lang="en-US" sz="4400" dirty="0" err="1" smtClean="0">
                <a:solidFill>
                  <a:srgbClr val="FF0000"/>
                </a:solidFill>
                <a:latin typeface="Times New Roman" pitchFamily="18" charset="0"/>
                <a:cs typeface="Times New Roman" pitchFamily="18" charset="0"/>
              </a:rPr>
              <a:t>Mục</a:t>
            </a:r>
            <a:r>
              <a:rPr lang="en-US" sz="4400" dirty="0" smtClean="0">
                <a:solidFill>
                  <a:srgbClr val="FF0000"/>
                </a:solidFill>
                <a:latin typeface="Times New Roman" pitchFamily="18" charset="0"/>
                <a:cs typeface="Times New Roman" pitchFamily="18" charset="0"/>
              </a:rPr>
              <a:t> </a:t>
            </a:r>
            <a:r>
              <a:rPr lang="en-US" sz="4400" dirty="0" err="1" smtClean="0">
                <a:solidFill>
                  <a:srgbClr val="FF0000"/>
                </a:solidFill>
                <a:latin typeface="Times New Roman" pitchFamily="18" charset="0"/>
                <a:cs typeface="Times New Roman" pitchFamily="18" charset="0"/>
              </a:rPr>
              <a:t>tiêu</a:t>
            </a:r>
            <a:endParaRPr lang="en-US"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8377250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0F869F3-8752-4C61-BB74-BA8873E488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96" t="17584" r="8260" b="8985"/>
          <a:stretch/>
        </p:blipFill>
        <p:spPr>
          <a:xfrm>
            <a:off x="4823791" y="66260"/>
            <a:ext cx="7368209" cy="6725479"/>
          </a:xfrm>
          <a:prstGeom prst="rect">
            <a:avLst/>
          </a:prstGeom>
        </p:spPr>
      </p:pic>
      <p:sp>
        <p:nvSpPr>
          <p:cNvPr id="4" name="Title 1">
            <a:extLst>
              <a:ext uri="{FF2B5EF4-FFF2-40B4-BE49-F238E27FC236}">
                <a16:creationId xmlns:a16="http://schemas.microsoft.com/office/drawing/2014/main" xmlns="" id="{CCB778C6-E4AC-4ECD-844F-2D57942A2C03}"/>
              </a:ext>
            </a:extLst>
          </p:cNvPr>
          <p:cNvSpPr txBox="1">
            <a:spLocks/>
          </p:cNvSpPr>
          <p:nvPr/>
        </p:nvSpPr>
        <p:spPr>
          <a:xfrm>
            <a:off x="292589" y="244976"/>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000" b="1" dirty="0">
                <a:solidFill>
                  <a:srgbClr val="FF0000"/>
                </a:solidFill>
              </a:rPr>
              <a:t>I. </a:t>
            </a:r>
            <a:r>
              <a:rPr lang="vi-VN" sz="3000" b="1" dirty="0">
                <a:solidFill>
                  <a:srgbClr val="FF0000"/>
                </a:solidFill>
              </a:rPr>
              <a:t>NHẬN XÉT</a:t>
            </a:r>
            <a:endParaRPr lang="en-US" b="1" dirty="0">
              <a:solidFill>
                <a:srgbClr val="FF0000"/>
              </a:solidFill>
            </a:endParaRPr>
          </a:p>
        </p:txBody>
      </p:sp>
      <p:sp>
        <p:nvSpPr>
          <p:cNvPr id="5" name="Title 1">
            <a:extLst>
              <a:ext uri="{FF2B5EF4-FFF2-40B4-BE49-F238E27FC236}">
                <a16:creationId xmlns:a16="http://schemas.microsoft.com/office/drawing/2014/main" xmlns="" id="{8EF83A0F-E594-4161-918F-37716CB38484}"/>
              </a:ext>
            </a:extLst>
          </p:cNvPr>
          <p:cNvSpPr txBox="1">
            <a:spLocks/>
          </p:cNvSpPr>
          <p:nvPr/>
        </p:nvSpPr>
        <p:spPr>
          <a:xfrm>
            <a:off x="292588" y="722244"/>
            <a:ext cx="3106363" cy="483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
            </a:r>
            <a:br>
              <a:rPr lang="en-US" b="1" dirty="0">
                <a:solidFill>
                  <a:srgbClr val="0070C0"/>
                </a:solidFill>
              </a:rPr>
            </a:br>
            <a:endParaRPr lang="en-US" b="1" dirty="0">
              <a:solidFill>
                <a:srgbClr val="0070C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06" y="928686"/>
            <a:ext cx="456508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23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
                                        <p:tgtEl>
                                          <p:spTgt spid="1026"/>
                                        </p:tgtEl>
                                      </p:cBhvr>
                                    </p:animEffect>
                                    <p:anim calcmode="lin" valueType="num">
                                      <p:cBhvr>
                                        <p:cTn id="8" dur="10" fill="hold"/>
                                        <p:tgtEl>
                                          <p:spTgt spid="1026"/>
                                        </p:tgtEl>
                                        <p:attrNameLst>
                                          <p:attrName>ppt_x</p:attrName>
                                        </p:attrNameLst>
                                      </p:cBhvr>
                                      <p:tavLst>
                                        <p:tav tm="0">
                                          <p:val>
                                            <p:strVal val="#ppt_x"/>
                                          </p:val>
                                        </p:tav>
                                        <p:tav tm="100000">
                                          <p:val>
                                            <p:strVal val="#ppt_x"/>
                                          </p:val>
                                        </p:tav>
                                      </p:tavLst>
                                    </p:anim>
                                    <p:anim calcmode="lin" valueType="num">
                                      <p:cBhvr>
                                        <p:cTn id="9" dur="1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057708D-A9A8-46E9-8878-027B4C0B17E1}&quot;/&gt;&lt;filename val=&quot;C:\DOCUME~1\ADMINI~1\LOCALS~1\Temp\PR\data\asimages\{F057708D-A9A8-46E9-8878-027B4C0B17E1}.png&quot;/&gt;&lt;hasEffects val=&quot;1&quot;/&gt;&lt;left val=&quot;234&quot;/&gt;&lt;top val=&quot;13.56&quot;/&gt;&lt;width val=&quot;337.08&quot;/&gt;&lt;height val=&quot;79.8&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2011</TotalTime>
  <Words>472</Words>
  <Application>Microsoft Office PowerPoint</Application>
  <PresentationFormat>Custom</PresentationFormat>
  <Paragraphs>87</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Hi</cp:lastModifiedBy>
  <cp:revision>139</cp:revision>
  <dcterms:created xsi:type="dcterms:W3CDTF">2023-08-25T13:08:38Z</dcterms:created>
  <dcterms:modified xsi:type="dcterms:W3CDTF">2024-10-09T01:45:57Z</dcterms:modified>
</cp:coreProperties>
</file>