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7" r:id="rId3"/>
    <p:sldMasterId id="2147483764" r:id="rId4"/>
  </p:sldMasterIdLst>
  <p:notesMasterIdLst>
    <p:notesMasterId r:id="rId26"/>
  </p:notesMasterIdLst>
  <p:sldIdLst>
    <p:sldId id="280" r:id="rId5"/>
    <p:sldId id="595" r:id="rId6"/>
    <p:sldId id="258" r:id="rId7"/>
    <p:sldId id="268" r:id="rId8"/>
    <p:sldId id="269" r:id="rId9"/>
    <p:sldId id="270" r:id="rId10"/>
    <p:sldId id="594" r:id="rId11"/>
    <p:sldId id="260" r:id="rId12"/>
    <p:sldId id="261" r:id="rId13"/>
    <p:sldId id="272" r:id="rId14"/>
    <p:sldId id="281" r:id="rId15"/>
    <p:sldId id="282" r:id="rId16"/>
    <p:sldId id="596" r:id="rId17"/>
    <p:sldId id="283" r:id="rId18"/>
    <p:sldId id="286" r:id="rId19"/>
    <p:sldId id="273" r:id="rId20"/>
    <p:sldId id="287" r:id="rId21"/>
    <p:sldId id="592" r:id="rId22"/>
    <p:sldId id="570" r:id="rId23"/>
    <p:sldId id="279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853"/>
    <a:srgbClr val="FDF8F1"/>
    <a:srgbClr val="FAEDDA"/>
    <a:srgbClr val="4F2F57"/>
    <a:srgbClr val="4788F4"/>
    <a:srgbClr val="969696"/>
    <a:srgbClr val="FFFFFF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25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1514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50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611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52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18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08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1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281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580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51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243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982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336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82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338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917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049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739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50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6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26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019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67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132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110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69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849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480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05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100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079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676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506026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5864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7087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327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262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9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1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1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8.xml"/><Relationship Id="rId11" Type="http://schemas.openxmlformats.org/officeDocument/2006/relationships/image" Target="../media/image26.png"/><Relationship Id="rId5" Type="http://schemas.openxmlformats.org/officeDocument/2006/relationships/image" Target="../media/image21.svg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0002FC-FB44-740F-726D-6E2630C1E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2" y="109728"/>
            <a:ext cx="11494008" cy="6675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CFA33C-63F8-5FB7-9FFB-5A7B7CB7C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73153"/>
            <a:ext cx="11582400" cy="6711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3F5A-8347-A4A8-4FF2-8321E36B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2" y="316974"/>
            <a:ext cx="10757910" cy="6166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34162" y="40382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92CC8-94E0-7C61-57F8-1409255D1BB8}"/>
              </a:ext>
            </a:extLst>
          </p:cNvPr>
          <p:cNvSpPr txBox="1"/>
          <p:nvPr/>
        </p:nvSpPr>
        <p:spPr>
          <a:xfrm>
            <a:off x="765242" y="289227"/>
            <a:ext cx="10661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Bài</a:t>
            </a:r>
            <a:r>
              <a:rPr lang="en-US" sz="3200" b="1" u="sng" dirty="0"/>
              <a:t> </a:t>
            </a:r>
            <a:r>
              <a:rPr lang="en-US" sz="3200" b="1" u="sng" dirty="0" err="1"/>
              <a:t>toán</a:t>
            </a:r>
            <a:r>
              <a:rPr lang="en-US" sz="3200" b="1" u="sng" dirty="0"/>
              <a:t> </a:t>
            </a:r>
            <a:r>
              <a:rPr lang="en-US" sz="3200" b="1" dirty="0"/>
              <a:t>: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Cửa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hàng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bán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5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chiếc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bút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chì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giá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30 000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…………………………………………………………………..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………………………………………………………………….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21970-3F1F-A6BB-2A43-C0085A90581F}"/>
              </a:ext>
            </a:extLst>
          </p:cNvPr>
          <p:cNvSpPr txBox="1"/>
          <p:nvPr/>
        </p:nvSpPr>
        <p:spPr>
          <a:xfrm>
            <a:off x="1184988" y="2172729"/>
            <a:ext cx="967266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</a:rPr>
              <a:t>1. </a:t>
            </a:r>
            <a:r>
              <a:rPr lang="en-US" sz="2400" b="1" dirty="0" err="1">
                <a:solidFill>
                  <a:srgbClr val="00B050"/>
                </a:solidFill>
              </a:rPr>
              <a:t>Hãy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viết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thêm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lời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dòng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trên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trở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thành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bài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 err="1">
                <a:solidFill>
                  <a:srgbClr val="00B050"/>
                </a:solidFill>
              </a:rPr>
              <a:t>toán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hoàn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chỉnh</a:t>
            </a:r>
            <a:r>
              <a:rPr lang="en-US" sz="2400" b="1" dirty="0">
                <a:solidFill>
                  <a:srgbClr val="00B050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</a:rPr>
              <a:t>2. </a:t>
            </a:r>
            <a:r>
              <a:rPr lang="en-US" sz="2400" b="1" dirty="0" err="1">
                <a:solidFill>
                  <a:srgbClr val="00B050"/>
                </a:solidFill>
              </a:rPr>
              <a:t>Hãy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thảo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luận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giải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bài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toán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vừa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viết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D7D325-0B2A-6CC7-FF36-9CC40CB58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298" y="288209"/>
            <a:ext cx="12104192" cy="6785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09CBD2-8A4F-84F7-921F-BD99AE363FFD}"/>
              </a:ext>
            </a:extLst>
          </p:cNvPr>
          <p:cNvSpPr txBox="1"/>
          <p:nvPr/>
        </p:nvSpPr>
        <p:spPr>
          <a:xfrm>
            <a:off x="914400" y="2258008"/>
            <a:ext cx="1240971" cy="646331"/>
          </a:xfrm>
          <a:prstGeom prst="rect">
            <a:avLst/>
          </a:prstGeom>
          <a:solidFill>
            <a:srgbClr val="34A853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Thời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gian</a:t>
            </a:r>
            <a:r>
              <a:rPr lang="en-US" b="1" dirty="0">
                <a:solidFill>
                  <a:srgbClr val="FFFF00"/>
                </a:solidFill>
              </a:rPr>
              <a:t> 5 </a:t>
            </a:r>
            <a:r>
              <a:rPr lang="en-US" b="1" dirty="0" err="1">
                <a:solidFill>
                  <a:srgbClr val="FFFF00"/>
                </a:solidFill>
              </a:rPr>
              <a:t>phút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0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340881" y="164802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B10B22-D945-1CFC-7003-26ADC5AD2A8B}"/>
              </a:ext>
            </a:extLst>
          </p:cNvPr>
          <p:cNvSpPr/>
          <p:nvPr/>
        </p:nvSpPr>
        <p:spPr>
          <a:xfrm>
            <a:off x="4416552" y="2165877"/>
            <a:ext cx="7248002" cy="4391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E8934-1E8C-E497-4660-990757F33809}"/>
              </a:ext>
            </a:extLst>
          </p:cNvPr>
          <p:cNvSpPr txBox="1"/>
          <p:nvPr/>
        </p:nvSpPr>
        <p:spPr>
          <a:xfrm>
            <a:off x="4346018" y="2399424"/>
            <a:ext cx="659360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0" i="1" u="sng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0" i="1" u="sng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1" u="sng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0" i="1" u="sng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b="0" u="sng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30 000 : 5 = 6 000 (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 8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endParaRPr lang="en-US" sz="32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6 000 × 8 = 48 000 (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48 000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D5D71-050F-F638-467C-73E9F4228DE6}"/>
              </a:ext>
            </a:extLst>
          </p:cNvPr>
          <p:cNvSpPr txBox="1"/>
          <p:nvPr/>
        </p:nvSpPr>
        <p:spPr>
          <a:xfrm>
            <a:off x="617186" y="306029"/>
            <a:ext cx="11128248" cy="1631216"/>
          </a:xfrm>
          <a:prstGeom prst="rect">
            <a:avLst/>
          </a:prstGeom>
          <a:noFill/>
          <a:ln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/>
              <a:t>Bài</a:t>
            </a:r>
            <a:r>
              <a:rPr lang="en-US" sz="3600" b="1" u="sng" dirty="0"/>
              <a:t> </a:t>
            </a:r>
            <a:r>
              <a:rPr lang="en-US" sz="3600" b="1" u="sng" dirty="0" err="1"/>
              <a:t>toán</a:t>
            </a:r>
            <a:r>
              <a:rPr lang="en-US" sz="3600" b="1" u="sng" dirty="0"/>
              <a:t>:</a:t>
            </a:r>
            <a:r>
              <a:rPr lang="en-US" sz="3600" b="1" dirty="0"/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Cửa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hàng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bán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5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chiếc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bút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chì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giá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30 000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Bình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muốn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mua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8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chiếc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bút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chì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như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thế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Hỏi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Bình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phải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trả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bao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tiền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85F88D0-7C4E-A2FC-D42A-E5397F8E41F1}"/>
              </a:ext>
            </a:extLst>
          </p:cNvPr>
          <p:cNvSpPr/>
          <p:nvPr/>
        </p:nvSpPr>
        <p:spPr>
          <a:xfrm rot="10800000">
            <a:off x="9812260" y="2788919"/>
            <a:ext cx="366133" cy="1280160"/>
          </a:xfrm>
          <a:prstGeom prst="leftBrace">
            <a:avLst>
              <a:gd name="adj1" fmla="val 3494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099F3-3D63-F747-02CC-B204B58D526C}"/>
              </a:ext>
            </a:extLst>
          </p:cNvPr>
          <p:cNvSpPr txBox="1"/>
          <p:nvPr/>
        </p:nvSpPr>
        <p:spPr>
          <a:xfrm>
            <a:off x="10178393" y="2890618"/>
            <a:ext cx="1178455" cy="830997"/>
          </a:xfrm>
          <a:prstGeom prst="rect">
            <a:avLst/>
          </a:prstGeom>
          <a:noFill/>
          <a:ln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Rút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đơn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vị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B87D9-8275-90B3-AF4C-F7895DF55416}"/>
              </a:ext>
            </a:extLst>
          </p:cNvPr>
          <p:cNvSpPr txBox="1"/>
          <p:nvPr/>
        </p:nvSpPr>
        <p:spPr>
          <a:xfrm>
            <a:off x="617186" y="2382786"/>
            <a:ext cx="255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en-US" sz="2400" b="1" u="sng" dirty="0" err="1">
                <a:solidFill>
                  <a:schemeClr val="accent2">
                    <a:lumMod val="50000"/>
                  </a:schemeClr>
                </a:solidFill>
              </a:rPr>
              <a:t>Tóm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2">
                    <a:lumMod val="50000"/>
                  </a:schemeClr>
                </a:solidFill>
              </a:rPr>
              <a:t>tắt</a:t>
            </a:r>
            <a:endParaRPr lang="en-US" sz="24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970A6-D088-CC00-7786-5446C459347A}"/>
              </a:ext>
            </a:extLst>
          </p:cNvPr>
          <p:cNvSpPr txBox="1"/>
          <p:nvPr/>
        </p:nvSpPr>
        <p:spPr>
          <a:xfrm>
            <a:off x="524963" y="2833127"/>
            <a:ext cx="389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 </a:t>
            </a:r>
            <a:r>
              <a:rPr lang="en-US" sz="2400" b="1" dirty="0" err="1"/>
              <a:t>chiếc</a:t>
            </a:r>
            <a:r>
              <a:rPr lang="en-US" sz="2400" b="1" dirty="0"/>
              <a:t> </a:t>
            </a:r>
            <a:r>
              <a:rPr lang="en-US" sz="2400" b="1" dirty="0" err="1"/>
              <a:t>bút</a:t>
            </a:r>
            <a:r>
              <a:rPr lang="en-US" sz="2400" b="1" dirty="0"/>
              <a:t> :  30 000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DE370-A2BF-C9DA-D4C6-116B61656A26}"/>
              </a:ext>
            </a:extLst>
          </p:cNvPr>
          <p:cNvSpPr txBox="1"/>
          <p:nvPr/>
        </p:nvSpPr>
        <p:spPr>
          <a:xfrm>
            <a:off x="524963" y="3340958"/>
            <a:ext cx="381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8 </a:t>
            </a:r>
            <a:r>
              <a:rPr lang="en-US" sz="2400" b="1" dirty="0" err="1"/>
              <a:t>chiếc</a:t>
            </a:r>
            <a:r>
              <a:rPr lang="en-US" sz="2400" b="1" dirty="0"/>
              <a:t> </a:t>
            </a:r>
            <a:r>
              <a:rPr lang="en-US" sz="2400" b="1" dirty="0" err="1"/>
              <a:t>bút</a:t>
            </a:r>
            <a:r>
              <a:rPr lang="en-US" sz="2400" b="1" dirty="0"/>
              <a:t> : …? …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B4CF7-155F-61F9-4B8A-6F7047817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787" y="4142819"/>
            <a:ext cx="396274" cy="1569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EFC8D-04BC-7BB4-E154-EE1B70B4B1EA}"/>
              </a:ext>
            </a:extLst>
          </p:cNvPr>
          <p:cNvSpPr txBox="1"/>
          <p:nvPr/>
        </p:nvSpPr>
        <p:spPr>
          <a:xfrm>
            <a:off x="10361989" y="4086447"/>
            <a:ext cx="1176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4788F4"/>
                </a:solidFill>
              </a:rPr>
              <a:t>Tính</a:t>
            </a:r>
            <a:r>
              <a:rPr lang="en-US" sz="2400" b="1" dirty="0">
                <a:solidFill>
                  <a:srgbClr val="4788F4"/>
                </a:solidFill>
              </a:rPr>
              <a:t> </a:t>
            </a:r>
            <a:r>
              <a:rPr lang="en-US" sz="2400" b="1" dirty="0" err="1">
                <a:solidFill>
                  <a:srgbClr val="4788F4"/>
                </a:solidFill>
              </a:rPr>
              <a:t>giá</a:t>
            </a:r>
            <a:r>
              <a:rPr lang="en-US" sz="2400" b="1" dirty="0">
                <a:solidFill>
                  <a:srgbClr val="4788F4"/>
                </a:solidFill>
              </a:rPr>
              <a:t> </a:t>
            </a:r>
            <a:r>
              <a:rPr lang="en-US" sz="2400" b="1" dirty="0" err="1">
                <a:solidFill>
                  <a:srgbClr val="4788F4"/>
                </a:solidFill>
              </a:rPr>
              <a:t>trị</a:t>
            </a:r>
            <a:r>
              <a:rPr lang="en-US" sz="2400" b="1" dirty="0">
                <a:solidFill>
                  <a:srgbClr val="4788F4"/>
                </a:solidFill>
              </a:rPr>
              <a:t> </a:t>
            </a:r>
            <a:r>
              <a:rPr lang="en-US" sz="2400" b="1" dirty="0" err="1">
                <a:solidFill>
                  <a:srgbClr val="4788F4"/>
                </a:solidFill>
              </a:rPr>
              <a:t>nhiều</a:t>
            </a:r>
            <a:r>
              <a:rPr lang="en-US" sz="2400" b="1" dirty="0">
                <a:solidFill>
                  <a:srgbClr val="4788F4"/>
                </a:solidFill>
              </a:rPr>
              <a:t> </a:t>
            </a:r>
            <a:r>
              <a:rPr lang="en-US" sz="2400" b="1" dirty="0" err="1">
                <a:solidFill>
                  <a:srgbClr val="4788F4"/>
                </a:solidFill>
              </a:rPr>
              <a:t>phần</a:t>
            </a:r>
            <a:endParaRPr lang="en-US" sz="2400" b="1" dirty="0">
              <a:solidFill>
                <a:srgbClr val="4788F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4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2" grpId="0"/>
      <p:bldP spid="12" grpId="0"/>
      <p:bldP spid="1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9FF1A-412D-3A39-CDC1-4AA132A9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630" y="1114686"/>
            <a:ext cx="75170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569559" y="439303"/>
            <a:ext cx="11187012" cy="1200329"/>
          </a:xfrm>
          <a:prstGeom prst="rect">
            <a:avLst/>
          </a:prstGeom>
          <a:solidFill>
            <a:srgbClr val="FAEDDA"/>
          </a:solidFill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u="sng" dirty="0" err="1">
                <a:solidFill>
                  <a:srgbClr val="4F2F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u="sng" dirty="0">
                <a:solidFill>
                  <a:srgbClr val="4F2F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>
                <a:solidFill>
                  <a:srgbClr val="4F2F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600" b="1" dirty="0">
                <a:solidFill>
                  <a:srgbClr val="4F2F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Mua 4 hộp sữa chua nha đam hết 32 000 đồng. Hỏi mua 6 hộp sữa chua như thế hết bao nhiêu tiền</a:t>
            </a:r>
            <a:r>
              <a:rPr lang="vi-VN" sz="3600" b="1" dirty="0">
                <a:solidFill>
                  <a:srgbClr val="FAED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EBEF5-784C-A2B2-00AB-B81B902504DF}"/>
              </a:ext>
            </a:extLst>
          </p:cNvPr>
          <p:cNvSpPr txBox="1"/>
          <p:nvPr/>
        </p:nvSpPr>
        <p:spPr>
          <a:xfrm>
            <a:off x="683311" y="1615158"/>
            <a:ext cx="10939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Mua một quả dưa hấu ruột đỏ nặng 3 kg hết 48 000 đồng. Hỏi mua một quả dưa hấu ruột đỏ nặng 5 kg hết bao nhiêu tiền?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0E8A9-9C22-D6B5-9230-F7959980D419}"/>
              </a:ext>
            </a:extLst>
          </p:cNvPr>
          <p:cNvSpPr txBox="1"/>
          <p:nvPr/>
        </p:nvSpPr>
        <p:spPr>
          <a:xfrm>
            <a:off x="807252" y="4348066"/>
            <a:ext cx="109391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Bài</a:t>
            </a:r>
            <a:r>
              <a:rPr lang="en-US" sz="3200" b="1" u="sng" dirty="0"/>
              <a:t> 2</a:t>
            </a:r>
            <a:r>
              <a:rPr lang="en-US" sz="3200" b="1" dirty="0"/>
              <a:t> : </a:t>
            </a: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mua</a:t>
            </a:r>
            <a:r>
              <a:rPr lang="en-US" sz="3200" b="1" dirty="0"/>
              <a:t> 5 kg </a:t>
            </a:r>
            <a:r>
              <a:rPr lang="en-US" sz="3200" b="1" dirty="0" err="1"/>
              <a:t>gạo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105 000 </a:t>
            </a:r>
            <a:r>
              <a:rPr lang="en-US" sz="3200" b="1" dirty="0" err="1"/>
              <a:t>đồng</a:t>
            </a:r>
            <a:r>
              <a:rPr lang="en-US" sz="3200" b="1" dirty="0"/>
              <a:t>. Do </a:t>
            </a:r>
            <a:r>
              <a:rPr lang="en-US" sz="3200" b="1" dirty="0" err="1"/>
              <a:t>cửa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chương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giảm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, </a:t>
            </a:r>
            <a:r>
              <a:rPr lang="en-US" sz="3200" b="1" dirty="0" err="1"/>
              <a:t>mỗi</a:t>
            </a:r>
            <a:r>
              <a:rPr lang="en-US" sz="3200" b="1" dirty="0"/>
              <a:t> ki-</a:t>
            </a:r>
            <a:r>
              <a:rPr lang="en-US" sz="3200" b="1" dirty="0" err="1"/>
              <a:t>lô</a:t>
            </a:r>
            <a:r>
              <a:rPr lang="en-US" sz="3200" b="1" dirty="0"/>
              <a:t>- gam </a:t>
            </a:r>
            <a:r>
              <a:rPr lang="en-US" sz="3200" b="1" dirty="0" err="1"/>
              <a:t>gạo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giảm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1000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nên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mua</a:t>
            </a:r>
            <a:r>
              <a:rPr lang="en-US" sz="3200" b="1" dirty="0"/>
              <a:t> 10 kg </a:t>
            </a:r>
            <a:r>
              <a:rPr lang="en-US" sz="3200" b="1" dirty="0" err="1"/>
              <a:t>gạo</a:t>
            </a:r>
            <a:r>
              <a:rPr lang="en-US" sz="3200" b="1" dirty="0"/>
              <a:t>.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phải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bao </a:t>
            </a:r>
            <a:r>
              <a:rPr lang="en-US" sz="3200" b="1" dirty="0" err="1"/>
              <a:t>nhiêu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A134D-34BF-8284-7423-FB9B52274342}"/>
              </a:ext>
            </a:extLst>
          </p:cNvPr>
          <p:cNvSpPr txBox="1"/>
          <p:nvPr/>
        </p:nvSpPr>
        <p:spPr>
          <a:xfrm>
            <a:off x="1791478" y="3701735"/>
            <a:ext cx="493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Vòng</a:t>
            </a:r>
            <a:r>
              <a:rPr lang="en-US" sz="3600" b="1">
                <a:solidFill>
                  <a:srgbClr val="00B050"/>
                </a:solidFill>
              </a:rPr>
              <a:t> Trạng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Nguyên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4A1B7F-A3DB-B55E-FA2B-398D2B64FEEE}"/>
              </a:ext>
            </a:extLst>
          </p:cNvPr>
          <p:cNvSpPr txBox="1"/>
          <p:nvPr/>
        </p:nvSpPr>
        <p:spPr>
          <a:xfrm>
            <a:off x="1889450" y="-198500"/>
            <a:ext cx="410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Vòng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Về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đích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562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139960" y="0"/>
            <a:ext cx="11833006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253129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879" y="236382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6746033" y="1023106"/>
            <a:ext cx="5141168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Một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cân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 dưa hấu có giá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48 000 : 3 = 16 000 (đồng)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Mua 1 quả dưa hấu nặng 5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kg</a:t>
            </a: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 hết số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16 000 x 5 = 80 000 (đ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ồ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ng)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Đáp số: 80 000 đồng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58CE2-DD3C-C5F3-6513-BE00EA3D9DC6}"/>
              </a:ext>
            </a:extLst>
          </p:cNvPr>
          <p:cNvSpPr txBox="1"/>
          <p:nvPr/>
        </p:nvSpPr>
        <p:spPr>
          <a:xfrm>
            <a:off x="447869" y="933061"/>
            <a:ext cx="51411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Mua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sữa</a:t>
            </a:r>
            <a:r>
              <a:rPr lang="en-US" sz="2800" b="1" dirty="0"/>
              <a:t> </a:t>
            </a:r>
            <a:r>
              <a:rPr lang="en-US" sz="2800" b="1" dirty="0" err="1"/>
              <a:t>chua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tiền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      32 000 : 4 = 8 000 ( </a:t>
            </a:r>
            <a:r>
              <a:rPr lang="en-US" sz="2800" b="1" dirty="0" err="1"/>
              <a:t>đồng</a:t>
            </a:r>
            <a:r>
              <a:rPr lang="en-US" sz="2800" b="1" dirty="0"/>
              <a:t>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Mua 6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sữa</a:t>
            </a:r>
            <a:r>
              <a:rPr lang="en-US" sz="2800" b="1" dirty="0"/>
              <a:t> </a:t>
            </a:r>
            <a:r>
              <a:rPr lang="en-US" sz="2800" b="1" dirty="0" err="1"/>
              <a:t>chua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hết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tiền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8000 x 6  = 48 000 ( </a:t>
            </a:r>
            <a:r>
              <a:rPr lang="en-US" sz="2800" b="1" dirty="0" err="1"/>
              <a:t>đồng</a:t>
            </a:r>
            <a:r>
              <a:rPr lang="en-US" sz="2800" b="1" dirty="0"/>
              <a:t>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              </a:t>
            </a: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48 000 </a:t>
            </a:r>
            <a:r>
              <a:rPr lang="en-US" sz="2800" b="1" dirty="0" err="1"/>
              <a:t>đồng</a:t>
            </a:r>
            <a:endParaRPr lang="en-US" sz="28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825873-4A84-F893-3978-150EB0B60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123" y="189942"/>
            <a:ext cx="1511939" cy="6767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EA69CE-2F3A-5D0E-3A7F-32B596B63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23" y="193278"/>
            <a:ext cx="1493649" cy="7559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73E6F4A-3BA2-006A-9059-6E0386904EB7}"/>
              </a:ext>
            </a:extLst>
          </p:cNvPr>
          <p:cNvSpPr txBox="1"/>
          <p:nvPr/>
        </p:nvSpPr>
        <p:spPr>
          <a:xfrm>
            <a:off x="4197097" y="5203209"/>
            <a:ext cx="753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Bước</a:t>
            </a:r>
            <a:r>
              <a:rPr lang="en-US" sz="2800" b="1" dirty="0">
                <a:solidFill>
                  <a:srgbClr val="00B050"/>
                </a:solidFill>
              </a:rPr>
              <a:t> 1: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giá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trị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một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phần</a:t>
            </a:r>
            <a:r>
              <a:rPr lang="en-US" sz="2800" b="1" dirty="0">
                <a:solidFill>
                  <a:srgbClr val="00B050"/>
                </a:solidFill>
              </a:rPr>
              <a:t> ( </a:t>
            </a:r>
            <a:r>
              <a:rPr lang="en-US" sz="2800" b="1" dirty="0" err="1">
                <a:solidFill>
                  <a:srgbClr val="00B050"/>
                </a:solidFill>
              </a:rPr>
              <a:t>Phép</a:t>
            </a:r>
            <a:r>
              <a:rPr lang="en-US" sz="2800" b="1" dirty="0">
                <a:solidFill>
                  <a:srgbClr val="00B050"/>
                </a:solidFill>
              </a:rPr>
              <a:t> chia )</a:t>
            </a:r>
          </a:p>
          <a:p>
            <a:r>
              <a:rPr lang="en-US" sz="2800" b="1" dirty="0" err="1">
                <a:solidFill>
                  <a:srgbClr val="00B050"/>
                </a:solidFill>
              </a:rPr>
              <a:t>Bước</a:t>
            </a:r>
            <a:r>
              <a:rPr lang="en-US" sz="2800" b="1" dirty="0">
                <a:solidFill>
                  <a:srgbClr val="00B050"/>
                </a:solidFill>
              </a:rPr>
              <a:t> 2: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giá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trị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nhều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phần</a:t>
            </a:r>
            <a:r>
              <a:rPr lang="en-US" sz="2800" b="1" dirty="0">
                <a:solidFill>
                  <a:srgbClr val="00B050"/>
                </a:solidFill>
              </a:rPr>
              <a:t> ( </a:t>
            </a:r>
            <a:r>
              <a:rPr lang="en-US" sz="2800" b="1" dirty="0" err="1">
                <a:solidFill>
                  <a:srgbClr val="00B050"/>
                </a:solidFill>
              </a:rPr>
              <a:t>Phép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nhân</a:t>
            </a:r>
            <a:r>
              <a:rPr lang="en-US" sz="2800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572E79-5247-939C-32A7-C5F671002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6" y="4883981"/>
            <a:ext cx="3447288" cy="153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E6A4-8B30-3459-8986-55B5D840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117A7-B4EC-BA7F-BEA4-C53DF8989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4D9C89-83DB-734B-EDB5-87A80DC6F00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C5038A-1218-E8E3-EA39-7E556C652FF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0528735-A838-2EC5-371A-515148F528F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93D2F-55EC-FD89-33E3-17EAA6705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65" y="0"/>
            <a:ext cx="10454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004078" y="611598"/>
            <a:ext cx="9040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2/9/1945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Minh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XXI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XX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XIX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XVIII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AA9B62-6FE5-FD39-AA53-874B0DFAE320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13ECA64-4601-3F7C-CCDD-955E1E8FB7A9}"/>
              </a:ext>
            </a:extLst>
          </p:cNvPr>
          <p:cNvSpPr txBox="1"/>
          <p:nvPr/>
        </p:nvSpPr>
        <p:spPr>
          <a:xfrm>
            <a:off x="1833957" y="771086"/>
            <a:ext cx="904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</a:rPr>
              <a:t>Thế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kỉ</a:t>
            </a:r>
            <a:r>
              <a:rPr lang="en-US" sz="4000" dirty="0">
                <a:solidFill>
                  <a:srgbClr val="002060"/>
                </a:solidFill>
              </a:rPr>
              <a:t> XI </a:t>
            </a:r>
            <a:r>
              <a:rPr lang="en-US" sz="4000" dirty="0" err="1">
                <a:solidFill>
                  <a:srgbClr val="002060"/>
                </a:solidFill>
              </a:rPr>
              <a:t>từ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năm</a:t>
            </a:r>
            <a:r>
              <a:rPr lang="en-US" sz="4000" dirty="0">
                <a:solidFill>
                  <a:srgbClr val="002060"/>
                </a:solidFill>
              </a:rPr>
              <a:t> … </a:t>
            </a:r>
            <a:r>
              <a:rPr lang="en-US" sz="4000" dirty="0" err="1">
                <a:solidFill>
                  <a:srgbClr val="002060"/>
                </a:solidFill>
              </a:rPr>
              <a:t>đến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năm</a:t>
            </a:r>
            <a:r>
              <a:rPr lang="en-US" sz="4000" dirty="0">
                <a:solidFill>
                  <a:srgbClr val="002060"/>
                </a:solidFill>
              </a:rPr>
              <a:t> …</a:t>
            </a:r>
          </a:p>
        </p:txBody>
      </p:sp>
      <p:pic>
        <p:nvPicPr>
          <p:cNvPr id="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0000709-8EB9-4E4C-C539-2CD8FC745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3625" y="1009208"/>
            <a:ext cx="1384390" cy="138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EE6A2-20CB-47F1-15CA-39B9F6AE8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6A06DE-597F-A33F-BDF3-8A01D4E2BBA1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801 - 900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366F58-00DE-FD2D-D883-7447B3BFC09B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901 - 1000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EED2B9-02AC-3B35-C63E-5BB61D3C585F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1001 - 1100</a:t>
            </a:r>
            <a:endParaRPr lang="en-US" sz="4000" b="1" dirty="0">
              <a:solidFill>
                <a:srgbClr val="6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E37050-0636-EB48-B723-CF0CBEC64E8A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1100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- 1001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Check free icon">
            <a:extLst>
              <a:ext uri="{FF2B5EF4-FFF2-40B4-BE49-F238E27FC236}">
                <a16:creationId xmlns:a16="http://schemas.microsoft.com/office/drawing/2014/main" id="{F32729CA-6F99-9D8D-12C1-BC8D1ADF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4D4E5-2DF0-649A-EA4F-D1D2FD00D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94340">
            <a:off x="251190" y="430113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64DB5C-7B94-EBA1-260F-9EF11750F13D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631BEFB-E787-B4AD-9AD2-ED9EADAC8688}"/>
              </a:ext>
            </a:extLst>
          </p:cNvPr>
          <p:cNvSpPr txBox="1"/>
          <p:nvPr/>
        </p:nvSpPr>
        <p:spPr>
          <a:xfrm>
            <a:off x="1936738" y="797634"/>
            <a:ext cx="98138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 3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9000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EB0C5C-24C3-13C4-290B-52FFCD94D91F}"/>
              </a:ext>
            </a:extLst>
          </p:cNvPr>
          <p:cNvSpPr/>
          <p:nvPr/>
        </p:nvSpPr>
        <p:spPr>
          <a:xfrm>
            <a:off x="1534410" y="2937132"/>
            <a:ext cx="10030910" cy="2743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Check free icon">
            <a:extLst>
              <a:ext uri="{FF2B5EF4-FFF2-40B4-BE49-F238E27FC236}">
                <a16:creationId xmlns:a16="http://schemas.microsoft.com/office/drawing/2014/main" id="{54BE5D08-DA86-1264-48E1-BA5CF0C1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F9A0315-D4C1-5E76-69DC-2A404DF40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6F147A-D839-2EE1-4693-9E11A92E0848}"/>
              </a:ext>
            </a:extLst>
          </p:cNvPr>
          <p:cNvSpPr txBox="1"/>
          <p:nvPr/>
        </p:nvSpPr>
        <p:spPr>
          <a:xfrm>
            <a:off x="3557016" y="3657600"/>
            <a:ext cx="591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1">
                    <a:lumMod val="50000"/>
                  </a:schemeClr>
                </a:solidFill>
              </a:rPr>
              <a:t>3000 </a:t>
            </a:r>
            <a:r>
              <a:rPr lang="en-US" sz="72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endParaRPr lang="en-US" sz="7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9E2ACAC-2A9F-35AE-29EB-1707E2075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E3991-DBFA-CECD-EEF6-A3A57B5A8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90932">
            <a:off x="688215" y="237458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642951" y="850615"/>
            <a:ext cx="98138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đủ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id="{1AB57B25-2200-4134-B30A-8E5F0383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191" y="3348022"/>
            <a:ext cx="8618708" cy="1458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284D72-B6AC-4175-2CE4-C3601C5475AA}"/>
              </a:ext>
            </a:extLst>
          </p:cNvPr>
          <p:cNvSpPr txBox="1"/>
          <p:nvPr/>
        </p:nvSpPr>
        <p:spPr>
          <a:xfrm>
            <a:off x="194553" y="486383"/>
            <a:ext cx="11342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Mua 3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tẩy</a:t>
            </a:r>
            <a:r>
              <a:rPr lang="en-US" sz="3600" dirty="0"/>
              <a:t> </a:t>
            </a:r>
            <a:r>
              <a:rPr lang="en-US" sz="3600" dirty="0" err="1"/>
              <a:t>hết</a:t>
            </a:r>
            <a:r>
              <a:rPr lang="en-US" sz="3600" dirty="0"/>
              <a:t> 9000 </a:t>
            </a:r>
            <a:r>
              <a:rPr lang="en-US" sz="3600" dirty="0" err="1"/>
              <a:t>đồng.Hỏi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1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tẩy</a:t>
            </a:r>
            <a:r>
              <a:rPr lang="en-US" sz="3600" dirty="0"/>
              <a:t> </a:t>
            </a:r>
            <a:r>
              <a:rPr lang="en-US" sz="3600" dirty="0" err="1"/>
              <a:t>hết</a:t>
            </a:r>
            <a:r>
              <a:rPr lang="en-US" sz="3600" dirty="0"/>
              <a:t> </a:t>
            </a:r>
            <a:r>
              <a:rPr lang="en-US" sz="3600" dirty="0" err="1"/>
              <a:t>mấy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?</a:t>
            </a:r>
          </a:p>
          <a:p>
            <a:endParaRPr lang="en-US" sz="3600" dirty="0"/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 1 </a:t>
            </a:r>
            <a:r>
              <a:rPr lang="en-US" sz="3600" b="1" dirty="0" err="1">
                <a:solidFill>
                  <a:srgbClr val="00B050"/>
                </a:solidFill>
              </a:rPr>
              <a:t>chiếc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tẩy</a:t>
            </a:r>
            <a:r>
              <a:rPr lang="en-US" sz="3600" b="1" dirty="0">
                <a:solidFill>
                  <a:srgbClr val="00B050"/>
                </a:solidFill>
              </a:rPr>
              <a:t>  :  3000 </a:t>
            </a:r>
            <a:r>
              <a:rPr lang="en-US" sz="3600" b="1" dirty="0" err="1">
                <a:solidFill>
                  <a:srgbClr val="00B050"/>
                </a:solidFill>
              </a:rPr>
              <a:t>đồng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E8BCB-04F4-A4FF-30C9-01E62A7B79FB}"/>
              </a:ext>
            </a:extLst>
          </p:cNvPr>
          <p:cNvSpPr txBox="1"/>
          <p:nvPr/>
        </p:nvSpPr>
        <p:spPr>
          <a:xfrm>
            <a:off x="476654" y="3647873"/>
            <a:ext cx="11624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10 quyển vở thì đủ chia cho 5 bạn.</a:t>
            </a:r>
            <a:r>
              <a:rPr lang="en-US" sz="3600" dirty="0"/>
              <a:t> </a:t>
            </a:r>
            <a:r>
              <a:rPr lang="vi-VN" sz="3600" dirty="0"/>
              <a:t>Hỏi 1 bạn được mấy quyển vở?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1 </a:t>
            </a:r>
            <a:r>
              <a:rPr lang="en-US" sz="3600" b="1" dirty="0" err="1">
                <a:solidFill>
                  <a:srgbClr val="00B050"/>
                </a:solidFill>
              </a:rPr>
              <a:t>bạn</a:t>
            </a:r>
            <a:r>
              <a:rPr lang="en-US" sz="3600" b="1" dirty="0">
                <a:solidFill>
                  <a:srgbClr val="00B050"/>
                </a:solidFill>
              </a:rPr>
              <a:t> :  2 </a:t>
            </a:r>
            <a:r>
              <a:rPr lang="en-US" sz="3600" b="1" dirty="0" err="1">
                <a:solidFill>
                  <a:srgbClr val="00B050"/>
                </a:solidFill>
              </a:rPr>
              <a:t>quyển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vở</a:t>
            </a:r>
            <a:endParaRPr lang="vi-VN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02735" y="2070241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A5117-0E8E-EBAC-BEE1-71A6A6DB1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193" y="1003685"/>
            <a:ext cx="9352075" cy="2280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616150" y="2726361"/>
            <a:ext cx="913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 cách giải “ Bài toán liên quan đến rút về đơn vị”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669313" y="4941045"/>
            <a:ext cx="9271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ận dụng giải quyết một số vấn đề thực tiễn đơn giản.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673</Words>
  <Application>Microsoft Office PowerPoint</Application>
  <PresentationFormat>Widescreen</PresentationFormat>
  <Paragraphs>74</Paragraphs>
  <Slides>21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Aharoni</vt:lpstr>
      <vt:lpstr>Arial</vt:lpstr>
      <vt:lpstr>Bebas Neue</vt:lpstr>
      <vt:lpstr>Calibri</vt:lpstr>
      <vt:lpstr>Cambria</vt:lpstr>
      <vt:lpstr>Londrina Solid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Wellfleet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 Huyen</cp:lastModifiedBy>
  <cp:revision>15</cp:revision>
  <dcterms:created xsi:type="dcterms:W3CDTF">2023-09-07T08:53:46Z</dcterms:created>
  <dcterms:modified xsi:type="dcterms:W3CDTF">2024-10-09T04:17:20Z</dcterms:modified>
</cp:coreProperties>
</file>