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9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02B8-046A-4D3D-BE31-3529840E8235}" type="datetimeFigureOut">
              <a:rPr lang="en-US" smtClean="0"/>
              <a:t>13/12/2023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32E4B-0682-4B05-8E7D-60DE92CE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1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13/12/2023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7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13/12/2023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13/12/2023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13/12/2023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13/12/2023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13/12/2023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13/12/2023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13/12/2023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13/12/2023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13/12/2023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13/12/2023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FCBA-9BCE-4FA0-B012-93F381619F99}" type="datetimeFigureOut">
              <a:rPr lang="en-US" smtClean="0"/>
              <a:t>13/12/2023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700" y="596294"/>
            <a:ext cx="1143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tx1"/>
                </a:solidFill>
                <a:latin typeface="Century Gothic" pitchFamily="34" charset="0"/>
              </a:rPr>
              <a:t>â</a:t>
            </a:r>
            <a:r>
              <a:rPr lang="en-US" sz="5400" smtClean="0">
                <a:solidFill>
                  <a:schemeClr val="tx1"/>
                </a:solidFill>
                <a:latin typeface="Century Gothic" pitchFamily="34" charset="0"/>
              </a:rPr>
              <a:t>                            </a:t>
            </a:r>
            <a:endParaRPr lang="en-US" sz="54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3574" y="596293"/>
            <a:ext cx="1143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chemeClr val="tx1"/>
                </a:solidFill>
                <a:latin typeface="Century Gothic" pitchFamily="34" charset="0"/>
              </a:rPr>
              <a:t>c                            </a:t>
            </a:r>
            <a:endParaRPr lang="en-US" sz="54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2677" y="606904"/>
            <a:ext cx="1143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chemeClr val="tx1"/>
                </a:solidFill>
                <a:latin typeface="Century Gothic" pitchFamily="34" charset="0"/>
              </a:rPr>
              <a:t>m                            </a:t>
            </a:r>
            <a:endParaRPr lang="en-US" sz="54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7177" y="606904"/>
            <a:ext cx="1143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chemeClr val="tx1"/>
                </a:solidFill>
                <a:latin typeface="Century Gothic" pitchFamily="34" charset="0"/>
              </a:rPr>
              <a:t>p                            </a:t>
            </a:r>
            <a:endParaRPr lang="en-US" sz="54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4258" y="656710"/>
            <a:ext cx="1143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chemeClr val="tx1"/>
                </a:solidFill>
                <a:latin typeface="Century Gothic" pitchFamily="34" charset="0"/>
              </a:rPr>
              <a:t>s                            </a:t>
            </a:r>
            <a:endParaRPr lang="en-US" sz="54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543" y="1872880"/>
            <a:ext cx="198705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chemeClr val="tx1"/>
                </a:solidFill>
                <a:latin typeface="Century Gothic" pitchFamily="34" charset="0"/>
              </a:rPr>
              <a:t>am                            </a:t>
            </a:r>
            <a:endParaRPr lang="en-US" sz="54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865973"/>
            <a:ext cx="191177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chemeClr val="tx1"/>
                </a:solidFill>
                <a:latin typeface="Century Gothic" pitchFamily="34" charset="0"/>
              </a:rPr>
              <a:t>ap                            </a:t>
            </a:r>
            <a:endParaRPr lang="en-US" sz="54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3359" y="1865974"/>
            <a:ext cx="193432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tx1"/>
                </a:solidFill>
                <a:latin typeface="Century Gothic" pitchFamily="34" charset="0"/>
              </a:rPr>
              <a:t>ă</a:t>
            </a:r>
            <a:r>
              <a:rPr lang="en-US" sz="5400" smtClean="0">
                <a:solidFill>
                  <a:schemeClr val="tx1"/>
                </a:solidFill>
                <a:latin typeface="Century Gothic" pitchFamily="34" charset="0"/>
              </a:rPr>
              <a:t>m                            </a:t>
            </a:r>
            <a:endParaRPr lang="en-US" sz="54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5220" y="1872880"/>
            <a:ext cx="178775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tx1"/>
                </a:solidFill>
                <a:latin typeface="Century Gothic" pitchFamily="34" charset="0"/>
              </a:rPr>
              <a:t>ă</a:t>
            </a:r>
            <a:r>
              <a:rPr lang="en-US" sz="5400" smtClean="0">
                <a:solidFill>
                  <a:schemeClr val="tx1"/>
                </a:solidFill>
                <a:latin typeface="Century Gothic" pitchFamily="34" charset="0"/>
              </a:rPr>
              <a:t>p                            </a:t>
            </a:r>
            <a:endParaRPr lang="en-US" sz="54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541" y="3620782"/>
            <a:ext cx="380506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tx1"/>
                </a:solidFill>
                <a:latin typeface="Century Gothic" pitchFamily="34" charset="0"/>
              </a:rPr>
              <a:t>chăm</a:t>
            </a:r>
            <a:r>
              <a:rPr lang="en-US" sz="54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Century Gothic" pitchFamily="34" charset="0"/>
              </a:rPr>
              <a:t>làm</a:t>
            </a:r>
            <a:r>
              <a:rPr lang="en-US" sz="5400" dirty="0" smtClean="0">
                <a:solidFill>
                  <a:schemeClr val="tx1"/>
                </a:solidFill>
                <a:latin typeface="Century Gothic" pitchFamily="34" charset="0"/>
              </a:rPr>
              <a:t>                         </a:t>
            </a:r>
            <a:endParaRPr lang="en-US" sz="5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594" y="4936968"/>
            <a:ext cx="725665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Century Gothic" pitchFamily="34" charset="0"/>
              </a:rPr>
              <a:t>Bé</a:t>
            </a:r>
            <a:r>
              <a:rPr lang="en-US" sz="54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Century Gothic" pitchFamily="34" charset="0"/>
              </a:rPr>
              <a:t>đạp</a:t>
            </a:r>
            <a:r>
              <a:rPr lang="en-US" sz="54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Century Gothic" pitchFamily="34" charset="0"/>
              </a:rPr>
              <a:t>xe</a:t>
            </a:r>
            <a:r>
              <a:rPr lang="en-US" sz="54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Century Gothic" pitchFamily="34" charset="0"/>
              </a:rPr>
              <a:t>khắp</a:t>
            </a:r>
            <a:r>
              <a:rPr lang="en-US" sz="54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Century Gothic" pitchFamily="34" charset="0"/>
              </a:rPr>
              <a:t>nhà</a:t>
            </a:r>
            <a:r>
              <a:rPr lang="en-US" sz="5400" dirty="0" smtClean="0">
                <a:solidFill>
                  <a:schemeClr val="tx1"/>
                </a:solidFill>
                <a:latin typeface="Century Gothic" pitchFamily="34" charset="0"/>
              </a:rPr>
              <a:t>.</a:t>
            </a:r>
            <a:endParaRPr lang="en-US" sz="54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89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762000"/>
            <a:ext cx="606256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smtClean="0">
                <a:latin typeface="Century Gothic" pitchFamily="34" charset="0"/>
              </a:rPr>
              <a:t>n</a:t>
            </a:r>
            <a:endParaRPr lang="en-US" sz="540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762000"/>
            <a:ext cx="32252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smtClean="0">
                <a:latin typeface="Century Gothic" pitchFamily="34" charset="0"/>
              </a:rPr>
              <a:t>l</a:t>
            </a:r>
            <a:endParaRPr lang="en-US" sz="540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5248" y="769716"/>
            <a:ext cx="45397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smtClean="0">
                <a:latin typeface="Century Gothic" pitchFamily="34" charset="0"/>
              </a:rPr>
              <a:t>s</a:t>
            </a:r>
            <a:endParaRPr lang="en-US" sz="540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762000"/>
            <a:ext cx="51648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smtClean="0">
                <a:latin typeface="Century Gothic" pitchFamily="34" charset="0"/>
              </a:rPr>
              <a:t>x</a:t>
            </a:r>
            <a:endParaRPr lang="en-US" sz="540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769716"/>
            <a:ext cx="105349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smtClean="0">
                <a:latin typeface="Century Gothic" pitchFamily="34" charset="0"/>
              </a:rPr>
              <a:t>ch</a:t>
            </a:r>
            <a:endParaRPr lang="en-US" sz="540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1547" y="782255"/>
            <a:ext cx="627095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smtClean="0">
                <a:latin typeface="Century Gothic" pitchFamily="34" charset="0"/>
              </a:rPr>
              <a:t>tr</a:t>
            </a:r>
            <a:endParaRPr lang="en-US" sz="540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432" y="2667000"/>
            <a:ext cx="32957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smtClean="0">
                <a:latin typeface="Century Gothic" pitchFamily="34" charset="0"/>
              </a:rPr>
              <a:t>sâm cầm</a:t>
            </a:r>
            <a:endParaRPr lang="en-US" sz="540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667000"/>
            <a:ext cx="32957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smtClean="0">
                <a:latin typeface="Century Gothic" pitchFamily="34" charset="0"/>
              </a:rPr>
              <a:t>bé Lê</a:t>
            </a:r>
            <a:endParaRPr lang="en-US" sz="540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431" y="4038600"/>
            <a:ext cx="32957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smtClean="0">
                <a:latin typeface="Century Gothic" pitchFamily="34" charset="0"/>
              </a:rPr>
              <a:t>vỗ về</a:t>
            </a:r>
            <a:endParaRPr lang="en-US" sz="540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4162" y="4038600"/>
            <a:ext cx="32957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smtClean="0">
                <a:latin typeface="Century Gothic" pitchFamily="34" charset="0"/>
              </a:rPr>
              <a:t>chả sợ</a:t>
            </a:r>
            <a:endParaRPr lang="en-US" sz="54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417" y="894756"/>
            <a:ext cx="125547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Century Gothic" pitchFamily="34" charset="0"/>
              </a:rPr>
              <a:t>Bé Lê</a:t>
            </a:r>
            <a:endParaRPr lang="en-US" sz="32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296400" cy="19511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Century Gothic" pitchFamily="34" charset="0"/>
              </a:rPr>
              <a:t>Bé Lê mê ti vi. Ti vi có sâm cầm. Bé chỉ: “Cò… cò…”. 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Century Gothic" pitchFamily="34" charset="0"/>
              </a:rPr>
              <a:t>Ti vi có cá mập. Bé la: “Sợ!”. Má bế bé, vỗ về: “Cá mập ở ti vi mà”. Má ấm quá, bé chả sợ nữa.</a:t>
            </a:r>
            <a:endParaRPr lang="en-US" sz="280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4866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1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144866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2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14448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3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14448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4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0774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5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8558" y="208515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6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6153" y="209518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7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21173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8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77200" y="209518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9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30958" y="27432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10</a:t>
            </a:r>
            <a:endParaRPr lang="en-US" sz="2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20260"/>
            <a:ext cx="33528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Century Gothic" pitchFamily="34" charset="0"/>
              </a:rPr>
              <a:t>Bé Lê mê ti vi.</a:t>
            </a:r>
            <a:endParaRPr lang="en-US" sz="360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140" y="289427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1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2224" y="520260"/>
            <a:ext cx="400677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Century Gothic" pitchFamily="34" charset="0"/>
              </a:rPr>
              <a:t>Ti vi có sâm cầm.</a:t>
            </a:r>
            <a:endParaRPr lang="en-US" sz="360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6165" y="289427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2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006" y="1524000"/>
            <a:ext cx="180019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Century Gothic" pitchFamily="34" charset="0"/>
              </a:rPr>
              <a:t>Bé chỉ: </a:t>
            </a:r>
            <a:endParaRPr lang="en-US" sz="360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947" y="1293167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3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0242" y="1550121"/>
            <a:ext cx="334512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Century Gothic" pitchFamily="34" charset="0"/>
              </a:rPr>
              <a:t>“Cò … cò…”.</a:t>
            </a:r>
            <a:endParaRPr lang="en-US" sz="360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4245" y="1301848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4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7900" y="1550121"/>
            <a:ext cx="43299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Century Gothic" pitchFamily="34" charset="0"/>
              </a:rPr>
              <a:t> Ti vi có cá mập.</a:t>
            </a:r>
            <a:endParaRPr lang="en-US" sz="3600"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1292" y="1319288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5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453" y="2667000"/>
            <a:ext cx="155314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latin typeface="Century Gothic" pitchFamily="34" charset="0"/>
              </a:rPr>
              <a:t> </a:t>
            </a:r>
            <a:r>
              <a:rPr lang="en-US" sz="3600" smtClean="0">
                <a:latin typeface="Century Gothic" pitchFamily="34" charset="0"/>
              </a:rPr>
              <a:t>Bé la:</a:t>
            </a:r>
            <a:endParaRPr lang="en-US" sz="360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845" y="2436167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6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6850" y="2669970"/>
            <a:ext cx="155314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latin typeface="Century Gothic" pitchFamily="34" charset="0"/>
              </a:rPr>
              <a:t> </a:t>
            </a:r>
            <a:r>
              <a:rPr lang="en-US" sz="3600" smtClean="0">
                <a:latin typeface="Century Gothic" pitchFamily="34" charset="0"/>
              </a:rPr>
              <a:t>“Sợ!”.</a:t>
            </a:r>
            <a:endParaRPr lang="en-US" sz="3600"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0242" y="2439137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7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37571" y="2669970"/>
            <a:ext cx="434902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latin typeface="Century Gothic" pitchFamily="34" charset="0"/>
              </a:rPr>
              <a:t> </a:t>
            </a:r>
            <a:r>
              <a:rPr lang="en-US" sz="3600" smtClean="0">
                <a:latin typeface="Century Gothic" pitchFamily="34" charset="0"/>
              </a:rPr>
              <a:t> Má bế bé vỗ về:</a:t>
            </a:r>
            <a:endParaRPr lang="en-US" sz="3600"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3013" y="2439137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8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52424" y="3886200"/>
            <a:ext cx="533962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latin typeface="Century Gothic" pitchFamily="34" charset="0"/>
              </a:rPr>
              <a:t> </a:t>
            </a:r>
            <a:r>
              <a:rPr lang="en-US" sz="3600" smtClean="0">
                <a:latin typeface="Century Gothic" pitchFamily="34" charset="0"/>
              </a:rPr>
              <a:t> “Cá mập ở ti vi mà”.</a:t>
            </a:r>
            <a:endParaRPr lang="en-US" sz="3600"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4594" y="3627395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9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24781" y="4876800"/>
            <a:ext cx="702070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latin typeface="Century Gothic" pitchFamily="34" charset="0"/>
              </a:rPr>
              <a:t> </a:t>
            </a:r>
            <a:r>
              <a:rPr lang="en-US" sz="3600" smtClean="0">
                <a:latin typeface="Century Gothic" pitchFamily="34" charset="0"/>
              </a:rPr>
              <a:t>  Má ấm quá, bé chả sợ nữa.</a:t>
            </a:r>
            <a:endParaRPr lang="en-US" sz="3600"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0740" y="4659472"/>
            <a:ext cx="49564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</a:rPr>
              <a:t>10</a:t>
            </a:r>
            <a:endParaRPr lang="en-US" sz="2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417" y="1184131"/>
            <a:ext cx="139012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Century Gothic" pitchFamily="34" charset="0"/>
              </a:rPr>
              <a:t>Bé Lê</a:t>
            </a:r>
            <a:endParaRPr lang="en-US" sz="36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13375"/>
            <a:ext cx="9144000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smtClean="0">
                <a:latin typeface="Century Gothic" pitchFamily="34" charset="0"/>
              </a:rPr>
              <a:t>  Bé Lê mê ti vi. Ti vi có sâm cầm. Bé chỉ: “Cò… cò…”. Ti vi có cá mập. Bé la: “Sợ!”. Má bế bé, vỗ về: “Cá mập ở ti vi mà”. Má ấm quá, bé chả sợ nữa.</a:t>
            </a:r>
            <a:endParaRPr lang="en-US" sz="360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1999525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â</a:t>
            </a:r>
            <a:r>
              <a:rPr lang="en-US" sz="3600" b="1" smtClean="0">
                <a:solidFill>
                  <a:srgbClr val="FF0000"/>
                </a:solidFill>
              </a:rPr>
              <a:t>m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6900" y="1967515"/>
            <a:ext cx="85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âm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87300" y="4432889"/>
            <a:ext cx="85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âm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9539" y="2775066"/>
            <a:ext cx="713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âp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95607" y="3616971"/>
            <a:ext cx="713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âp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-Shape 15"/>
          <p:cNvSpPr/>
          <p:nvPr/>
        </p:nvSpPr>
        <p:spPr>
          <a:xfrm rot="18531968">
            <a:off x="1807424" y="635565"/>
            <a:ext cx="770708" cy="41374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149813" y="2220684"/>
            <a:ext cx="522516" cy="2248912"/>
            <a:chOff x="3219713" y="2285999"/>
            <a:chExt cx="522516" cy="2248912"/>
          </a:xfrm>
        </p:grpSpPr>
        <p:sp>
          <p:nvSpPr>
            <p:cNvPr id="21" name="Rounded Rectangle 20"/>
            <p:cNvSpPr/>
            <p:nvPr/>
          </p:nvSpPr>
          <p:spPr>
            <a:xfrm>
              <a:off x="3226526" y="2285999"/>
              <a:ext cx="515703" cy="515703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226525" y="3151712"/>
              <a:ext cx="515703" cy="515703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219713" y="4019208"/>
              <a:ext cx="515703" cy="515703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L-Shape 23"/>
          <p:cNvSpPr/>
          <p:nvPr/>
        </p:nvSpPr>
        <p:spPr>
          <a:xfrm rot="18531968">
            <a:off x="1225144" y="3169640"/>
            <a:ext cx="544973" cy="231878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-Shape 24"/>
          <p:cNvSpPr/>
          <p:nvPr/>
        </p:nvSpPr>
        <p:spPr>
          <a:xfrm rot="18531968">
            <a:off x="1189647" y="4018401"/>
            <a:ext cx="544973" cy="231878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667000" y="731383"/>
            <a:ext cx="3737746" cy="540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Century Gothic" pitchFamily="34" charset="0"/>
              </a:rPr>
              <a:t>Chọn ý nào đúng</a:t>
            </a:r>
            <a:endParaRPr lang="en-US" sz="3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868678" y="2220684"/>
            <a:ext cx="4211968" cy="540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Century Gothic" pitchFamily="34" charset="0"/>
              </a:rPr>
              <a:t>Bé Lê chả mê ti vi.</a:t>
            </a:r>
            <a:endParaRPr lang="en-US" sz="3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868678" y="3029580"/>
            <a:ext cx="3737746" cy="540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Century Gothic" pitchFamily="34" charset="0"/>
              </a:rPr>
              <a:t>Bé Lê sợ cá mập.</a:t>
            </a:r>
            <a:endParaRPr lang="en-US" sz="3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868678" y="3941287"/>
            <a:ext cx="5884422" cy="540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2060"/>
                </a:solidFill>
                <a:latin typeface="Century Gothic" pitchFamily="34" charset="0"/>
              </a:rPr>
              <a:t>Có má, bé Lê chả sợ nữa. </a:t>
            </a:r>
            <a:endParaRPr lang="en-US" sz="3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/>
        </p:blipFill>
        <p:spPr bwMode="auto">
          <a:xfrm>
            <a:off x="565590" y="1194818"/>
            <a:ext cx="7897596" cy="29101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79717" y="1856270"/>
            <a:ext cx="163968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sz="6300" b="1">
                <a:solidFill>
                  <a:srgbClr val="0070C0"/>
                </a:solidFill>
                <a:latin typeface="HP001 4 hàng" pitchFamily="34" charset="0"/>
              </a:rPr>
              <a:t>â</a:t>
            </a:r>
            <a:r>
              <a:rPr lang="en-US" sz="6300" b="1" smtClean="0">
                <a:solidFill>
                  <a:srgbClr val="0070C0"/>
                </a:solidFill>
                <a:latin typeface="HP001 4 hàng" pitchFamily="34" charset="0"/>
              </a:rPr>
              <a:t>m    </a:t>
            </a:r>
            <a:endParaRPr lang="en-US" sz="6300" b="1">
              <a:solidFill>
                <a:srgbClr val="0070C0"/>
              </a:solidFill>
              <a:latin typeface="HP001 4 hàng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69017" y="3126138"/>
            <a:ext cx="149798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sz="6300" b="1">
                <a:solidFill>
                  <a:srgbClr val="0070C0"/>
                </a:solidFill>
                <a:latin typeface="HP001 4 hàng" pitchFamily="34" charset="0"/>
              </a:rPr>
              <a:t>â</a:t>
            </a:r>
            <a:r>
              <a:rPr lang="en-US" sz="6300" b="1" smtClean="0">
                <a:solidFill>
                  <a:srgbClr val="0070C0"/>
                </a:solidFill>
                <a:latin typeface="HP001 4 hàng" pitchFamily="34" charset="0"/>
              </a:rPr>
              <a:t>p     </a:t>
            </a:r>
            <a:endParaRPr lang="en-US" sz="6300" b="1">
              <a:solidFill>
                <a:srgbClr val="0070C0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89116" y="1843416"/>
            <a:ext cx="467407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sz="6300" b="1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6300" b="1" smtClean="0">
                <a:solidFill>
                  <a:srgbClr val="0070C0"/>
                </a:solidFill>
                <a:latin typeface="HP001 4 hàng" pitchFamily="34" charset="0"/>
              </a:rPr>
              <a:t>   sâm</a:t>
            </a:r>
            <a:endParaRPr lang="en-US" sz="6300" b="1">
              <a:solidFill>
                <a:srgbClr val="0070C0"/>
              </a:solidFill>
              <a:latin typeface="HP001 4 hàng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01051" y="3126138"/>
            <a:ext cx="4662135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sz="6300" b="1" smtClean="0">
                <a:solidFill>
                  <a:srgbClr val="0070C0"/>
                </a:solidFill>
                <a:latin typeface="HP001 4 hàng" pitchFamily="34" charset="0"/>
              </a:rPr>
              <a:t>    mập</a:t>
            </a:r>
            <a:endParaRPr lang="en-US" sz="6300" b="1">
              <a:solidFill>
                <a:srgbClr val="0070C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67880" y="1846564"/>
            <a:ext cx="467407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sz="6300" b="1" smtClean="0">
                <a:solidFill>
                  <a:srgbClr val="0070C0"/>
                </a:solidFill>
                <a:latin typeface="HP001 4 hàng" pitchFamily="34" charset="0"/>
              </a:rPr>
              <a:t>củ sâm</a:t>
            </a:r>
            <a:endParaRPr lang="en-US" sz="6300" b="1">
              <a:solidFill>
                <a:srgbClr val="0070C0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81050" y="3114562"/>
            <a:ext cx="467407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sz="6300" b="1" smtClean="0">
                <a:solidFill>
                  <a:srgbClr val="0070C0"/>
                </a:solidFill>
                <a:latin typeface="HP001 4 hàng" pitchFamily="34" charset="0"/>
              </a:rPr>
              <a:t>cá mập</a:t>
            </a:r>
            <a:endParaRPr lang="en-US" sz="6300" b="1">
              <a:solidFill>
                <a:srgbClr val="0070C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206" y="1009659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</a:rPr>
              <a:t>â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0907" y="1009659"/>
            <a:ext cx="114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m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   </a:t>
            </a:r>
            <a:endParaRPr lang="en-US" sz="960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0677" y="1044828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45161" y="2763816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152400" y="1044828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321139" y="1044828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8773" y="4546169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19294" y="2793763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9955" y="2931137"/>
            <a:ext cx="1898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â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9869" y="2920527"/>
            <a:ext cx="1999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m</a:t>
            </a:r>
            <a:endParaRPr lang="en-US" sz="9600" b="1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6682" y="1085707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</a:rPr>
              <a:t>â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4281" y="1085707"/>
            <a:ext cx="1354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p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   </a:t>
            </a:r>
            <a:endParaRPr lang="en-US" sz="960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85630" y="104632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90114" y="276531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797353" y="104632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966092" y="104632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793726" y="454767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64247" y="2795264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66068" y="2939421"/>
            <a:ext cx="1898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â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10715" y="2866592"/>
            <a:ext cx="1999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302" y="1524000"/>
            <a:ext cx="4114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â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m</a:t>
            </a:r>
            <a:endParaRPr lang="en-US" sz="9600" b="1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56" y="3123074"/>
            <a:ext cx="4114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â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p</a:t>
            </a:r>
            <a:endParaRPr lang="en-US" sz="9600" b="1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1116" y="2384207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â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endParaRPr lang="en-US" sz="9600" b="1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8916" y="2464564"/>
            <a:ext cx="1138084" cy="8456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8916" y="3322365"/>
            <a:ext cx="1442884" cy="5142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58322" y="1484049"/>
            <a:ext cx="2107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m </a:t>
            </a:r>
            <a:endParaRPr lang="en-US" sz="9600" b="1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2708" y="2638646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p </a:t>
            </a:r>
            <a:endParaRPr lang="en-US" sz="9600" b="1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hân sâm 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" y="941885"/>
            <a:ext cx="4431495" cy="379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76064" y="4689210"/>
            <a:ext cx="5574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latin typeface="Century Gothic" pitchFamily="34" charset="0"/>
                <a:cs typeface="Aharoni" pitchFamily="2" charset="-79"/>
              </a:rPr>
              <a:t>củ s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âm</a:t>
            </a:r>
            <a:endParaRPr lang="en-US" sz="9600" b="1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7484" y="86468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latin typeface="Century Gothic" pitchFamily="34" charset="0"/>
              </a:rPr>
              <a:t>s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âm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91797" y="2648784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65133" y="2780228"/>
            <a:ext cx="1659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latin typeface="Century Gothic" pitchFamily="34" charset="0"/>
                <a:cs typeface="Aharoni" pitchFamily="2" charset="-79"/>
              </a:rPr>
              <a:t>s</a:t>
            </a:r>
            <a:endParaRPr lang="en-US" sz="9600" b="1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596" y="2775548"/>
            <a:ext cx="3069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â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m</a:t>
            </a:r>
            <a:endParaRPr lang="en-US" sz="9600" b="1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4419600" cy="35160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-334677" y="4501642"/>
            <a:ext cx="5574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latin typeface="Century Gothic" pitchFamily="34" charset="0"/>
                <a:cs typeface="Aharoni" pitchFamily="2" charset="-79"/>
              </a:rPr>
              <a:t>cá m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ập</a:t>
            </a:r>
            <a:endParaRPr lang="en-US" sz="9600" b="1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0221" y="970187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latin typeface="Century Gothic" pitchFamily="34" charset="0"/>
              </a:rPr>
              <a:t>m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</a:rPr>
              <a:t>ập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28992" y="1005356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33476" y="2724344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4840715" y="1005356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009454" y="1005356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837088" y="4506697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14534" y="2754291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17532" y="2885735"/>
            <a:ext cx="1659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latin typeface="Century Gothic" pitchFamily="34" charset="0"/>
                <a:cs typeface="Aharoni" pitchFamily="2" charset="-79"/>
              </a:rPr>
              <a:t>m</a:t>
            </a:r>
            <a:endParaRPr lang="en-US" sz="9600" b="1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7333" y="2881055"/>
            <a:ext cx="3069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ập</a:t>
            </a:r>
            <a:endParaRPr lang="en-US" sz="9600" b="1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85" y="263771"/>
            <a:ext cx="25908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3771"/>
            <a:ext cx="26670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85" y="3397904"/>
            <a:ext cx="2192215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73841"/>
            <a:ext cx="26670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496942" y="2698160"/>
            <a:ext cx="1156086" cy="64633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smtClean="0">
                <a:latin typeface="Century Gothic" pitchFamily="34" charset="0"/>
              </a:rPr>
              <a:t>nấm</a:t>
            </a:r>
            <a:endParaRPr lang="en-US" sz="360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2686127"/>
            <a:ext cx="1752600" cy="64633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Century Gothic" pitchFamily="34" charset="0"/>
              </a:rPr>
              <a:t>mầm</a:t>
            </a:r>
            <a:endParaRPr lang="en-US" sz="360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860" y="5762112"/>
            <a:ext cx="2989385" cy="64633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Century Gothic" pitchFamily="34" charset="0"/>
              </a:rPr>
              <a:t>tập múa</a:t>
            </a:r>
            <a:endParaRPr lang="en-US" sz="360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5768" y="5738666"/>
            <a:ext cx="2989385" cy="64633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Century Gothic" pitchFamily="34" charset="0"/>
              </a:rPr>
              <a:t>sâm cầm</a:t>
            </a:r>
            <a:endParaRPr lang="en-US" sz="3600">
              <a:latin typeface="Century Gothic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487547" y="3244535"/>
            <a:ext cx="66470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05289" y="3244535"/>
            <a:ext cx="62074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22374" y="6295292"/>
            <a:ext cx="62602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84385" y="6379137"/>
            <a:ext cx="41255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84385" y="6469635"/>
            <a:ext cx="412557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01780" y="6295292"/>
            <a:ext cx="666174" cy="58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àm giàu ở nông thôn: Đổi đời nhờ nuôi cá nước ngọ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01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ư viện tỉnh Kiên Gi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381001"/>
            <a:ext cx="7977554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ùm ảnh: Người Hà Nội chen nhau đi chợ hoa ngày cận Tế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8" y="381002"/>
            <a:ext cx="7965831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92358" y="658602"/>
            <a:ext cx="3642246" cy="872111"/>
            <a:chOff x="4576903" y="50544"/>
            <a:chExt cx="3642246" cy="872111"/>
          </a:xfrm>
        </p:grpSpPr>
        <p:sp>
          <p:nvSpPr>
            <p:cNvPr id="3" name="Rounded Rectangle 2"/>
            <p:cNvSpPr/>
            <p:nvPr/>
          </p:nvSpPr>
          <p:spPr>
            <a:xfrm>
              <a:off x="5409129" y="341986"/>
              <a:ext cx="2810020" cy="5409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Ghép đúng</a:t>
              </a:r>
              <a:endParaRPr lang="en-US" sz="32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2" descr="hình ảnh hoạt hình của cô bé hoạt hình bay bằng bút chì Hình ảnh 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7" t="21098" r="5287" b="27979"/>
            <a:stretch/>
          </p:blipFill>
          <p:spPr bwMode="auto">
            <a:xfrm flipH="1">
              <a:off x="4576903" y="50544"/>
              <a:ext cx="1095028" cy="872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ounded Rectangle 4"/>
          <p:cNvSpPr/>
          <p:nvPr/>
        </p:nvSpPr>
        <p:spPr>
          <a:xfrm>
            <a:off x="912882" y="2252358"/>
            <a:ext cx="2438400" cy="768626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/>
                </a:solidFill>
                <a:latin typeface="UTM Avo" panose="02040603050506020204" pitchFamily="18" charset="0"/>
              </a:rPr>
              <a:t>đ</a:t>
            </a:r>
            <a:r>
              <a:rPr lang="vi-VN" sz="4400" dirty="0" smtClean="0">
                <a:solidFill>
                  <a:schemeClr val="tx1"/>
                </a:solidFill>
                <a:latin typeface="UTM Avo" panose="02040603050506020204" pitchFamily="18" charset="0"/>
              </a:rPr>
              <a:t>ầm</a:t>
            </a:r>
            <a:endParaRPr lang="en-US" sz="4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2882" y="3584202"/>
            <a:ext cx="2438400" cy="768626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 smtClean="0">
                <a:solidFill>
                  <a:schemeClr val="tx1"/>
                </a:solidFill>
                <a:latin typeface="UTM Avo" panose="02040603050506020204" pitchFamily="18" charset="0"/>
              </a:rPr>
              <a:t>đập</a:t>
            </a:r>
            <a:endParaRPr lang="en-US" sz="4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2882" y="4924008"/>
            <a:ext cx="2438400" cy="768626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 smtClean="0">
                <a:solidFill>
                  <a:schemeClr val="tx1"/>
                </a:solidFill>
                <a:latin typeface="UTM Avo" panose="02040603050506020204" pitchFamily="18" charset="0"/>
              </a:rPr>
              <a:t>tấp</a:t>
            </a:r>
            <a:endParaRPr lang="en-US" sz="4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57525" y="2252358"/>
            <a:ext cx="2438400" cy="76862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 smtClean="0">
                <a:solidFill>
                  <a:schemeClr val="tx1"/>
                </a:solidFill>
                <a:latin typeface="UTM Avo" panose="02040603050506020204" pitchFamily="18" charset="0"/>
              </a:rPr>
              <a:t>nập</a:t>
            </a:r>
            <a:endParaRPr lang="en-US" sz="4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57525" y="3584202"/>
            <a:ext cx="2438400" cy="76862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 smtClean="0">
                <a:solidFill>
                  <a:schemeClr val="tx1"/>
                </a:solidFill>
                <a:latin typeface="UTM Avo" panose="02040603050506020204" pitchFamily="18" charset="0"/>
              </a:rPr>
              <a:t>cá</a:t>
            </a:r>
            <a:endParaRPr lang="en-US" sz="4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57525" y="4924008"/>
            <a:ext cx="2438400" cy="76862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 smtClean="0">
                <a:solidFill>
                  <a:schemeClr val="tx1"/>
                </a:solidFill>
                <a:latin typeface="UTM Avo" panose="02040603050506020204" pitchFamily="18" charset="0"/>
              </a:rPr>
              <a:t>lúa</a:t>
            </a:r>
            <a:endParaRPr lang="en-US" sz="4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cxnSp>
        <p:nvCxnSpPr>
          <p:cNvPr id="11" name="Straight Connector 10"/>
          <p:cNvCxnSpPr>
            <a:stCxn id="5" idx="3"/>
            <a:endCxn id="9" idx="1"/>
          </p:cNvCxnSpPr>
          <p:nvPr/>
        </p:nvCxnSpPr>
        <p:spPr>
          <a:xfrm>
            <a:off x="3351282" y="2636671"/>
            <a:ext cx="2706243" cy="13318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8" idx="1"/>
          </p:cNvCxnSpPr>
          <p:nvPr/>
        </p:nvCxnSpPr>
        <p:spPr>
          <a:xfrm flipV="1">
            <a:off x="3351281" y="2636671"/>
            <a:ext cx="2706244" cy="2661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51281" y="3977468"/>
            <a:ext cx="2706243" cy="13318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2" t="36409" r="34059" b="26925"/>
          <a:stretch/>
        </p:blipFill>
        <p:spPr>
          <a:xfrm>
            <a:off x="685800" y="533400"/>
            <a:ext cx="8001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325</Words>
  <Application>Microsoft Office PowerPoint</Application>
  <PresentationFormat>On-screen Show (4:3)</PresentationFormat>
  <Paragraphs>105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Aharoni</vt:lpstr>
      <vt:lpstr>Arial</vt:lpstr>
      <vt:lpstr>Calibri</vt:lpstr>
      <vt:lpstr>Century Gothic</vt:lpstr>
      <vt:lpstr>HP001 4 hàng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HAIDUNG REDSTAR</cp:lastModifiedBy>
  <cp:revision>45</cp:revision>
  <dcterms:created xsi:type="dcterms:W3CDTF">2020-10-21T22:23:20Z</dcterms:created>
  <dcterms:modified xsi:type="dcterms:W3CDTF">2023-12-13T08:47:04Z</dcterms:modified>
</cp:coreProperties>
</file>