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344" r:id="rId3"/>
    <p:sldId id="257" r:id="rId4"/>
    <p:sldId id="360" r:id="rId5"/>
    <p:sldId id="258" r:id="rId6"/>
    <p:sldId id="509" r:id="rId7"/>
    <p:sldId id="512" r:id="rId8"/>
    <p:sldId id="345" r:id="rId9"/>
    <p:sldId id="517" r:id="rId10"/>
    <p:sldId id="516" r:id="rId11"/>
    <p:sldId id="540" r:id="rId12"/>
    <p:sldId id="522" r:id="rId13"/>
    <p:sldId id="523" r:id="rId14"/>
    <p:sldId id="524" r:id="rId15"/>
    <p:sldId id="528" r:id="rId16"/>
    <p:sldId id="527" r:id="rId17"/>
    <p:sldId id="346" r:id="rId18"/>
    <p:sldId id="541" r:id="rId19"/>
    <p:sldId id="511" r:id="rId20"/>
    <p:sldId id="518" r:id="rId21"/>
    <p:sldId id="519" r:id="rId22"/>
    <p:sldId id="514" r:id="rId23"/>
    <p:sldId id="525" r:id="rId24"/>
    <p:sldId id="534" r:id="rId25"/>
    <p:sldId id="535" r:id="rId26"/>
    <p:sldId id="533" r:id="rId27"/>
    <p:sldId id="532" r:id="rId28"/>
    <p:sldId id="531" r:id="rId29"/>
    <p:sldId id="530" r:id="rId30"/>
    <p:sldId id="513" r:id="rId31"/>
    <p:sldId id="261" r:id="rId32"/>
    <p:sldId id="536" r:id="rId33"/>
    <p:sldId id="537" r:id="rId34"/>
    <p:sldId id="539"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47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71" d="100"/>
          <a:sy n="71" d="100"/>
        </p:scale>
        <p:origin x="-72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39527-B339-4E67-9484-1339B5637228}"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B5274-A4D2-431F-A2E4-43785F426523}" type="slidenum">
              <a:rPr lang="en-US" smtClean="0"/>
              <a:t>‹#›</a:t>
            </a:fld>
            <a:endParaRPr lang="en-US"/>
          </a:p>
        </p:txBody>
      </p:sp>
    </p:spTree>
    <p:extLst>
      <p:ext uri="{BB962C8B-B14F-4D97-AF65-F5344CB8AC3E}">
        <p14:creationId xmlns:p14="http://schemas.microsoft.com/office/powerpoint/2010/main" val="1133875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848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53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8051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9587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6700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1B9D9-54A9-4C0C-85C3-3BBC244CACC0}" type="slidenum">
              <a:rPr lang="en-US" smtClean="0"/>
              <a:t>30</a:t>
            </a:fld>
            <a:endParaRPr lang="en-US"/>
          </a:p>
        </p:txBody>
      </p:sp>
    </p:spTree>
    <p:extLst>
      <p:ext uri="{BB962C8B-B14F-4D97-AF65-F5344CB8AC3E}">
        <p14:creationId xmlns:p14="http://schemas.microsoft.com/office/powerpoint/2010/main" val="155689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72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6658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5647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733869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57805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673357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 xmlns:a16="http://schemas.microsoft.com/office/drawing/2014/main" id="{B2A0119D-4BA6-67C6-497A-0B831523B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205207905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728964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81129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91240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438140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890272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959762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330623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663975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 xmlns:a16="http://schemas.microsoft.com/office/drawing/2014/main" id="{8572B5AD-7964-FB00-C5F4-9F62560578C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506324" y="257175"/>
            <a:ext cx="1247775" cy="1247775"/>
          </a:xfrm>
          <a:prstGeom prst="rect">
            <a:avLst/>
          </a:prstGeom>
        </p:spPr>
      </p:pic>
    </p:spTree>
    <p:extLst>
      <p:ext uri="{BB962C8B-B14F-4D97-AF65-F5344CB8AC3E}">
        <p14:creationId xmlns:p14="http://schemas.microsoft.com/office/powerpoint/2010/main" val="470044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1.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grpSp>
        <p:nvGrpSpPr>
          <p:cNvPr id="17" name="Group 16">
            <a:extLst>
              <a:ext uri="{FF2B5EF4-FFF2-40B4-BE49-F238E27FC236}">
                <a16:creationId xmlns="" xmlns:a16="http://schemas.microsoft.com/office/drawing/2014/main" id="{38423437-AAFF-4640-85C9-401BF35CC979}"/>
              </a:ext>
            </a:extLst>
          </p:cNvPr>
          <p:cNvGrpSpPr/>
          <p:nvPr/>
        </p:nvGrpSpPr>
        <p:grpSpPr>
          <a:xfrm>
            <a:off x="1409700" y="2029222"/>
            <a:ext cx="9372600" cy="2799556"/>
            <a:chOff x="986208" y="774700"/>
            <a:chExt cx="10219585" cy="5308600"/>
          </a:xfrm>
        </p:grpSpPr>
        <p:sp>
          <p:nvSpPr>
            <p:cNvPr id="18" name="Rectangle: Rounded Corners 17">
              <a:extLst>
                <a:ext uri="{FF2B5EF4-FFF2-40B4-BE49-F238E27FC236}">
                  <a16:creationId xmlns="" xmlns:a16="http://schemas.microsoft.com/office/drawing/2014/main" id="{EDBE90F2-7002-41EA-A6B1-1E8C5CA3FCAE}"/>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 xmlns:a16="http://schemas.microsoft.com/office/drawing/2014/main" id="{64FD1523-EFD7-4202-B980-777E26048660}"/>
                </a:ext>
              </a:extLst>
            </p:cNvPr>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0" name="图片 4">
            <a:extLst>
              <a:ext uri="{FF2B5EF4-FFF2-40B4-BE49-F238E27FC236}">
                <a16:creationId xmlns="" xmlns:a16="http://schemas.microsoft.com/office/drawing/2014/main" id="{F9C27872-6150-4CEE-B479-DA89F4776C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860" t="14403" r="3873" b="-6361"/>
          <a:stretch/>
        </p:blipFill>
        <p:spPr>
          <a:xfrm>
            <a:off x="9113121" y="966735"/>
            <a:ext cx="3338349" cy="6325311"/>
          </a:xfrm>
          <a:prstGeom prst="rect">
            <a:avLst/>
          </a:prstGeom>
        </p:spPr>
      </p:pic>
      <p:sp>
        <p:nvSpPr>
          <p:cNvPr id="11" name="标题 1">
            <a:extLst>
              <a:ext uri="{FF2B5EF4-FFF2-40B4-BE49-F238E27FC236}">
                <a16:creationId xmlns="" xmlns:a16="http://schemas.microsoft.com/office/drawing/2014/main" id="{A42C3C81-971E-43E4-BE1E-5CEE4EE69EB5}"/>
              </a:ext>
            </a:extLst>
          </p:cNvPr>
          <p:cNvSpPr txBox="1">
            <a:spLocks/>
          </p:cNvSpPr>
          <p:nvPr/>
        </p:nvSpPr>
        <p:spPr>
          <a:xfrm>
            <a:off x="790575" y="2506889"/>
            <a:ext cx="9525000" cy="22633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Chào</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mừng</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các</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em</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đến</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với</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tiết</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học</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a:t>
            </a:r>
            <a:r>
              <a:rPr kumimoji="0" lang="en-US" altLang="zh-CN" sz="5400" b="1" i="0" u="none" strike="noStrike" kern="1200" cap="none" spc="0" normalizeH="0" baseline="0" noProof="0" dirty="0" err="1">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hôm</a:t>
            </a:r>
            <a:r>
              <a:rPr kumimoji="0" lang="en-US" altLang="zh-CN"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rPr>
              <a:t> nay</a:t>
            </a:r>
            <a:endParaRPr kumimoji="0" lang="zh-CN" altLang="en-US" sz="5400" b="1" i="0" u="none" strike="noStrike" kern="1200" cap="none" spc="0" normalizeH="0" baseline="0" noProof="0" dirty="0">
              <a:ln>
                <a:noFill/>
              </a:ln>
              <a:solidFill>
                <a:srgbClr val="0B6E3B"/>
              </a:solidFill>
              <a:effectLst>
                <a:outerShdw blurRad="50800" dist="38100" dir="10800000" algn="r" rotWithShape="0">
                  <a:prstClr val="black">
                    <a:alpha val="40000"/>
                  </a:prstClr>
                </a:outerShdw>
              </a:effectLst>
              <a:uLnTx/>
              <a:uFillTx/>
              <a:latin typeface="#9Slide03 Arima Madurai Black" panose="00000A00000000000000" pitchFamily="2" charset="0"/>
              <a:ea typeface="仓耳章鱼小丸子体 W01" panose="02020400000000000000" pitchFamily="18" charset="-122"/>
              <a:cs typeface="#9Slide03 Arima Madurai Black" panose="00000A00000000000000" pitchFamily="2" charset="0"/>
            </a:endParaRPr>
          </a:p>
        </p:txBody>
      </p:sp>
      <p:pic>
        <p:nvPicPr>
          <p:cNvPr id="2" name="Picture 1">
            <a:extLst>
              <a:ext uri="{FF2B5EF4-FFF2-40B4-BE49-F238E27FC236}">
                <a16:creationId xmlns="" xmlns:a16="http://schemas.microsoft.com/office/drawing/2014/main" id="{E981479E-20F0-B21A-BDB8-DCC874C20C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2247" y="430306"/>
            <a:ext cx="9628094" cy="3970318"/>
          </a:xfrm>
          <a:prstGeom prst="rect">
            <a:avLst/>
          </a:prstGeom>
          <a:noFill/>
        </p:spPr>
        <p:txBody>
          <a:bodyPr wrap="square" rtlCol="0">
            <a:spAutoFit/>
          </a:bodyPr>
          <a:lstStyle/>
          <a:p>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vai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trò</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quan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trọng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giúp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quang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tổng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dưỡng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giúp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sưởi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ấm</a:t>
            </a:r>
            <a:r>
              <a:rPr lang="en-US" sz="3600" dirty="0" smtClean="0">
                <a:latin typeface="Times New Roman" pitchFamily="18" charset="0"/>
                <a:cs typeface="Times New Roman" pitchFamily="18" charset="0"/>
              </a:rPr>
              <a:t>, di </a:t>
            </a:r>
            <a:r>
              <a:rPr lang="en-US" sz="3600" dirty="0" err="1" smtClean="0">
                <a:latin typeface="Times New Roman" pitchFamily="18" charset="0"/>
                <a:cs typeface="Times New Roman" pitchFamily="18" charset="0"/>
              </a:rPr>
              <a:t>chuyển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tìm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kiếm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uống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hiểm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Nhờ</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người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nhìn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thấy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mọi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như</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vui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chơi</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89763897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khoa học tí hon - Nếu không có mặt tr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0647" y="255494"/>
            <a:ext cx="11161059" cy="5862918"/>
          </a:xfrm>
          <a:prstGeom prst="rect">
            <a:avLst/>
          </a:prstGeom>
        </p:spPr>
      </p:pic>
    </p:spTree>
    <p:extLst>
      <p:ext uri="{BB962C8B-B14F-4D97-AF65-F5344CB8AC3E}">
        <p14:creationId xmlns:p14="http://schemas.microsoft.com/office/powerpoint/2010/main" val="187078659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5918" y="786679"/>
            <a:ext cx="9212778" cy="707886"/>
          </a:xfrm>
          <a:prstGeom prst="rect">
            <a:avLst/>
          </a:prstGeom>
        </p:spPr>
        <p:txBody>
          <a:bodyPr wrap="none">
            <a:spAutoFit/>
          </a:bodyPr>
          <a:lstStyle/>
          <a:p>
            <a:r>
              <a:rPr lang="en-US" sz="4000" b="1" dirty="0" smtClean="0">
                <a:solidFill>
                  <a:srgbClr val="002060"/>
                </a:solidFill>
                <a:latin typeface="Times New Roman" pitchFamily="18" charset="0"/>
                <a:ea typeface="Cambria" panose="02040503050406030204" pitchFamily="18" charset="0"/>
                <a:cs typeface="Times New Roman" pitchFamily="18" charset="0"/>
              </a:rPr>
              <a:t>2. </a:t>
            </a:r>
            <a:r>
              <a:rPr lang="en-US" sz="4000" b="1" dirty="0" err="1" smtClean="0">
                <a:solidFill>
                  <a:srgbClr val="002060"/>
                </a:solidFill>
                <a:latin typeface="Times New Roman" pitchFamily="18" charset="0"/>
                <a:ea typeface="Cambria" panose="02040503050406030204" pitchFamily="18" charset="0"/>
                <a:cs typeface="Times New Roman" pitchFamily="18" charset="0"/>
              </a:rPr>
              <a:t>Ứng</a:t>
            </a:r>
            <a:r>
              <a:rPr lang="en-US" sz="4000" b="1" dirty="0" smtClean="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dụng</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vi-VN" sz="4000" b="1" dirty="0">
                <a:solidFill>
                  <a:srgbClr val="002060"/>
                </a:solidFill>
                <a:latin typeface="Times New Roman" pitchFamily="18" charset="0"/>
                <a:ea typeface="Cambria" panose="02040503050406030204" pitchFamily="18" charset="0"/>
                <a:cs typeface="Times New Roman" pitchFamily="18" charset="0"/>
              </a:rPr>
              <a:t>thực </a:t>
            </a:r>
            <a:r>
              <a:rPr lang="vi-VN" sz="4000" b="1" dirty="0" smtClean="0">
                <a:solidFill>
                  <a:srgbClr val="002060"/>
                </a:solidFill>
                <a:latin typeface="Times New Roman" pitchFamily="18" charset="0"/>
                <a:ea typeface="Cambria" panose="02040503050406030204" pitchFamily="18" charset="0"/>
                <a:cs typeface="Times New Roman" pitchFamily="18" charset="0"/>
              </a:rPr>
              <a:t>tế</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vai</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trò</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của</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ánh</a:t>
            </a:r>
            <a:r>
              <a:rPr lang="en-US" sz="4000" b="1" dirty="0">
                <a:solidFill>
                  <a:srgbClr val="002060"/>
                </a:solidFill>
                <a:latin typeface="Times New Roman" pitchFamily="18" charset="0"/>
                <a:ea typeface="Cambria" panose="02040503050406030204" pitchFamily="18" charset="0"/>
                <a:cs typeface="Times New Roman" pitchFamily="18" charset="0"/>
              </a:rPr>
              <a:t> </a:t>
            </a:r>
            <a:r>
              <a:rPr lang="en-US" sz="4000" b="1" dirty="0" err="1">
                <a:solidFill>
                  <a:srgbClr val="002060"/>
                </a:solidFill>
                <a:latin typeface="Times New Roman" pitchFamily="18" charset="0"/>
                <a:ea typeface="Cambria" panose="02040503050406030204" pitchFamily="18" charset="0"/>
                <a:cs typeface="Times New Roman" pitchFamily="18" charset="0"/>
              </a:rPr>
              <a:t>sáng</a:t>
            </a:r>
            <a:r>
              <a:rPr lang="en-US" sz="4000" b="1" dirty="0">
                <a:solidFill>
                  <a:srgbClr val="002060"/>
                </a:solidFill>
                <a:latin typeface="Times New Roman" pitchFamily="18" charset="0"/>
                <a:ea typeface="Cambria" panose="02040503050406030204" pitchFamily="18" charset="0"/>
                <a:cs typeface="Times New Roman" pitchFamily="18" charset="0"/>
              </a:rPr>
              <a:t>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49896903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7165" y="1586753"/>
            <a:ext cx="10381129" cy="1446550"/>
          </a:xfrm>
          <a:prstGeom prst="rect">
            <a:avLst/>
          </a:prstGeom>
          <a:noFill/>
        </p:spPr>
        <p:txBody>
          <a:bodyPr wrap="square" rtlCol="0">
            <a:spAutoFit/>
          </a:bodyPr>
          <a:lstStyle/>
          <a:p>
            <a:r>
              <a:rPr lang="en-US" sz="4400" dirty="0" err="1" smtClean="0">
                <a:latin typeface="Times New Roman" pitchFamily="18" charset="0"/>
                <a:cs typeface="Times New Roman" pitchFamily="18" charset="0"/>
              </a:rPr>
              <a:t>Nhu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cầu</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ánh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của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loài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cây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có</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giống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nhau</a:t>
            </a:r>
            <a:r>
              <a:rPr lang="en-US" sz="4400" dirty="0" smtClean="0">
                <a:latin typeface="Times New Roman" pitchFamily="18" charset="0"/>
                <a:cs typeface="Times New Roman" pitchFamily="18" charset="0"/>
              </a:rPr>
              <a:t> hay </a:t>
            </a:r>
            <a:r>
              <a:rPr lang="en-US" sz="4400" dirty="0" err="1" smtClean="0">
                <a:latin typeface="Times New Roman" pitchFamily="18" charset="0"/>
                <a:cs typeface="Times New Roman" pitchFamily="18" charset="0"/>
              </a:rPr>
              <a:t>không</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76863799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350336167"/>
              </p:ext>
            </p:extLst>
          </p:nvPr>
        </p:nvGraphicFramePr>
        <p:xfrm>
          <a:off x="0" y="-80682"/>
          <a:ext cx="12192000" cy="853508"/>
        </p:xfrm>
        <a:graphic>
          <a:graphicData uri="http://schemas.openxmlformats.org/drawingml/2006/table">
            <a:tbl>
              <a:tblPr firstRow="1" bandRow="1">
                <a:tableStyleId>{5C22544A-7EE6-4342-B048-85BDC9FD1C3A}</a:tableStyleId>
              </a:tblPr>
              <a:tblGrid>
                <a:gridCol w="4470400"/>
                <a:gridCol w="7721600"/>
              </a:tblGrid>
              <a:tr h="654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Nhu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cầu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ánh</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sáng</a:t>
                      </a:r>
                      <a:endPar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a:p>
                      <a:pPr algn="ctr"/>
                      <a:endParaRPr lang="en-US" sz="1800" dirty="0"/>
                    </a:p>
                  </a:txBody>
                  <a:tcPr marL="121920" marR="121920" marT="45754" marB="4575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Tên</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một</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số</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a:t>
                      </a:r>
                    </a:p>
                    <a:p>
                      <a:pPr algn="ctr"/>
                      <a:endParaRPr lang="en-US" sz="1800" dirty="0"/>
                    </a:p>
                  </a:txBody>
                  <a:tcPr marL="121920" marR="121920" marT="45754" marB="45754"/>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72991596"/>
              </p:ext>
            </p:extLst>
          </p:nvPr>
        </p:nvGraphicFramePr>
        <p:xfrm>
          <a:off x="14818" y="762001"/>
          <a:ext cx="12177183" cy="2835275"/>
        </p:xfrm>
        <a:graphic>
          <a:graphicData uri="http://schemas.openxmlformats.org/drawingml/2006/table">
            <a:tbl>
              <a:tblPr firstRow="1" bandRow="1">
                <a:tableStyleId>{7DF18680-E054-41AD-8BC1-D1AEF772440D}</a:tableStyleId>
              </a:tblPr>
              <a:tblGrid>
                <a:gridCol w="4455775"/>
                <a:gridCol w="7721408"/>
              </a:tblGrid>
              <a:tr h="2835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cây</a:t>
                      </a: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cần</a:t>
                      </a: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ít</a:t>
                      </a: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ánh</a:t>
                      </a: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itchFamily="18" charset="0"/>
                          <a:ea typeface="+mn-ea"/>
                          <a:cs typeface="Times New Roman" pitchFamily="18" charset="0"/>
                        </a:rPr>
                        <a:t>sáng</a:t>
                      </a:r>
                      <a:r>
                        <a:rPr kumimoji="0" lang="en-US" sz="3600" b="0" i="0" u="none" strike="noStrike" kern="1200" cap="none" spc="0" normalizeH="0" baseline="0" noProof="0" dirty="0" smtClean="0">
                          <a:ln>
                            <a:noFill/>
                          </a:ln>
                          <a:solidFill>
                            <a:srgbClr val="002060"/>
                          </a:solidFill>
                          <a:effectLst/>
                          <a:uLnTx/>
                          <a:uFillTx/>
                          <a:latin typeface="Times New Roman" pitchFamily="18" charset="0"/>
                          <a:ea typeface="+mn-ea"/>
                          <a:cs typeface="Times New Roman" pitchFamily="18" charset="0"/>
                        </a:rPr>
                        <a:t>:</a:t>
                      </a:r>
                    </a:p>
                    <a:p>
                      <a:endParaRPr lang="en-US" sz="1800" dirty="0"/>
                    </a:p>
                  </a:txBody>
                  <a:tcPr marL="121917" marR="121917" marT="45724" marB="45724">
                    <a:solidFill>
                      <a:schemeClr val="accent3">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lan</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nấm</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dương</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xỉ</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phát</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tài</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cau</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cảnh</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trầu</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bà</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cây</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thường</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xuân</a:t>
                      </a:r>
                      <a:r>
                        <a:rPr kumimoji="0" lang="en-US" sz="36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rPr>
                        <a:t>,…</a:t>
                      </a:r>
                    </a:p>
                    <a:p>
                      <a:endParaRPr lang="en-US" sz="3600" dirty="0"/>
                    </a:p>
                  </a:txBody>
                  <a:tcPr marL="121917" marR="121917" marT="45724" marB="45724">
                    <a:solidFill>
                      <a:schemeClr val="accent3">
                        <a:lumMod val="85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9105560"/>
              </p:ext>
            </p:extLst>
          </p:nvPr>
        </p:nvGraphicFramePr>
        <p:xfrm>
          <a:off x="4839" y="3124200"/>
          <a:ext cx="12192000" cy="4114800"/>
        </p:xfrm>
        <a:graphic>
          <a:graphicData uri="http://schemas.openxmlformats.org/drawingml/2006/table">
            <a:tbl>
              <a:tblPr firstRow="1" bandRow="1">
                <a:tableStyleId>{5C22544A-7EE6-4342-B048-85BDC9FD1C3A}</a:tableStyleId>
              </a:tblPr>
              <a:tblGrid>
                <a:gridCol w="4470400"/>
                <a:gridCol w="7721600"/>
              </a:tblGrid>
              <a:tr h="4114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660066"/>
                          </a:solidFill>
                          <a:effectLst/>
                          <a:uLnTx/>
                          <a:uFillTx/>
                          <a:latin typeface="Times New Roman" pitchFamily="18" charset="0"/>
                          <a:ea typeface="+mn-ea"/>
                          <a:cs typeface="Times New Roman" pitchFamily="18" charset="0"/>
                        </a:rPr>
                        <a:t>cây</a:t>
                      </a: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660066"/>
                          </a:solidFill>
                          <a:effectLst/>
                          <a:uLnTx/>
                          <a:uFillTx/>
                          <a:latin typeface="Times New Roman" pitchFamily="18" charset="0"/>
                          <a:ea typeface="+mn-ea"/>
                          <a:cs typeface="Times New Roman" pitchFamily="18" charset="0"/>
                        </a:rPr>
                        <a:t>cần</a:t>
                      </a: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660066"/>
                          </a:solidFill>
                          <a:effectLst/>
                          <a:uLnTx/>
                          <a:uFillTx/>
                          <a:latin typeface="Times New Roman" pitchFamily="18" charset="0"/>
                          <a:ea typeface="+mn-ea"/>
                          <a:cs typeface="Times New Roman" pitchFamily="18" charset="0"/>
                        </a:rPr>
                        <a:t>nhiều</a:t>
                      </a: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660066"/>
                          </a:solidFill>
                          <a:effectLst/>
                          <a:uLnTx/>
                          <a:uFillTx/>
                          <a:latin typeface="Times New Roman" pitchFamily="18" charset="0"/>
                          <a:ea typeface="+mn-ea"/>
                          <a:cs typeface="Times New Roman" pitchFamily="18" charset="0"/>
                        </a:rPr>
                        <a:t>ánh</a:t>
                      </a: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smtClean="0">
                          <a:ln>
                            <a:noFill/>
                          </a:ln>
                          <a:solidFill>
                            <a:srgbClr val="660066"/>
                          </a:solidFill>
                          <a:effectLst/>
                          <a:uLnTx/>
                          <a:uFillTx/>
                          <a:latin typeface="Times New Roman" pitchFamily="18" charset="0"/>
                          <a:ea typeface="+mn-ea"/>
                          <a:cs typeface="Times New Roman" pitchFamily="18" charset="0"/>
                        </a:rPr>
                        <a:t>sáng</a:t>
                      </a:r>
                      <a:r>
                        <a:rPr kumimoji="0" lang="en-US" sz="3600" b="0" i="0" u="none" strike="noStrike" kern="1200" cap="none" spc="0" normalizeH="0" baseline="0" noProof="0" dirty="0" smtClean="0">
                          <a:ln>
                            <a:noFill/>
                          </a:ln>
                          <a:solidFill>
                            <a:srgbClr val="660066"/>
                          </a:solidFill>
                          <a:effectLst/>
                          <a:uLnTx/>
                          <a:uFillTx/>
                          <a:latin typeface="Times New Roman" pitchFamily="18" charset="0"/>
                          <a:ea typeface="+mn-ea"/>
                          <a:cs typeface="Times New Roman" pitchFamily="18" charset="0"/>
                        </a:rPr>
                        <a:t>:</a:t>
                      </a:r>
                    </a:p>
                    <a:p>
                      <a:endParaRPr lang="en-US" sz="1800" dirty="0"/>
                    </a:p>
                  </a:txBody>
                  <a:tcPr marL="121920" marR="121920" marT="45692" marB="45692">
                    <a:solidFill>
                      <a:schemeClr val="accent3">
                        <a:lumMod val="75000"/>
                      </a:schemeClr>
                    </a:solidFill>
                  </a:tcPr>
                </a:tc>
                <a:tc>
                  <a:txBody>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mía</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lúa</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xương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rồng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những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loại</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thân</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gỗ</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l</a:t>
                      </a:r>
                      <a:r>
                        <a:rPr kumimoji="0" lang="vi-VN"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im, sến,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thông</a:t>
                      </a:r>
                      <a:r>
                        <a:rPr kumimoji="0" lang="vi-VN"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bạch đàn</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những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loại</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cho</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bóng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mát</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bàng</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phượng</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vĩ</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me,…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những</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cây</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cho</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quả</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và</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hạt</a:t>
                      </a:r>
                      <a:r>
                        <a:rPr kumimoji="0" lang="en-US" sz="3200" b="1" i="0"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xoài</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cam,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nhãn</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smtClean="0">
                          <a:ln>
                            <a:noFill/>
                          </a:ln>
                          <a:solidFill>
                            <a:schemeClr val="accent2">
                              <a:lumMod val="60000"/>
                              <a:lumOff val="40000"/>
                            </a:schemeClr>
                          </a:solidFill>
                          <a:effectLst/>
                          <a:uLnTx/>
                          <a:uFillTx/>
                          <a:latin typeface="Times New Roman" pitchFamily="18" charset="0"/>
                          <a:ea typeface="+mn-ea"/>
                          <a:cs typeface="Times New Roman" pitchFamily="18" charset="0"/>
                        </a:rPr>
                        <a:t>lúa</a:t>
                      </a:r>
                      <a:r>
                        <a:rPr kumimoji="0" lang="en-US" sz="3200" b="1" i="1" u="none" strike="noStrike" kern="1200" cap="none" spc="0" normalizeH="0" baseline="0" noProof="0" dirty="0" smtClean="0">
                          <a:ln>
                            <a:noFill/>
                          </a:ln>
                          <a:solidFill>
                            <a:schemeClr val="accent2">
                              <a:lumMod val="60000"/>
                              <a:lumOff val="40000"/>
                            </a:schemeClr>
                          </a:solidFill>
                          <a:effectLst/>
                          <a:uLnTx/>
                          <a:uFillTx/>
                          <a:latin typeface="Times New Roman" pitchFamily="18" charset="0"/>
                          <a:ea typeface="+mn-ea"/>
                          <a:cs typeface="Times New Roman" pitchFamily="18" charset="0"/>
                        </a:rPr>
                        <a:t>…</a:t>
                      </a:r>
                    </a:p>
                    <a:p>
                      <a:endParaRPr lang="en-US" sz="3600" dirty="0">
                        <a:solidFill>
                          <a:schemeClr val="accent2">
                            <a:lumMod val="60000"/>
                            <a:lumOff val="40000"/>
                          </a:schemeClr>
                        </a:solidFill>
                      </a:endParaRPr>
                    </a:p>
                  </a:txBody>
                  <a:tcPr marL="121920" marR="121920" marT="45692" marB="45692">
                    <a:solidFill>
                      <a:schemeClr val="accent3">
                        <a:lumMod val="75000"/>
                      </a:schemeClr>
                    </a:solidFill>
                  </a:tcPr>
                </a:tc>
              </a:tr>
            </a:tbl>
          </a:graphicData>
        </a:graphic>
      </p:graphicFrame>
    </p:spTree>
    <p:extLst>
      <p:ext uri="{BB962C8B-B14F-4D97-AF65-F5344CB8AC3E}">
        <p14:creationId xmlns:p14="http://schemas.microsoft.com/office/powerpoint/2010/main" val="274454387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u9_t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234" y="1303339"/>
            <a:ext cx="423756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Text Box 20"/>
          <p:cNvSpPr txBox="1">
            <a:spLocks noChangeArrowheads="1"/>
          </p:cNvSpPr>
          <p:nvPr/>
        </p:nvSpPr>
        <p:spPr bwMode="auto">
          <a:xfrm>
            <a:off x="4806951" y="2555876"/>
            <a:ext cx="121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kumimoji="1" lang="en-US" altLang="en-US" sz="2000" b="1" dirty="0" err="1">
                <a:solidFill>
                  <a:srgbClr val="001E30"/>
                </a:solidFill>
                <a:latin typeface="Times New Roman" pitchFamily="18" charset="0"/>
                <a:cs typeface="Times New Roman" pitchFamily="18" charset="0"/>
              </a:rPr>
              <a:t>Hươu</a:t>
            </a:r>
            <a:r>
              <a:rPr kumimoji="1" lang="en-US" altLang="en-US" sz="2000" b="1" dirty="0">
                <a:solidFill>
                  <a:srgbClr val="001E30"/>
                </a:solidFill>
                <a:latin typeface="Times New Roman" pitchFamily="18" charset="0"/>
                <a:cs typeface="Times New Roman" pitchFamily="18" charset="0"/>
              </a:rPr>
              <a:t> </a:t>
            </a:r>
            <a:r>
              <a:rPr kumimoji="1" lang="en-US" altLang="en-US" sz="2000" b="1" dirty="0" err="1">
                <a:solidFill>
                  <a:srgbClr val="001E30"/>
                </a:solidFill>
                <a:latin typeface="Times New Roman" pitchFamily="18" charset="0"/>
                <a:cs typeface="Times New Roman" pitchFamily="18" charset="0"/>
              </a:rPr>
              <a:t>cao</a:t>
            </a:r>
            <a:r>
              <a:rPr kumimoji="1" lang="en-US" altLang="en-US" sz="2000" b="1" dirty="0">
                <a:solidFill>
                  <a:srgbClr val="001E30"/>
                </a:solidFill>
                <a:latin typeface="Times New Roman" pitchFamily="18" charset="0"/>
                <a:cs typeface="Times New Roman" pitchFamily="18" charset="0"/>
              </a:rPr>
              <a:t> </a:t>
            </a:r>
            <a:r>
              <a:rPr kumimoji="1" lang="en-US" altLang="en-US" sz="2000" b="1" dirty="0" err="1">
                <a:solidFill>
                  <a:srgbClr val="001E30"/>
                </a:solidFill>
                <a:latin typeface="Times New Roman" pitchFamily="18" charset="0"/>
                <a:cs typeface="Times New Roman" pitchFamily="18" charset="0"/>
              </a:rPr>
              <a:t>cổ</a:t>
            </a:r>
            <a:r>
              <a:rPr kumimoji="1" lang="en-US" altLang="en-US" sz="2000" b="1" dirty="0">
                <a:latin typeface="Times New Roman" pitchFamily="18" charset="0"/>
                <a:cs typeface="Times New Roman" pitchFamily="18" charset="0"/>
              </a:rPr>
              <a:t> </a:t>
            </a:r>
          </a:p>
        </p:txBody>
      </p:sp>
      <p:pic>
        <p:nvPicPr>
          <p:cNvPr id="81926" name="Picture 6" descr="Roosterr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1" y="4437063"/>
            <a:ext cx="4324351"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4" name="Text Box 22"/>
          <p:cNvSpPr txBox="1">
            <a:spLocks noChangeArrowheads="1"/>
          </p:cNvSpPr>
          <p:nvPr/>
        </p:nvSpPr>
        <p:spPr bwMode="auto">
          <a:xfrm>
            <a:off x="4853517" y="5256213"/>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kumimoji="1" lang="en-US" altLang="en-US" sz="2000" b="1">
                <a:solidFill>
                  <a:srgbClr val="001E30"/>
                </a:solidFill>
                <a:latin typeface="Times New Roman" pitchFamily="18" charset="0"/>
                <a:cs typeface="Times New Roman" pitchFamily="18" charset="0"/>
              </a:rPr>
              <a:t>Gà</a:t>
            </a:r>
          </a:p>
        </p:txBody>
      </p:sp>
      <p:pic>
        <p:nvPicPr>
          <p:cNvPr id="81925" name="Picture 5"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43025"/>
            <a:ext cx="4775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Text Box 24"/>
          <p:cNvSpPr txBox="1">
            <a:spLocks noChangeArrowheads="1"/>
          </p:cNvSpPr>
          <p:nvPr/>
        </p:nvSpPr>
        <p:spPr bwMode="auto">
          <a:xfrm>
            <a:off x="11072284" y="3013075"/>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r>
              <a:rPr kumimoji="1" lang="en-US" altLang="en-US" sz="2000" b="1">
                <a:solidFill>
                  <a:srgbClr val="001E30"/>
                </a:solidFill>
                <a:latin typeface="Times New Roman" pitchFamily="18" charset="0"/>
                <a:cs typeface="Times New Roman" pitchFamily="18" charset="0"/>
              </a:rPr>
              <a:t>Nai</a:t>
            </a:r>
          </a:p>
        </p:txBody>
      </p:sp>
      <p:pic>
        <p:nvPicPr>
          <p:cNvPr id="81927" name="Picture 7" descr="VNN_135730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4430713"/>
            <a:ext cx="484081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8" name="Text Box 26"/>
          <p:cNvSpPr txBox="1">
            <a:spLocks noChangeArrowheads="1"/>
          </p:cNvSpPr>
          <p:nvPr/>
        </p:nvSpPr>
        <p:spPr bwMode="auto">
          <a:xfrm>
            <a:off x="10905067" y="5268913"/>
            <a:ext cx="1320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a:r>
              <a:rPr kumimoji="1" lang="en-US" altLang="en-US" sz="2000" b="1">
                <a:solidFill>
                  <a:srgbClr val="001E30"/>
                </a:solidFill>
                <a:latin typeface="Times New Roman" pitchFamily="18" charset="0"/>
                <a:cs typeface="Times New Roman" pitchFamily="18" charset="0"/>
              </a:rPr>
              <a:t>Ngỗng</a:t>
            </a:r>
          </a:p>
          <a:p>
            <a:pPr eaLnBrk="1" hangingPunct="1">
              <a:spcBef>
                <a:spcPct val="50000"/>
              </a:spcBef>
            </a:pPr>
            <a:endParaRPr lang="en-US" altLang="en-US" sz="2000" b="1">
              <a:latin typeface="Times New Roman" pitchFamily="18" charset="0"/>
              <a:cs typeface="Times New Roman" pitchFamily="18" charset="0"/>
            </a:endParaRPr>
          </a:p>
        </p:txBody>
      </p:sp>
      <p:sp>
        <p:nvSpPr>
          <p:cNvPr id="11" name="Rectangle 10"/>
          <p:cNvSpPr>
            <a:spLocks noChangeArrowheads="1"/>
          </p:cNvSpPr>
          <p:nvPr/>
        </p:nvSpPr>
        <p:spPr bwMode="auto">
          <a:xfrm>
            <a:off x="482600" y="379413"/>
            <a:ext cx="1117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3200" b="1">
                <a:latin typeface="Times New Roman" pitchFamily="18" charset="0"/>
                <a:cs typeface="Times New Roman" pitchFamily="18" charset="0"/>
              </a:rPr>
              <a:t>Những con vật thường kiếm ăn vào ban ngày.</a:t>
            </a:r>
          </a:p>
        </p:txBody>
      </p:sp>
    </p:spTree>
    <p:extLst>
      <p:ext uri="{BB962C8B-B14F-4D97-AF65-F5344CB8AC3E}">
        <p14:creationId xmlns:p14="http://schemas.microsoft.com/office/powerpoint/2010/main" val="37911334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452"/>
                                        </p:tgtEl>
                                        <p:attrNameLst>
                                          <p:attrName>style.visibility</p:attrName>
                                        </p:attrNameLst>
                                      </p:cBhvr>
                                      <p:to>
                                        <p:strVal val="visible"/>
                                      </p:to>
                                    </p:set>
                                    <p:anim calcmode="lin" valueType="num">
                                      <p:cBhvr additive="base">
                                        <p:cTn id="7" dur="500" fill="hold"/>
                                        <p:tgtEl>
                                          <p:spTgt spid="18452"/>
                                        </p:tgtEl>
                                        <p:attrNameLst>
                                          <p:attrName>ppt_x</p:attrName>
                                        </p:attrNameLst>
                                      </p:cBhvr>
                                      <p:tavLst>
                                        <p:tav tm="0">
                                          <p:val>
                                            <p:strVal val="#ppt_x"/>
                                          </p:val>
                                        </p:tav>
                                        <p:tav tm="100000">
                                          <p:val>
                                            <p:strVal val="#ppt_x"/>
                                          </p:val>
                                        </p:tav>
                                      </p:tavLst>
                                    </p:anim>
                                    <p:anim calcmode="lin" valueType="num">
                                      <p:cBhvr additive="base">
                                        <p:cTn id="8" dur="500" fill="hold"/>
                                        <p:tgtEl>
                                          <p:spTgt spid="18452"/>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8456"/>
                                        </p:tgtEl>
                                        <p:attrNameLst>
                                          <p:attrName>style.visibility</p:attrName>
                                        </p:attrNameLst>
                                      </p:cBhvr>
                                      <p:to>
                                        <p:strVal val="visible"/>
                                      </p:to>
                                    </p:set>
                                    <p:animEffect transition="in" filter="blinds(horizontal)">
                                      <p:cBhvr>
                                        <p:cTn id="11" dur="500"/>
                                        <p:tgtEl>
                                          <p:spTgt spid="18456"/>
                                        </p:tgtEl>
                                      </p:cBhvr>
                                    </p:animEffect>
                                  </p:childTnLst>
                                </p:cTn>
                              </p:par>
                              <p:par>
                                <p:cTn id="12" presetID="4" presetClass="entr" presetSubtype="16" fill="hold" nodeType="withEffect">
                                  <p:stCondLst>
                                    <p:cond delay="0"/>
                                  </p:stCondLst>
                                  <p:childTnLst>
                                    <p:set>
                                      <p:cBhvr>
                                        <p:cTn id="13" dur="1" fill="hold">
                                          <p:stCondLst>
                                            <p:cond delay="0"/>
                                          </p:stCondLst>
                                        </p:cTn>
                                        <p:tgtEl>
                                          <p:spTgt spid="18454">
                                            <p:txEl>
                                              <p:pRg st="0" end="0"/>
                                            </p:txEl>
                                          </p:spTgt>
                                        </p:tgtEl>
                                        <p:attrNameLst>
                                          <p:attrName>style.visibility</p:attrName>
                                        </p:attrNameLst>
                                      </p:cBhvr>
                                      <p:to>
                                        <p:strVal val="visible"/>
                                      </p:to>
                                    </p:set>
                                    <p:animEffect transition="in" filter="box(in)">
                                      <p:cBhvr>
                                        <p:cTn id="14" dur="500"/>
                                        <p:tgtEl>
                                          <p:spTgt spid="184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 grpId="0"/>
      <p:bldP spid="184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9" name="Picture 7" descr="Con-Meo's-Yamina--aug-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84" y="795338"/>
            <a:ext cx="3977216"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fmagenticwalm8f10b2cfk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1" y="785813"/>
            <a:ext cx="43688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711200" y="142875"/>
            <a:ext cx="1107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3200" b="1">
                <a:latin typeface="Times New Roman" pitchFamily="18" charset="0"/>
              </a:rPr>
              <a:t>Những con vật thường kiếm ăn vào ban đêm.</a:t>
            </a:r>
          </a:p>
        </p:txBody>
      </p:sp>
      <p:pic>
        <p:nvPicPr>
          <p:cNvPr id="16" name="Picture 17" descr="d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984" y="3627438"/>
            <a:ext cx="4351867"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images[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8784" y="3649664"/>
            <a:ext cx="3723216"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irb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8784" y="785813"/>
            <a:ext cx="3723216"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Dingo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1" y="3627438"/>
            <a:ext cx="3886200" cy="308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44416" y="2820443"/>
            <a:ext cx="1202573" cy="461665"/>
          </a:xfrm>
          <a:prstGeom prst="rect">
            <a:avLst/>
          </a:prstGeom>
        </p:spPr>
        <p:txBody>
          <a:bodyPr wrap="none">
            <a:spAutoFit/>
          </a:bodyPr>
          <a:lstStyle/>
          <a:p>
            <a:pPr>
              <a:spcBef>
                <a:spcPct val="50000"/>
              </a:spcBef>
            </a:pPr>
            <a:r>
              <a:rPr lang="en-US" sz="2400" b="1" dirty="0" err="1" smtClean="0">
                <a:solidFill>
                  <a:schemeClr val="bg1"/>
                </a:solidFill>
                <a:latin typeface="Times New Roman" pitchFamily="18" charset="0"/>
                <a:cs typeface="Times New Roman" pitchFamily="18" charset="0"/>
              </a:rPr>
              <a:t>Cú</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mèo</a:t>
            </a:r>
            <a:endParaRPr lang="en-US" sz="2400" b="1" dirty="0">
              <a:solidFill>
                <a:schemeClr val="bg1"/>
              </a:solidFill>
              <a:latin typeface="Times New Roman" pitchFamily="18" charset="0"/>
              <a:cs typeface="Times New Roman" pitchFamily="18" charset="0"/>
            </a:endParaRPr>
          </a:p>
        </p:txBody>
      </p:sp>
      <p:sp>
        <p:nvSpPr>
          <p:cNvPr id="3" name="TextBox 2"/>
          <p:cNvSpPr txBox="1"/>
          <p:nvPr/>
        </p:nvSpPr>
        <p:spPr>
          <a:xfrm>
            <a:off x="196851" y="2820443"/>
            <a:ext cx="1080620" cy="461665"/>
          </a:xfrm>
          <a:prstGeom prst="rect">
            <a:avLst/>
          </a:prstGeom>
          <a:noFill/>
        </p:spPr>
        <p:txBody>
          <a:bodyPr wrap="square" rtlCol="0">
            <a:spAutoFit/>
          </a:bodyPr>
          <a:lstStyle/>
          <a:p>
            <a:r>
              <a:rPr lang="en-US" sz="2400" dirty="0" err="1" smtClean="0">
                <a:solidFill>
                  <a:schemeClr val="bg1"/>
                </a:solidFill>
              </a:rPr>
              <a:t>Mèo</a:t>
            </a:r>
            <a:endParaRPr lang="en-US" sz="2400" dirty="0">
              <a:solidFill>
                <a:schemeClr val="bg1"/>
              </a:solidFill>
            </a:endParaRPr>
          </a:p>
        </p:txBody>
      </p:sp>
      <p:sp>
        <p:nvSpPr>
          <p:cNvPr id="4" name="Rectangle 3"/>
          <p:cNvSpPr/>
          <p:nvPr/>
        </p:nvSpPr>
        <p:spPr>
          <a:xfrm>
            <a:off x="8621741" y="2912776"/>
            <a:ext cx="697627" cy="461665"/>
          </a:xfrm>
          <a:prstGeom prst="rect">
            <a:avLst/>
          </a:prstGeom>
        </p:spPr>
        <p:txBody>
          <a:bodyPr wrap="none">
            <a:spAutoFit/>
          </a:bodyPr>
          <a:lstStyle/>
          <a:p>
            <a:pPr>
              <a:spcBef>
                <a:spcPct val="50000"/>
              </a:spcBef>
            </a:pPr>
            <a:r>
              <a:rPr lang="en-US" sz="2400" b="1" dirty="0" err="1">
                <a:latin typeface="Times New Roman" pitchFamily="18" charset="0"/>
                <a:cs typeface="Times New Roman" pitchFamily="18" charset="0"/>
              </a:rPr>
              <a:t>Báo</a:t>
            </a:r>
            <a:endParaRPr lang="en-US" sz="2400" b="1" dirty="0">
              <a:latin typeface="Times New Roman" pitchFamily="18" charset="0"/>
              <a:cs typeface="Times New Roman" pitchFamily="18" charset="0"/>
            </a:endParaRPr>
          </a:p>
        </p:txBody>
      </p:sp>
      <p:sp>
        <p:nvSpPr>
          <p:cNvPr id="5" name="Rectangle 4"/>
          <p:cNvSpPr/>
          <p:nvPr/>
        </p:nvSpPr>
        <p:spPr>
          <a:xfrm>
            <a:off x="7491565" y="6357790"/>
            <a:ext cx="662361" cy="461665"/>
          </a:xfrm>
          <a:prstGeom prst="rect">
            <a:avLst/>
          </a:prstGeom>
        </p:spPr>
        <p:txBody>
          <a:bodyPr wrap="none">
            <a:spAutoFit/>
          </a:bodyPr>
          <a:lstStyle/>
          <a:p>
            <a:pPr>
              <a:spcBef>
                <a:spcPct val="50000"/>
              </a:spcBef>
            </a:pPr>
            <a:r>
              <a:rPr lang="en-US" sz="2400" b="1" dirty="0" err="1">
                <a:solidFill>
                  <a:schemeClr val="bg1"/>
                </a:solidFill>
                <a:latin typeface="Times New Roman" pitchFamily="18" charset="0"/>
                <a:cs typeface="Times New Roman" pitchFamily="18" charset="0"/>
              </a:rPr>
              <a:t>Dơi</a:t>
            </a:r>
            <a:endParaRPr lang="en-US" sz="2400" b="1" dirty="0">
              <a:solidFill>
                <a:schemeClr val="bg1"/>
              </a:solidFill>
              <a:latin typeface="Times New Roman" pitchFamily="18" charset="0"/>
              <a:cs typeface="Times New Roman" pitchFamily="18" charset="0"/>
            </a:endParaRPr>
          </a:p>
        </p:txBody>
      </p:sp>
      <p:sp>
        <p:nvSpPr>
          <p:cNvPr id="6" name="Rectangle 5"/>
          <p:cNvSpPr/>
          <p:nvPr/>
        </p:nvSpPr>
        <p:spPr>
          <a:xfrm>
            <a:off x="297716" y="6219290"/>
            <a:ext cx="1422184" cy="523220"/>
          </a:xfrm>
          <a:prstGeom prst="rect">
            <a:avLst/>
          </a:prstGeom>
        </p:spPr>
        <p:txBody>
          <a:bodyPr wrap="none">
            <a:spAutoFit/>
          </a:bodyPr>
          <a:lstStyle/>
          <a:p>
            <a:pPr>
              <a:spcBef>
                <a:spcPct val="50000"/>
              </a:spcBef>
            </a:pPr>
            <a:r>
              <a:rPr kumimoji="1" lang="en-US" sz="2800" b="1" dirty="0" err="1">
                <a:solidFill>
                  <a:schemeClr val="bg1"/>
                </a:solidFill>
                <a:latin typeface="Times New Roman" pitchFamily="18" charset="0"/>
                <a:cs typeface="Times New Roman" pitchFamily="18" charset="0"/>
              </a:rPr>
              <a:t>Chó</a:t>
            </a:r>
            <a:r>
              <a:rPr kumimoji="1" lang="en-US" sz="2800" b="1" dirty="0">
                <a:solidFill>
                  <a:schemeClr val="bg1"/>
                </a:solidFill>
                <a:latin typeface="Times New Roman" pitchFamily="18" charset="0"/>
                <a:cs typeface="Times New Roman" pitchFamily="18" charset="0"/>
              </a:rPr>
              <a:t> </a:t>
            </a:r>
            <a:r>
              <a:rPr kumimoji="1" lang="en-US" sz="2800" b="1" dirty="0" err="1">
                <a:solidFill>
                  <a:schemeClr val="bg1"/>
                </a:solidFill>
                <a:latin typeface="Times New Roman" pitchFamily="18" charset="0"/>
                <a:cs typeface="Times New Roman" pitchFamily="18" charset="0"/>
              </a:rPr>
              <a:t>sói</a:t>
            </a:r>
            <a:r>
              <a:rPr kumimoji="1" lang="en-US" sz="2800" b="1" dirty="0">
                <a:solidFill>
                  <a:schemeClr val="bg1"/>
                </a:solidFill>
                <a:latin typeface="Times New Roman" pitchFamily="18" charset="0"/>
                <a:cs typeface="Times New Roman" pitchFamily="18" charset="0"/>
              </a:rPr>
              <a:t> </a:t>
            </a:r>
          </a:p>
        </p:txBody>
      </p:sp>
      <p:sp>
        <p:nvSpPr>
          <p:cNvPr id="7" name="Rectangle 6"/>
          <p:cNvSpPr/>
          <p:nvPr/>
        </p:nvSpPr>
        <p:spPr>
          <a:xfrm>
            <a:off x="11249526" y="6440269"/>
            <a:ext cx="1007007" cy="461665"/>
          </a:xfrm>
          <a:prstGeom prst="rect">
            <a:avLst/>
          </a:prstGeom>
        </p:spPr>
        <p:txBody>
          <a:bodyPr wrap="none">
            <a:spAutoFit/>
          </a:bodyPr>
          <a:lstStyle/>
          <a:p>
            <a:pPr>
              <a:spcBef>
                <a:spcPct val="50000"/>
              </a:spcBef>
            </a:pPr>
            <a:r>
              <a:rPr lang="en-US" sz="2400" b="1" dirty="0" err="1">
                <a:latin typeface="Times New Roman" pitchFamily="18" charset="0"/>
                <a:cs typeface="Times New Roman" pitchFamily="18" charset="0"/>
              </a:rPr>
              <a:t>Chuột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76569912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a:extLst>
              <a:ext uri="{FF2B5EF4-FFF2-40B4-BE49-F238E27FC236}">
                <a16:creationId xmlns="" xmlns:a16="http://schemas.microsoft.com/office/drawing/2014/main" id="{E9837A8E-36AE-51BA-8D90-7C267526B70B}"/>
              </a:ext>
            </a:extLst>
          </p:cNvPr>
          <p:cNvSpPr/>
          <p:nvPr/>
        </p:nvSpPr>
        <p:spPr>
          <a:xfrm>
            <a:off x="2743200" y="261539"/>
            <a:ext cx="8692816" cy="1446550"/>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4400" b="1" dirty="0">
                <a:solidFill>
                  <a:srgbClr val="FF0000"/>
                </a:solidFill>
                <a:latin typeface="Calibri Light" panose="020F0302020204030204"/>
              </a:rPr>
              <a:t>Trong sản xuất nông nghiệp, con người sử dụng ánh sáng vào những việc gì?</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 xmlns:a16="http://schemas.microsoft.com/office/drawing/2014/main" id="{07C58635-5A73-0EA5-8ABE-176FE1930A57}"/>
              </a:ext>
            </a:extLst>
          </p:cNvPr>
          <p:cNvPicPr>
            <a:picLocks noChangeAspect="1"/>
          </p:cNvPicPr>
          <p:nvPr/>
        </p:nvPicPr>
        <p:blipFill>
          <a:blip r:embed="rId5"/>
          <a:stretch>
            <a:fillRect/>
          </a:stretch>
        </p:blipFill>
        <p:spPr>
          <a:xfrm>
            <a:off x="892882" y="1981200"/>
            <a:ext cx="5298369" cy="3067050"/>
          </a:xfrm>
          <a:prstGeom prst="rect">
            <a:avLst/>
          </a:prstGeom>
        </p:spPr>
      </p:pic>
      <p:pic>
        <p:nvPicPr>
          <p:cNvPr id="10" name="Picture 9">
            <a:extLst>
              <a:ext uri="{FF2B5EF4-FFF2-40B4-BE49-F238E27FC236}">
                <a16:creationId xmlns="" xmlns:a16="http://schemas.microsoft.com/office/drawing/2014/main" id="{C90F41AC-37D5-21C9-EC33-ACCA33FF5D6D}"/>
              </a:ext>
            </a:extLst>
          </p:cNvPr>
          <p:cNvPicPr>
            <a:picLocks noChangeAspect="1"/>
          </p:cNvPicPr>
          <p:nvPr/>
        </p:nvPicPr>
        <p:blipFill>
          <a:blip r:embed="rId6"/>
          <a:stretch>
            <a:fillRect/>
          </a:stretch>
        </p:blipFill>
        <p:spPr>
          <a:xfrm>
            <a:off x="6276975" y="2060226"/>
            <a:ext cx="5253037" cy="3059461"/>
          </a:xfrm>
          <a:prstGeom prst="rect">
            <a:avLst/>
          </a:prstGeom>
        </p:spPr>
      </p:pic>
      <p:pic>
        <p:nvPicPr>
          <p:cNvPr id="11" name="Picture 4" descr="Cartoon Sun PNG, Clipart, Cartoon Clipart, Glasses, Smile, Sun Clipart,  Wear Free PNG Download">
            <a:extLst>
              <a:ext uri="{FF2B5EF4-FFF2-40B4-BE49-F238E27FC236}">
                <a16:creationId xmlns="" xmlns:a16="http://schemas.microsoft.com/office/drawing/2014/main" id="{6AE9A1E5-1664-3DE5-1301-5955E49EA28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0D73EDD1-F5E1-3EAD-3072-C72BEA2FEA53}"/>
              </a:ext>
            </a:extLst>
          </p:cNvPr>
          <p:cNvPicPr>
            <a:picLocks noChangeAspect="1"/>
          </p:cNvPicPr>
          <p:nvPr/>
        </p:nvPicPr>
        <p:blipFill>
          <a:blip r:embed="rId9"/>
          <a:stretch>
            <a:fillRect/>
          </a:stretch>
        </p:blipFill>
        <p:spPr>
          <a:xfrm>
            <a:off x="1095375" y="447675"/>
            <a:ext cx="1524000" cy="1066800"/>
          </a:xfrm>
          <a:prstGeom prst="rect">
            <a:avLst/>
          </a:prstGeom>
        </p:spPr>
      </p:pic>
      <p:grpSp>
        <p:nvGrpSpPr>
          <p:cNvPr id="16" name="Group 15">
            <a:extLst>
              <a:ext uri="{FF2B5EF4-FFF2-40B4-BE49-F238E27FC236}">
                <a16:creationId xmlns="" xmlns:a16="http://schemas.microsoft.com/office/drawing/2014/main" id="{AC217384-C599-06AC-C9BE-52999DF7FC7B}"/>
              </a:ext>
            </a:extLst>
          </p:cNvPr>
          <p:cNvGrpSpPr/>
          <p:nvPr/>
        </p:nvGrpSpPr>
        <p:grpSpPr>
          <a:xfrm>
            <a:off x="1043358" y="5268303"/>
            <a:ext cx="5166942" cy="1484921"/>
            <a:chOff x="1062408" y="2539999"/>
            <a:chExt cx="10219585" cy="1983837"/>
          </a:xfrm>
        </p:grpSpPr>
        <p:grpSp>
          <p:nvGrpSpPr>
            <p:cNvPr id="17" name="Group 16">
              <a:extLst>
                <a:ext uri="{FF2B5EF4-FFF2-40B4-BE49-F238E27FC236}">
                  <a16:creationId xmlns="" xmlns:a16="http://schemas.microsoft.com/office/drawing/2014/main" id="{9BF8ABFE-855B-A4F1-F57E-1775BFEA7796}"/>
                </a:ext>
              </a:extLst>
            </p:cNvPr>
            <p:cNvGrpSpPr/>
            <p:nvPr/>
          </p:nvGrpSpPr>
          <p:grpSpPr>
            <a:xfrm>
              <a:off x="1062408" y="2539999"/>
              <a:ext cx="10219585" cy="1983837"/>
              <a:chOff x="986208" y="774696"/>
              <a:chExt cx="10219585" cy="5631539"/>
            </a:xfrm>
          </p:grpSpPr>
          <p:grpSp>
            <p:nvGrpSpPr>
              <p:cNvPr id="20" name="Group 19">
                <a:extLst>
                  <a:ext uri="{FF2B5EF4-FFF2-40B4-BE49-F238E27FC236}">
                    <a16:creationId xmlns="" xmlns:a16="http://schemas.microsoft.com/office/drawing/2014/main" id="{97CDA497-5965-C338-018D-8A878866B1BF}"/>
                  </a:ext>
                </a:extLst>
              </p:cNvPr>
              <p:cNvGrpSpPr/>
              <p:nvPr/>
            </p:nvGrpSpPr>
            <p:grpSpPr>
              <a:xfrm>
                <a:off x="986208" y="774696"/>
                <a:ext cx="10219585" cy="5631539"/>
                <a:chOff x="986208" y="774696"/>
                <a:chExt cx="10219585" cy="5631539"/>
              </a:xfrm>
            </p:grpSpPr>
            <p:sp>
              <p:nvSpPr>
                <p:cNvPr id="38" name="Rectangle: Rounded Corners 37">
                  <a:extLst>
                    <a:ext uri="{FF2B5EF4-FFF2-40B4-BE49-F238E27FC236}">
                      <a16:creationId xmlns="" xmlns:a16="http://schemas.microsoft.com/office/drawing/2014/main" id="{C6C2852E-5833-64C8-40C0-F80EBEB89B1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9" name="Rectangle: Rounded Corners 38">
                  <a:extLst>
                    <a:ext uri="{FF2B5EF4-FFF2-40B4-BE49-F238E27FC236}">
                      <a16:creationId xmlns="" xmlns:a16="http://schemas.microsoft.com/office/drawing/2014/main" id="{ABBCB49E-9BC9-1DB3-2DEC-C2EF7F9A0AB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21" name="标题 1">
                <a:extLst>
                  <a:ext uri="{FF2B5EF4-FFF2-40B4-BE49-F238E27FC236}">
                    <a16:creationId xmlns="" xmlns:a16="http://schemas.microsoft.com/office/drawing/2014/main" id="{3AF450CF-F88F-996E-0892-07C2AD0718A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9" name="Rectangle 18">
              <a:extLst>
                <a:ext uri="{FF2B5EF4-FFF2-40B4-BE49-F238E27FC236}">
                  <a16:creationId xmlns="" xmlns:a16="http://schemas.microsoft.com/office/drawing/2014/main" id="{54D640BF-E10F-5CC5-8E91-5C2E060D1691}"/>
                </a:ext>
              </a:extLst>
            </p:cNvPr>
            <p:cNvSpPr/>
            <p:nvPr/>
          </p:nvSpPr>
          <p:spPr>
            <a:xfrm>
              <a:off x="1352551" y="2676451"/>
              <a:ext cx="9476464" cy="1603625"/>
            </a:xfrm>
            <a:prstGeom prst="rect">
              <a:avLst/>
            </a:prstGeom>
          </p:spPr>
          <p:txBody>
            <a:bodyPr wrap="square" anchor="ctr">
              <a:spAutoFit/>
            </a:bodyPr>
            <a:lstStyle/>
            <a:p>
              <a:pPr algn="just"/>
              <a:r>
                <a:rPr lang="en-US" sz="3600" b="1" dirty="0">
                  <a:solidFill>
                    <a:srgbClr val="002060"/>
                  </a:solidFill>
                  <a:latin typeface="Cambria" panose="02040503050406030204" pitchFamily="18" charset="0"/>
                  <a:ea typeface="Cambria" panose="02040503050406030204" pitchFamily="18" charset="0"/>
                </a:rPr>
                <a:t>D</a:t>
              </a:r>
              <a:r>
                <a:rPr lang="vi-VN" sz="3600" b="1" dirty="0">
                  <a:solidFill>
                    <a:srgbClr val="002060"/>
                  </a:solidFill>
                  <a:latin typeface="Cambria" panose="02040503050406030204" pitchFamily="18" charset="0"/>
                  <a:ea typeface="Cambria" panose="02040503050406030204" pitchFamily="18" charset="0"/>
                </a:rPr>
                <a:t>ùng đèn chiếu sáng để gà để trứng nhiều</a:t>
              </a:r>
              <a:endParaRPr lang="en-US"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40" name="Group 39">
            <a:extLst>
              <a:ext uri="{FF2B5EF4-FFF2-40B4-BE49-F238E27FC236}">
                <a16:creationId xmlns="" xmlns:a16="http://schemas.microsoft.com/office/drawing/2014/main" id="{56CDF5BF-BEA0-E5F4-D0A9-5EBF5B9EB8E0}"/>
              </a:ext>
            </a:extLst>
          </p:cNvPr>
          <p:cNvGrpSpPr/>
          <p:nvPr/>
        </p:nvGrpSpPr>
        <p:grpSpPr>
          <a:xfrm>
            <a:off x="6586907" y="5240005"/>
            <a:ext cx="5347917" cy="1360820"/>
            <a:chOff x="1062408" y="2451293"/>
            <a:chExt cx="10219585" cy="2052414"/>
          </a:xfrm>
        </p:grpSpPr>
        <p:grpSp>
          <p:nvGrpSpPr>
            <p:cNvPr id="41" name="Group 40">
              <a:extLst>
                <a:ext uri="{FF2B5EF4-FFF2-40B4-BE49-F238E27FC236}">
                  <a16:creationId xmlns="" xmlns:a16="http://schemas.microsoft.com/office/drawing/2014/main" id="{D4B68D6F-1C24-ADF7-816F-08C7D8B2D0B7}"/>
                </a:ext>
              </a:extLst>
            </p:cNvPr>
            <p:cNvGrpSpPr/>
            <p:nvPr/>
          </p:nvGrpSpPr>
          <p:grpSpPr>
            <a:xfrm>
              <a:off x="1062408" y="2540000"/>
              <a:ext cx="10219585" cy="1963707"/>
              <a:chOff x="986208" y="774700"/>
              <a:chExt cx="10219585" cy="5574394"/>
            </a:xfrm>
          </p:grpSpPr>
          <p:grpSp>
            <p:nvGrpSpPr>
              <p:cNvPr id="43" name="Group 42">
                <a:extLst>
                  <a:ext uri="{FF2B5EF4-FFF2-40B4-BE49-F238E27FC236}">
                    <a16:creationId xmlns="" xmlns:a16="http://schemas.microsoft.com/office/drawing/2014/main" id="{6A6C146A-DBA9-C3C8-4E12-059AA38DF16D}"/>
                  </a:ext>
                </a:extLst>
              </p:cNvPr>
              <p:cNvGrpSpPr/>
              <p:nvPr/>
            </p:nvGrpSpPr>
            <p:grpSpPr>
              <a:xfrm>
                <a:off x="986208" y="774700"/>
                <a:ext cx="10219585" cy="5574394"/>
                <a:chOff x="986208" y="774700"/>
                <a:chExt cx="10219585" cy="5574394"/>
              </a:xfrm>
            </p:grpSpPr>
            <p:sp>
              <p:nvSpPr>
                <p:cNvPr id="45" name="Rectangle: Rounded Corners 44">
                  <a:extLst>
                    <a:ext uri="{FF2B5EF4-FFF2-40B4-BE49-F238E27FC236}">
                      <a16:creationId xmlns="" xmlns:a16="http://schemas.microsoft.com/office/drawing/2014/main" id="{953CF8B3-C468-9EB1-65FF-719AE54D7DE3}"/>
                    </a:ext>
                  </a:extLst>
                </p:cNvPr>
                <p:cNvSpPr/>
                <p:nvPr/>
              </p:nvSpPr>
              <p:spPr>
                <a:xfrm>
                  <a:off x="986208" y="774700"/>
                  <a:ext cx="10219585" cy="5574394"/>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46" name="Rectangle: Rounded Corners 45">
                  <a:extLst>
                    <a:ext uri="{FF2B5EF4-FFF2-40B4-BE49-F238E27FC236}">
                      <a16:creationId xmlns="" xmlns:a16="http://schemas.microsoft.com/office/drawing/2014/main" id="{E12C430A-43AA-B95D-1411-A322CE387D22}"/>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44" name="标题 1">
                <a:extLst>
                  <a:ext uri="{FF2B5EF4-FFF2-40B4-BE49-F238E27FC236}">
                    <a16:creationId xmlns="" xmlns:a16="http://schemas.microsoft.com/office/drawing/2014/main" id="{85EB2BB1-A5B9-4BE8-D7B2-A4BA4090599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42" name="Rectangle 41">
              <a:extLst>
                <a:ext uri="{FF2B5EF4-FFF2-40B4-BE49-F238E27FC236}">
                  <a16:creationId xmlns="" xmlns:a16="http://schemas.microsoft.com/office/drawing/2014/main" id="{4B1B4723-F825-4DA7-8AC4-9EE5B99596FE}"/>
                </a:ext>
              </a:extLst>
            </p:cNvPr>
            <p:cNvSpPr/>
            <p:nvPr/>
          </p:nvSpPr>
          <p:spPr>
            <a:xfrm>
              <a:off x="1425358" y="2451293"/>
              <a:ext cx="9476464" cy="1850337"/>
            </a:xfrm>
            <a:prstGeom prst="rect">
              <a:avLst/>
            </a:prstGeom>
          </p:spPr>
          <p:txBody>
            <a:bodyPr wrap="square" anchor="ctr">
              <a:spAutoFit/>
            </a:bodyPr>
            <a:lstStyle/>
            <a:p>
              <a:pPr algn="just"/>
              <a:r>
                <a:rPr lang="en-US" sz="2800" b="1" dirty="0">
                  <a:solidFill>
                    <a:srgbClr val="002060"/>
                  </a:solidFill>
                  <a:latin typeface="Cambria" panose="02040503050406030204" pitchFamily="18" charset="0"/>
                  <a:ea typeface="Cambria" panose="02040503050406030204" pitchFamily="18" charset="0"/>
                </a:rPr>
                <a:t>D</a:t>
              </a:r>
              <a:r>
                <a:rPr lang="vi-VN" sz="2800" b="1" dirty="0">
                  <a:solidFill>
                    <a:srgbClr val="002060"/>
                  </a:solidFill>
                  <a:latin typeface="Cambria" panose="02040503050406030204" pitchFamily="18" charset="0"/>
                  <a:ea typeface="Cambria" panose="02040503050406030204" pitchFamily="18" charset="0"/>
                </a:rPr>
                <a:t>ùng đèn chiếu sáng để </a:t>
              </a:r>
              <a:r>
                <a:rPr lang="en-US" sz="2800" b="1" dirty="0" err="1">
                  <a:solidFill>
                    <a:srgbClr val="002060"/>
                  </a:solidFill>
                  <a:latin typeface="Cambria" panose="02040503050406030204" pitchFamily="18" charset="0"/>
                  <a:ea typeface="Cambria" panose="02040503050406030204" pitchFamily="18" charset="0"/>
                </a:rPr>
                <a:t>thanh</a:t>
              </a:r>
              <a:r>
                <a:rPr lang="en-US" sz="2800" b="1" dirty="0">
                  <a:solidFill>
                    <a:srgbClr val="002060"/>
                  </a:solidFill>
                  <a:latin typeface="Cambria" panose="02040503050406030204" pitchFamily="18" charset="0"/>
                  <a:ea typeface="Cambria" panose="02040503050406030204" pitchFamily="18" charset="0"/>
                </a:rPr>
                <a:t> long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nhiều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endParaRPr 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20B0604020202020204" charset="0"/>
              </a:endParaRPr>
            </a:p>
          </p:txBody>
        </p:sp>
      </p:grpSp>
    </p:spTree>
    <p:extLst>
      <p:ext uri="{BB962C8B-B14F-4D97-AF65-F5344CB8AC3E}">
        <p14:creationId xmlns:p14="http://schemas.microsoft.com/office/powerpoint/2010/main" val="277413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1941" y="887506"/>
            <a:ext cx="10421471" cy="707886"/>
          </a:xfrm>
          <a:prstGeom prst="rect">
            <a:avLst/>
          </a:prstGeom>
          <a:noFill/>
        </p:spPr>
        <p:txBody>
          <a:bodyPr wrap="square" rtlCol="0">
            <a:spAutoFit/>
          </a:bodyPr>
          <a:lstStyle/>
          <a:p>
            <a:r>
              <a:rPr lang="en-US" sz="4000" dirty="0" smtClean="0"/>
              <a:t>Con </a:t>
            </a:r>
            <a:r>
              <a:rPr lang="en-US" sz="4000" dirty="0" err="1" smtClean="0"/>
              <a:t>người</a:t>
            </a:r>
            <a:r>
              <a:rPr lang="en-US" sz="4000" dirty="0" smtClean="0"/>
              <a:t> </a:t>
            </a:r>
            <a:r>
              <a:rPr lang="en-US" sz="4000" dirty="0" err="1" smtClean="0"/>
              <a:t>còn</a:t>
            </a:r>
            <a:r>
              <a:rPr lang="en-US" sz="4000" dirty="0" smtClean="0"/>
              <a:t> </a:t>
            </a:r>
            <a:r>
              <a:rPr lang="en-US" sz="4000" dirty="0" err="1" smtClean="0"/>
              <a:t>dùng</a:t>
            </a:r>
            <a:r>
              <a:rPr lang="en-US" sz="4000" dirty="0" smtClean="0"/>
              <a:t> </a:t>
            </a:r>
            <a:r>
              <a:rPr lang="en-US" sz="4000" dirty="0" err="1" smtClean="0"/>
              <a:t>ánh</a:t>
            </a:r>
            <a:r>
              <a:rPr lang="en-US" sz="4000" dirty="0" smtClean="0"/>
              <a:t> </a:t>
            </a:r>
            <a:r>
              <a:rPr lang="en-US" sz="4000" dirty="0" err="1" smtClean="0"/>
              <a:t>sáng</a:t>
            </a:r>
            <a:r>
              <a:rPr lang="en-US" sz="4000" dirty="0" smtClean="0"/>
              <a:t> </a:t>
            </a:r>
            <a:r>
              <a:rPr lang="en-US" sz="4000" dirty="0" err="1" smtClean="0"/>
              <a:t>vào</a:t>
            </a:r>
            <a:r>
              <a:rPr lang="en-US" sz="4000" dirty="0" smtClean="0"/>
              <a:t> </a:t>
            </a:r>
            <a:r>
              <a:rPr lang="en-US" sz="4000" dirty="0" err="1" smtClean="0"/>
              <a:t>những</a:t>
            </a:r>
            <a:r>
              <a:rPr lang="en-US" sz="4000" dirty="0" smtClean="0"/>
              <a:t> </a:t>
            </a:r>
            <a:r>
              <a:rPr lang="en-US" sz="4000" dirty="0" err="1" smtClean="0"/>
              <a:t>việc</a:t>
            </a:r>
            <a:r>
              <a:rPr lang="en-US" sz="4000" dirty="0" smtClean="0"/>
              <a:t> </a:t>
            </a:r>
            <a:r>
              <a:rPr lang="en-US" sz="4000" dirty="0" err="1" smtClean="0"/>
              <a:t>gì</a:t>
            </a:r>
            <a:r>
              <a:rPr lang="en-US" sz="4000" dirty="0" smtClean="0"/>
              <a:t>? </a:t>
            </a:r>
            <a:endParaRPr lang="en-US" sz="4000" dirty="0"/>
          </a:p>
        </p:txBody>
      </p:sp>
    </p:spTree>
    <p:extLst>
      <p:ext uri="{BB962C8B-B14F-4D97-AF65-F5344CB8AC3E}">
        <p14:creationId xmlns:p14="http://schemas.microsoft.com/office/powerpoint/2010/main" val="319691291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ctrTitle"/>
          </p:nvPr>
        </p:nvSpPr>
        <p:spPr>
          <a:xfrm>
            <a:off x="304800" y="-381000"/>
            <a:ext cx="11988800" cy="1524000"/>
          </a:xfrm>
        </p:spPr>
        <p:txBody>
          <a:bodyPr/>
          <a:lstStyle/>
          <a:p>
            <a:endParaRPr lang="en-US" sz="4000" b="1" dirty="0" smtClean="0">
              <a:solidFill>
                <a:srgbClr val="CC0066"/>
              </a:solidFill>
              <a:latin typeface="Times New Roman" pitchFamily="18" charset="0"/>
              <a:cs typeface="Times New Roman" pitchFamily="18" charset="0"/>
            </a:endParaRPr>
          </a:p>
        </p:txBody>
      </p:sp>
      <p:pic>
        <p:nvPicPr>
          <p:cNvPr id="63490" name="Picture 2" descr="C:\Users\Asus\Desktop\Ngoc-Ha-BT3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00" y="721659"/>
            <a:ext cx="11785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descr="C:\Users\Asus\Desktop\view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16" y="819150"/>
            <a:ext cx="11156951"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Ánh sáng đèn LED có tác dụng cho trồng cây trong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64" y="819150"/>
            <a:ext cx="11053857" cy="6038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9504" y="36552"/>
            <a:ext cx="8650125" cy="523220"/>
          </a:xfrm>
          <a:prstGeom prst="rect">
            <a:avLst/>
          </a:prstGeom>
        </p:spPr>
        <p:txBody>
          <a:bodyPr wrap="none">
            <a:spAutoFit/>
          </a:bodyPr>
          <a:lstStyle/>
          <a:p>
            <a:r>
              <a:rPr lang="en-US" sz="2800" dirty="0" err="1" smtClean="0">
                <a:latin typeface="Times New Roman" pitchFamily="18" charset="0"/>
                <a:cs typeface="Times New Roman" pitchFamily="18" charset="0"/>
              </a:rPr>
              <a:t>Dùng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làm </a:t>
            </a:r>
            <a:r>
              <a:rPr lang="vi-VN" sz="2800" dirty="0">
                <a:latin typeface="Times New Roman" pitchFamily="18" charset="0"/>
                <a:cs typeface="Times New Roman" pitchFamily="18" charset="0"/>
              </a:rPr>
              <a:t>tăng sản lượng và chất lượng cây trồng</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31567083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anim calcmode="lin" valueType="num">
                                      <p:cBhvr>
                                        <p:cTn id="8" dur="1000" fill="hold"/>
                                        <p:tgtEl>
                                          <p:spTgt spid="63490"/>
                                        </p:tgtEl>
                                        <p:attrNameLst>
                                          <p:attrName>ppt_x</p:attrName>
                                        </p:attrNameLst>
                                      </p:cBhvr>
                                      <p:tavLst>
                                        <p:tav tm="0">
                                          <p:val>
                                            <p:strVal val="#ppt_x"/>
                                          </p:val>
                                        </p:tav>
                                        <p:tav tm="100000">
                                          <p:val>
                                            <p:strVal val="#ppt_x"/>
                                          </p:val>
                                        </p:tav>
                                      </p:tavLst>
                                    </p:anim>
                                    <p:anim calcmode="lin" valueType="num">
                                      <p:cBhvr>
                                        <p:cTn id="9" dur="1000" fill="hold"/>
                                        <p:tgtEl>
                                          <p:spTgt spid="6349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63490"/>
                                        </p:tgtEl>
                                        <p:attrNameLst>
                                          <p:attrName>ppt_x</p:attrName>
                                        </p:attrNameLst>
                                      </p:cBhvr>
                                      <p:tavLst>
                                        <p:tav tm="0">
                                          <p:val>
                                            <p:strVal val="ppt_x"/>
                                          </p:val>
                                        </p:tav>
                                        <p:tav tm="100000">
                                          <p:val>
                                            <p:strVal val="ppt_x"/>
                                          </p:val>
                                        </p:tav>
                                      </p:tavLst>
                                    </p:anim>
                                    <p:anim calcmode="lin" valueType="num">
                                      <p:cBhvr additive="base">
                                        <p:cTn id="14" dur="500"/>
                                        <p:tgtEl>
                                          <p:spTgt spid="63490"/>
                                        </p:tgtEl>
                                        <p:attrNameLst>
                                          <p:attrName>ppt_y</p:attrName>
                                        </p:attrNameLst>
                                      </p:cBhvr>
                                      <p:tavLst>
                                        <p:tav tm="0">
                                          <p:val>
                                            <p:strVal val="ppt_y"/>
                                          </p:val>
                                        </p:tav>
                                        <p:tav tm="100000">
                                          <p:val>
                                            <p:strVal val="1+ppt_h/2"/>
                                          </p:val>
                                        </p:tav>
                                      </p:tavLst>
                                    </p:anim>
                                    <p:set>
                                      <p:cBhvr>
                                        <p:cTn id="15" dur="1" fill="hold">
                                          <p:stCondLst>
                                            <p:cond delay="499"/>
                                          </p:stCondLst>
                                        </p:cTn>
                                        <p:tgtEl>
                                          <p:spTgt spid="6349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63491"/>
                                        </p:tgtEl>
                                        <p:attrNameLst>
                                          <p:attrName>style.visibility</p:attrName>
                                        </p:attrNameLst>
                                      </p:cBhvr>
                                      <p:to>
                                        <p:strVal val="visible"/>
                                      </p:to>
                                    </p:set>
                                    <p:animEffect transition="in" filter="wheel(1)">
                                      <p:cBhvr>
                                        <p:cTn id="20" dur="2000"/>
                                        <p:tgtEl>
                                          <p:spTgt spid="6349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arn(inVertic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928066B-24CF-470D-B313-95A1B0F70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605"/>
            <a:ext cx="12192000" cy="6851395"/>
          </a:xfrm>
          <a:prstGeom prst="rect">
            <a:avLst/>
          </a:prstGeom>
        </p:spPr>
      </p:pic>
      <p:sp>
        <p:nvSpPr>
          <p:cNvPr id="6" name="Rectangle: Rounded Corners 5">
            <a:extLst>
              <a:ext uri="{FF2B5EF4-FFF2-40B4-BE49-F238E27FC236}">
                <a16:creationId xmlns="" xmlns:a16="http://schemas.microsoft.com/office/drawing/2014/main" id="{37696CA6-3C42-4610-AA06-CAB1FA0C60B1}"/>
              </a:ext>
            </a:extLst>
          </p:cNvPr>
          <p:cNvSpPr/>
          <p:nvPr/>
        </p:nvSpPr>
        <p:spPr>
          <a:xfrm>
            <a:off x="1143000" y="912118"/>
            <a:ext cx="9906000" cy="1792982"/>
          </a:xfrm>
          <a:custGeom>
            <a:avLst/>
            <a:gdLst>
              <a:gd name="connsiteX0" fmla="*/ 0 w 9906000"/>
              <a:gd name="connsiteY0" fmla="*/ 298836 h 1792982"/>
              <a:gd name="connsiteX1" fmla="*/ 298836 w 9906000"/>
              <a:gd name="connsiteY1" fmla="*/ 0 h 1792982"/>
              <a:gd name="connsiteX2" fmla="*/ 870633 w 9906000"/>
              <a:gd name="connsiteY2" fmla="*/ 0 h 1792982"/>
              <a:gd name="connsiteX3" fmla="*/ 1256264 w 9906000"/>
              <a:gd name="connsiteY3" fmla="*/ 0 h 1792982"/>
              <a:gd name="connsiteX4" fmla="*/ 1921145 w 9906000"/>
              <a:gd name="connsiteY4" fmla="*/ 0 h 1792982"/>
              <a:gd name="connsiteX5" fmla="*/ 2492942 w 9906000"/>
              <a:gd name="connsiteY5" fmla="*/ 0 h 1792982"/>
              <a:gd name="connsiteX6" fmla="*/ 3250906 w 9906000"/>
              <a:gd name="connsiteY6" fmla="*/ 0 h 1792982"/>
              <a:gd name="connsiteX7" fmla="*/ 4008870 w 9906000"/>
              <a:gd name="connsiteY7" fmla="*/ 0 h 1792982"/>
              <a:gd name="connsiteX8" fmla="*/ 4487584 w 9906000"/>
              <a:gd name="connsiteY8" fmla="*/ 0 h 1792982"/>
              <a:gd name="connsiteX9" fmla="*/ 5059381 w 9906000"/>
              <a:gd name="connsiteY9" fmla="*/ 0 h 1792982"/>
              <a:gd name="connsiteX10" fmla="*/ 5631178 w 9906000"/>
              <a:gd name="connsiteY10" fmla="*/ 0 h 1792982"/>
              <a:gd name="connsiteX11" fmla="*/ 6296059 w 9906000"/>
              <a:gd name="connsiteY11" fmla="*/ 0 h 1792982"/>
              <a:gd name="connsiteX12" fmla="*/ 6867856 w 9906000"/>
              <a:gd name="connsiteY12" fmla="*/ 0 h 1792982"/>
              <a:gd name="connsiteX13" fmla="*/ 7346570 w 9906000"/>
              <a:gd name="connsiteY13" fmla="*/ 0 h 1792982"/>
              <a:gd name="connsiteX14" fmla="*/ 8011451 w 9906000"/>
              <a:gd name="connsiteY14" fmla="*/ 0 h 1792982"/>
              <a:gd name="connsiteX15" fmla="*/ 8676331 w 9906000"/>
              <a:gd name="connsiteY15" fmla="*/ 0 h 1792982"/>
              <a:gd name="connsiteX16" fmla="*/ 9607164 w 9906000"/>
              <a:gd name="connsiteY16" fmla="*/ 0 h 1792982"/>
              <a:gd name="connsiteX17" fmla="*/ 9906000 w 9906000"/>
              <a:gd name="connsiteY17" fmla="*/ 298836 h 1792982"/>
              <a:gd name="connsiteX18" fmla="*/ 9906000 w 9906000"/>
              <a:gd name="connsiteY18" fmla="*/ 908444 h 1792982"/>
              <a:gd name="connsiteX19" fmla="*/ 9906000 w 9906000"/>
              <a:gd name="connsiteY19" fmla="*/ 1494146 h 1792982"/>
              <a:gd name="connsiteX20" fmla="*/ 9607164 w 9906000"/>
              <a:gd name="connsiteY20" fmla="*/ 1792982 h 1792982"/>
              <a:gd name="connsiteX21" fmla="*/ 8849200 w 9906000"/>
              <a:gd name="connsiteY21" fmla="*/ 1792982 h 1792982"/>
              <a:gd name="connsiteX22" fmla="*/ 8184320 w 9906000"/>
              <a:gd name="connsiteY22" fmla="*/ 1792982 h 1792982"/>
              <a:gd name="connsiteX23" fmla="*/ 7426356 w 9906000"/>
              <a:gd name="connsiteY23" fmla="*/ 1792982 h 1792982"/>
              <a:gd name="connsiteX24" fmla="*/ 6668392 w 9906000"/>
              <a:gd name="connsiteY24" fmla="*/ 1792982 h 1792982"/>
              <a:gd name="connsiteX25" fmla="*/ 5910428 w 9906000"/>
              <a:gd name="connsiteY25" fmla="*/ 1792982 h 1792982"/>
              <a:gd name="connsiteX26" fmla="*/ 5152464 w 9906000"/>
              <a:gd name="connsiteY26" fmla="*/ 1792982 h 1792982"/>
              <a:gd name="connsiteX27" fmla="*/ 4673750 w 9906000"/>
              <a:gd name="connsiteY27" fmla="*/ 1792982 h 1792982"/>
              <a:gd name="connsiteX28" fmla="*/ 4195036 w 9906000"/>
              <a:gd name="connsiteY28" fmla="*/ 1792982 h 1792982"/>
              <a:gd name="connsiteX29" fmla="*/ 3530156 w 9906000"/>
              <a:gd name="connsiteY29" fmla="*/ 1792982 h 1792982"/>
              <a:gd name="connsiteX30" fmla="*/ 2958358 w 9906000"/>
              <a:gd name="connsiteY30" fmla="*/ 1792982 h 1792982"/>
              <a:gd name="connsiteX31" fmla="*/ 2479644 w 9906000"/>
              <a:gd name="connsiteY31" fmla="*/ 1792982 h 1792982"/>
              <a:gd name="connsiteX32" fmla="*/ 1814764 w 9906000"/>
              <a:gd name="connsiteY32" fmla="*/ 1792982 h 1792982"/>
              <a:gd name="connsiteX33" fmla="*/ 1056800 w 9906000"/>
              <a:gd name="connsiteY33" fmla="*/ 1792982 h 1792982"/>
              <a:gd name="connsiteX34" fmla="*/ 298836 w 9906000"/>
              <a:gd name="connsiteY34" fmla="*/ 1792982 h 1792982"/>
              <a:gd name="connsiteX35" fmla="*/ 0 w 9906000"/>
              <a:gd name="connsiteY35" fmla="*/ 1494146 h 1792982"/>
              <a:gd name="connsiteX36" fmla="*/ 0 w 9906000"/>
              <a:gd name="connsiteY36" fmla="*/ 908444 h 1792982"/>
              <a:gd name="connsiteX37" fmla="*/ 0 w 9906000"/>
              <a:gd name="connsiteY37" fmla="*/ 298836 h 179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06000" h="1792982" fill="none" extrusionOk="0">
                <a:moveTo>
                  <a:pt x="0" y="298836"/>
                </a:moveTo>
                <a:cubicBezTo>
                  <a:pt x="-25133" y="158928"/>
                  <a:pt x="163561" y="-26428"/>
                  <a:pt x="298836" y="0"/>
                </a:cubicBezTo>
                <a:cubicBezTo>
                  <a:pt x="435662" y="-10795"/>
                  <a:pt x="664706" y="-6455"/>
                  <a:pt x="870633" y="0"/>
                </a:cubicBezTo>
                <a:cubicBezTo>
                  <a:pt x="1076560" y="6455"/>
                  <a:pt x="1138211" y="-720"/>
                  <a:pt x="1256264" y="0"/>
                </a:cubicBezTo>
                <a:cubicBezTo>
                  <a:pt x="1374317" y="720"/>
                  <a:pt x="1671746" y="354"/>
                  <a:pt x="1921145" y="0"/>
                </a:cubicBezTo>
                <a:cubicBezTo>
                  <a:pt x="2170544" y="-354"/>
                  <a:pt x="2335241" y="-18506"/>
                  <a:pt x="2492942" y="0"/>
                </a:cubicBezTo>
                <a:cubicBezTo>
                  <a:pt x="2650643" y="18506"/>
                  <a:pt x="3079141" y="32877"/>
                  <a:pt x="3250906" y="0"/>
                </a:cubicBezTo>
                <a:cubicBezTo>
                  <a:pt x="3422671" y="-32877"/>
                  <a:pt x="3660838" y="6224"/>
                  <a:pt x="4008870" y="0"/>
                </a:cubicBezTo>
                <a:cubicBezTo>
                  <a:pt x="4356902" y="-6224"/>
                  <a:pt x="4270498" y="-13955"/>
                  <a:pt x="4487584" y="0"/>
                </a:cubicBezTo>
                <a:cubicBezTo>
                  <a:pt x="4704670" y="13955"/>
                  <a:pt x="4835598" y="1794"/>
                  <a:pt x="5059381" y="0"/>
                </a:cubicBezTo>
                <a:cubicBezTo>
                  <a:pt x="5283164" y="-1794"/>
                  <a:pt x="5480508" y="13181"/>
                  <a:pt x="5631178" y="0"/>
                </a:cubicBezTo>
                <a:cubicBezTo>
                  <a:pt x="5781848" y="-13181"/>
                  <a:pt x="5987611" y="-21286"/>
                  <a:pt x="6296059" y="0"/>
                </a:cubicBezTo>
                <a:cubicBezTo>
                  <a:pt x="6604507" y="21286"/>
                  <a:pt x="6620110" y="2854"/>
                  <a:pt x="6867856" y="0"/>
                </a:cubicBezTo>
                <a:cubicBezTo>
                  <a:pt x="7115602" y="-2854"/>
                  <a:pt x="7133135" y="2167"/>
                  <a:pt x="7346570" y="0"/>
                </a:cubicBezTo>
                <a:cubicBezTo>
                  <a:pt x="7560005" y="-2167"/>
                  <a:pt x="7868605" y="-29617"/>
                  <a:pt x="8011451" y="0"/>
                </a:cubicBezTo>
                <a:cubicBezTo>
                  <a:pt x="8154297" y="29617"/>
                  <a:pt x="8537717" y="-22511"/>
                  <a:pt x="8676331" y="0"/>
                </a:cubicBezTo>
                <a:cubicBezTo>
                  <a:pt x="8814945" y="22511"/>
                  <a:pt x="9286861" y="-24214"/>
                  <a:pt x="9607164" y="0"/>
                </a:cubicBezTo>
                <a:cubicBezTo>
                  <a:pt x="9804325" y="-14131"/>
                  <a:pt x="9894077" y="116228"/>
                  <a:pt x="9906000" y="298836"/>
                </a:cubicBezTo>
                <a:cubicBezTo>
                  <a:pt x="9929423" y="601852"/>
                  <a:pt x="9910375" y="778772"/>
                  <a:pt x="9906000" y="908444"/>
                </a:cubicBezTo>
                <a:cubicBezTo>
                  <a:pt x="9901625" y="1038116"/>
                  <a:pt x="9922791" y="1319741"/>
                  <a:pt x="9906000" y="1494146"/>
                </a:cubicBezTo>
                <a:cubicBezTo>
                  <a:pt x="9901368" y="1650762"/>
                  <a:pt x="9778759" y="1790929"/>
                  <a:pt x="9607164" y="1792982"/>
                </a:cubicBezTo>
                <a:cubicBezTo>
                  <a:pt x="9243176" y="1789821"/>
                  <a:pt x="9170418" y="1758718"/>
                  <a:pt x="8849200" y="1792982"/>
                </a:cubicBezTo>
                <a:cubicBezTo>
                  <a:pt x="8527982" y="1827246"/>
                  <a:pt x="8319847" y="1798018"/>
                  <a:pt x="8184320" y="1792982"/>
                </a:cubicBezTo>
                <a:cubicBezTo>
                  <a:pt x="8048793" y="1787946"/>
                  <a:pt x="7720923" y="1765344"/>
                  <a:pt x="7426356" y="1792982"/>
                </a:cubicBezTo>
                <a:cubicBezTo>
                  <a:pt x="7131789" y="1820620"/>
                  <a:pt x="6951433" y="1771915"/>
                  <a:pt x="6668392" y="1792982"/>
                </a:cubicBezTo>
                <a:cubicBezTo>
                  <a:pt x="6385351" y="1814049"/>
                  <a:pt x="6151762" y="1760640"/>
                  <a:pt x="5910428" y="1792982"/>
                </a:cubicBezTo>
                <a:cubicBezTo>
                  <a:pt x="5669094" y="1825324"/>
                  <a:pt x="5358750" y="1828676"/>
                  <a:pt x="5152464" y="1792982"/>
                </a:cubicBezTo>
                <a:cubicBezTo>
                  <a:pt x="4946178" y="1757288"/>
                  <a:pt x="4869746" y="1785636"/>
                  <a:pt x="4673750" y="1792982"/>
                </a:cubicBezTo>
                <a:cubicBezTo>
                  <a:pt x="4477754" y="1800328"/>
                  <a:pt x="4366775" y="1814558"/>
                  <a:pt x="4195036" y="1792982"/>
                </a:cubicBezTo>
                <a:cubicBezTo>
                  <a:pt x="4023297" y="1771406"/>
                  <a:pt x="3797000" y="1794396"/>
                  <a:pt x="3530156" y="1792982"/>
                </a:cubicBezTo>
                <a:cubicBezTo>
                  <a:pt x="3263312" y="1791568"/>
                  <a:pt x="3186812" y="1788377"/>
                  <a:pt x="2958358" y="1792982"/>
                </a:cubicBezTo>
                <a:cubicBezTo>
                  <a:pt x="2729904" y="1797587"/>
                  <a:pt x="2642294" y="1802066"/>
                  <a:pt x="2479644" y="1792982"/>
                </a:cubicBezTo>
                <a:cubicBezTo>
                  <a:pt x="2316994" y="1783898"/>
                  <a:pt x="2002295" y="1797375"/>
                  <a:pt x="1814764" y="1792982"/>
                </a:cubicBezTo>
                <a:cubicBezTo>
                  <a:pt x="1627233" y="1788589"/>
                  <a:pt x="1277407" y="1806254"/>
                  <a:pt x="1056800" y="1792982"/>
                </a:cubicBezTo>
                <a:cubicBezTo>
                  <a:pt x="836193" y="1779710"/>
                  <a:pt x="470690" y="1772153"/>
                  <a:pt x="298836" y="1792982"/>
                </a:cubicBezTo>
                <a:cubicBezTo>
                  <a:pt x="138525" y="1785124"/>
                  <a:pt x="-38368" y="1670102"/>
                  <a:pt x="0" y="1494146"/>
                </a:cubicBezTo>
                <a:cubicBezTo>
                  <a:pt x="16270" y="1330212"/>
                  <a:pt x="-16013" y="1055379"/>
                  <a:pt x="0" y="908444"/>
                </a:cubicBezTo>
                <a:cubicBezTo>
                  <a:pt x="16013" y="761509"/>
                  <a:pt x="-27660" y="447682"/>
                  <a:pt x="0" y="298836"/>
                </a:cubicBezTo>
                <a:close/>
              </a:path>
              <a:path w="9906000" h="1792982" stroke="0" extrusionOk="0">
                <a:moveTo>
                  <a:pt x="0" y="298836"/>
                </a:moveTo>
                <a:cubicBezTo>
                  <a:pt x="27026" y="157171"/>
                  <a:pt x="106591" y="671"/>
                  <a:pt x="298836" y="0"/>
                </a:cubicBezTo>
                <a:cubicBezTo>
                  <a:pt x="627790" y="11077"/>
                  <a:pt x="847813" y="33892"/>
                  <a:pt x="1149883" y="0"/>
                </a:cubicBezTo>
                <a:cubicBezTo>
                  <a:pt x="1451953" y="-33892"/>
                  <a:pt x="1423716" y="-1843"/>
                  <a:pt x="1535514" y="0"/>
                </a:cubicBezTo>
                <a:cubicBezTo>
                  <a:pt x="1647312" y="1843"/>
                  <a:pt x="2039869" y="19917"/>
                  <a:pt x="2200394" y="0"/>
                </a:cubicBezTo>
                <a:cubicBezTo>
                  <a:pt x="2360919" y="-19917"/>
                  <a:pt x="2492772" y="28290"/>
                  <a:pt x="2772192" y="0"/>
                </a:cubicBezTo>
                <a:cubicBezTo>
                  <a:pt x="3051612" y="-28290"/>
                  <a:pt x="3304404" y="-12143"/>
                  <a:pt x="3530156" y="0"/>
                </a:cubicBezTo>
                <a:cubicBezTo>
                  <a:pt x="3755908" y="12143"/>
                  <a:pt x="4120529" y="4221"/>
                  <a:pt x="4288119" y="0"/>
                </a:cubicBezTo>
                <a:cubicBezTo>
                  <a:pt x="4455709" y="-4221"/>
                  <a:pt x="4678224" y="7708"/>
                  <a:pt x="4859917" y="0"/>
                </a:cubicBezTo>
                <a:cubicBezTo>
                  <a:pt x="5041610" y="-7708"/>
                  <a:pt x="5417288" y="-4412"/>
                  <a:pt x="5710964" y="0"/>
                </a:cubicBezTo>
                <a:cubicBezTo>
                  <a:pt x="6004640" y="4412"/>
                  <a:pt x="6078286" y="20577"/>
                  <a:pt x="6189678" y="0"/>
                </a:cubicBezTo>
                <a:cubicBezTo>
                  <a:pt x="6301070" y="-20577"/>
                  <a:pt x="6481827" y="4276"/>
                  <a:pt x="6575309" y="0"/>
                </a:cubicBezTo>
                <a:cubicBezTo>
                  <a:pt x="6668791" y="-4276"/>
                  <a:pt x="6835038" y="-16880"/>
                  <a:pt x="7054023" y="0"/>
                </a:cubicBezTo>
                <a:cubicBezTo>
                  <a:pt x="7273008" y="16880"/>
                  <a:pt x="7508427" y="-4191"/>
                  <a:pt x="7718903" y="0"/>
                </a:cubicBezTo>
                <a:cubicBezTo>
                  <a:pt x="7929379" y="4191"/>
                  <a:pt x="8048636" y="-20320"/>
                  <a:pt x="8290700" y="0"/>
                </a:cubicBezTo>
                <a:cubicBezTo>
                  <a:pt x="8532764" y="20320"/>
                  <a:pt x="9141922" y="27910"/>
                  <a:pt x="9607164" y="0"/>
                </a:cubicBezTo>
                <a:cubicBezTo>
                  <a:pt x="9800401" y="23371"/>
                  <a:pt x="9877525" y="149407"/>
                  <a:pt x="9906000" y="298836"/>
                </a:cubicBezTo>
                <a:cubicBezTo>
                  <a:pt x="9907101" y="439698"/>
                  <a:pt x="9916137" y="778690"/>
                  <a:pt x="9906000" y="920397"/>
                </a:cubicBezTo>
                <a:cubicBezTo>
                  <a:pt x="9895863" y="1062104"/>
                  <a:pt x="9915626" y="1367036"/>
                  <a:pt x="9906000" y="1494146"/>
                </a:cubicBezTo>
                <a:cubicBezTo>
                  <a:pt x="9923612" y="1662625"/>
                  <a:pt x="9749190" y="1805869"/>
                  <a:pt x="9607164" y="1792982"/>
                </a:cubicBezTo>
                <a:cubicBezTo>
                  <a:pt x="9421771" y="1781196"/>
                  <a:pt x="9346740" y="1800404"/>
                  <a:pt x="9221533" y="1792982"/>
                </a:cubicBezTo>
                <a:cubicBezTo>
                  <a:pt x="9096326" y="1785560"/>
                  <a:pt x="9017090" y="1794177"/>
                  <a:pt x="8835903" y="1792982"/>
                </a:cubicBezTo>
                <a:cubicBezTo>
                  <a:pt x="8654716" y="1791788"/>
                  <a:pt x="8595203" y="1786546"/>
                  <a:pt x="8450272" y="1792982"/>
                </a:cubicBezTo>
                <a:cubicBezTo>
                  <a:pt x="8305341" y="1799418"/>
                  <a:pt x="8203503" y="1784765"/>
                  <a:pt x="8064641" y="1792982"/>
                </a:cubicBezTo>
                <a:cubicBezTo>
                  <a:pt x="7925779" y="1801199"/>
                  <a:pt x="7605877" y="1771987"/>
                  <a:pt x="7399761" y="1792982"/>
                </a:cubicBezTo>
                <a:cubicBezTo>
                  <a:pt x="7193645" y="1813977"/>
                  <a:pt x="6750456" y="1759287"/>
                  <a:pt x="6548713" y="1792982"/>
                </a:cubicBezTo>
                <a:cubicBezTo>
                  <a:pt x="6346970" y="1826677"/>
                  <a:pt x="6128568" y="1818551"/>
                  <a:pt x="5883833" y="1792982"/>
                </a:cubicBezTo>
                <a:cubicBezTo>
                  <a:pt x="5639098" y="1767413"/>
                  <a:pt x="5561416" y="1777021"/>
                  <a:pt x="5312036" y="1792982"/>
                </a:cubicBezTo>
                <a:cubicBezTo>
                  <a:pt x="5062656" y="1808943"/>
                  <a:pt x="4741941" y="1809858"/>
                  <a:pt x="4554072" y="1792982"/>
                </a:cubicBezTo>
                <a:cubicBezTo>
                  <a:pt x="4366203" y="1776106"/>
                  <a:pt x="4311272" y="1806346"/>
                  <a:pt x="4168441" y="1792982"/>
                </a:cubicBezTo>
                <a:cubicBezTo>
                  <a:pt x="4025610" y="1779618"/>
                  <a:pt x="3917903" y="1778945"/>
                  <a:pt x="3782810" y="1792982"/>
                </a:cubicBezTo>
                <a:cubicBezTo>
                  <a:pt x="3647717" y="1807019"/>
                  <a:pt x="3319886" y="1808446"/>
                  <a:pt x="3117930" y="1792982"/>
                </a:cubicBezTo>
                <a:cubicBezTo>
                  <a:pt x="2915974" y="1777518"/>
                  <a:pt x="2785639" y="1789646"/>
                  <a:pt x="2546132" y="1792982"/>
                </a:cubicBezTo>
                <a:cubicBezTo>
                  <a:pt x="2306625" y="1796318"/>
                  <a:pt x="2037981" y="1771980"/>
                  <a:pt x="1881252" y="1792982"/>
                </a:cubicBezTo>
                <a:cubicBezTo>
                  <a:pt x="1724523" y="1813984"/>
                  <a:pt x="1333120" y="1770696"/>
                  <a:pt x="1123288" y="1792982"/>
                </a:cubicBezTo>
                <a:cubicBezTo>
                  <a:pt x="913456" y="1815268"/>
                  <a:pt x="520696" y="1770782"/>
                  <a:pt x="298836" y="1792982"/>
                </a:cubicBezTo>
                <a:cubicBezTo>
                  <a:pt x="135217" y="1799780"/>
                  <a:pt x="-26393" y="1666183"/>
                  <a:pt x="0" y="1494146"/>
                </a:cubicBezTo>
                <a:cubicBezTo>
                  <a:pt x="25224" y="1329130"/>
                  <a:pt x="15518" y="1179446"/>
                  <a:pt x="0" y="872585"/>
                </a:cubicBezTo>
                <a:cubicBezTo>
                  <a:pt x="-15518" y="565724"/>
                  <a:pt x="19514" y="492707"/>
                  <a:pt x="0" y="298836"/>
                </a:cubicBezTo>
                <a:close/>
              </a:path>
            </a:pathLst>
          </a:custGeom>
          <a:solidFill>
            <a:srgbClr val="FFFFFF">
              <a:alpha val="89804"/>
            </a:srgbClr>
          </a:solidFill>
          <a:ln w="57150">
            <a:solidFill>
              <a:srgbClr val="00659A"/>
            </a:solidFill>
            <a:extLst>
              <a:ext uri="{C807C97D-BFC1-408E-A445-0C87EB9F89A2}">
                <ask:lineSketchStyleProps xmlns="" xmlns:ask="http://schemas.microsoft.com/office/drawing/2018/sketchyshapes" sd="91846860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i="0" u="none" strike="noStrike" kern="1200" cap="none" spc="0" normalizeH="0" baseline="0" noProof="0" dirty="0" smtClean="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KHỞI</a:t>
            </a:r>
            <a:r>
              <a:rPr kumimoji="0" lang="en-US" sz="7200" i="0" u="none" strike="noStrike" kern="1200" cap="none" spc="0" normalizeH="0" noProof="0" dirty="0" smtClean="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 ĐỘNG</a:t>
            </a:r>
            <a:endParaRPr kumimoji="0" lang="en-US" sz="7200" i="0" u="none" strike="noStrike" kern="1200" cap="none" spc="0" normalizeH="0" baseline="0" noProof="0" dirty="0">
              <a:ln w="9525">
                <a:solidFill>
                  <a:prstClr val="white"/>
                </a:solidFill>
                <a:prstDash val="solid"/>
              </a:ln>
              <a:solidFill>
                <a:srgbClr val="C00000"/>
              </a:solidFill>
              <a:effectLst/>
              <a:uLnTx/>
              <a:uFillTx/>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54163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Picture 6" descr="cay xoal va lan"/>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426884" y="1214438"/>
            <a:ext cx="10054167" cy="5643562"/>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444" name="AutoShape 10"/>
          <p:cNvSpPr>
            <a:spLocks noChangeArrowheads="1"/>
          </p:cNvSpPr>
          <p:nvPr/>
        </p:nvSpPr>
        <p:spPr bwMode="auto">
          <a:xfrm>
            <a:off x="1727200" y="0"/>
            <a:ext cx="8839200" cy="990600"/>
          </a:xfrm>
          <a:prstGeom prst="horizontalScroll">
            <a:avLst>
              <a:gd name="adj" fmla="val 12500"/>
            </a:avLst>
          </a:prstGeom>
          <a:solidFill>
            <a:schemeClr val="folHlink"/>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r>
              <a:rPr lang="en-US" sz="3600">
                <a:solidFill>
                  <a:srgbClr val="FF0000"/>
                </a:solidFill>
              </a:rPr>
              <a:t>Một số hình ảnh trồng xen canh</a:t>
            </a:r>
          </a:p>
        </p:txBody>
      </p:sp>
    </p:spTree>
    <p:extLst>
      <p:ext uri="{BB962C8B-B14F-4D97-AF65-F5344CB8AC3E}">
        <p14:creationId xmlns:p14="http://schemas.microsoft.com/office/powerpoint/2010/main" val="233458844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2518"/>
                                        </p:tgtEl>
                                        <p:attrNameLst>
                                          <p:attrName>style.visibility</p:attrName>
                                        </p:attrNameLst>
                                      </p:cBhvr>
                                      <p:to>
                                        <p:strVal val="visible"/>
                                      </p:to>
                                    </p:set>
                                    <p:animEffect transition="in" filter="wipe(down)">
                                      <p:cBhvr>
                                        <p:cTn id="7" dur="580">
                                          <p:stCondLst>
                                            <p:cond delay="0"/>
                                          </p:stCondLst>
                                        </p:cTn>
                                        <p:tgtEl>
                                          <p:spTgt spid="192518"/>
                                        </p:tgtEl>
                                      </p:cBhvr>
                                    </p:animEffect>
                                    <p:anim calcmode="lin" valueType="num">
                                      <p:cBhvr>
                                        <p:cTn id="8" dur="1822" tmFilter="0,0; 0.14,0.36; 0.43,0.73; 0.71,0.91; 1.0,1.0">
                                          <p:stCondLst>
                                            <p:cond delay="0"/>
                                          </p:stCondLst>
                                        </p:cTn>
                                        <p:tgtEl>
                                          <p:spTgt spid="1925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25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25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25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25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92518"/>
                                        </p:tgtEl>
                                      </p:cBhvr>
                                      <p:to x="100000" y="60000"/>
                                    </p:animScale>
                                    <p:animScale>
                                      <p:cBhvr>
                                        <p:cTn id="14" dur="166" decel="50000">
                                          <p:stCondLst>
                                            <p:cond delay="676"/>
                                          </p:stCondLst>
                                        </p:cTn>
                                        <p:tgtEl>
                                          <p:spTgt spid="192518"/>
                                        </p:tgtEl>
                                      </p:cBhvr>
                                      <p:to x="100000" y="100000"/>
                                    </p:animScale>
                                    <p:animScale>
                                      <p:cBhvr>
                                        <p:cTn id="15" dur="26">
                                          <p:stCondLst>
                                            <p:cond delay="1312"/>
                                          </p:stCondLst>
                                        </p:cTn>
                                        <p:tgtEl>
                                          <p:spTgt spid="192518"/>
                                        </p:tgtEl>
                                      </p:cBhvr>
                                      <p:to x="100000" y="80000"/>
                                    </p:animScale>
                                    <p:animScale>
                                      <p:cBhvr>
                                        <p:cTn id="16" dur="166" decel="50000">
                                          <p:stCondLst>
                                            <p:cond delay="1338"/>
                                          </p:stCondLst>
                                        </p:cTn>
                                        <p:tgtEl>
                                          <p:spTgt spid="192518"/>
                                        </p:tgtEl>
                                      </p:cBhvr>
                                      <p:to x="100000" y="100000"/>
                                    </p:animScale>
                                    <p:animScale>
                                      <p:cBhvr>
                                        <p:cTn id="17" dur="26">
                                          <p:stCondLst>
                                            <p:cond delay="1642"/>
                                          </p:stCondLst>
                                        </p:cTn>
                                        <p:tgtEl>
                                          <p:spTgt spid="192518"/>
                                        </p:tgtEl>
                                      </p:cBhvr>
                                      <p:to x="100000" y="90000"/>
                                    </p:animScale>
                                    <p:animScale>
                                      <p:cBhvr>
                                        <p:cTn id="18" dur="166" decel="50000">
                                          <p:stCondLst>
                                            <p:cond delay="1668"/>
                                          </p:stCondLst>
                                        </p:cTn>
                                        <p:tgtEl>
                                          <p:spTgt spid="192518"/>
                                        </p:tgtEl>
                                      </p:cBhvr>
                                      <p:to x="100000" y="100000"/>
                                    </p:animScale>
                                    <p:animScale>
                                      <p:cBhvr>
                                        <p:cTn id="19" dur="26">
                                          <p:stCondLst>
                                            <p:cond delay="1808"/>
                                          </p:stCondLst>
                                        </p:cTn>
                                        <p:tgtEl>
                                          <p:spTgt spid="192518"/>
                                        </p:tgtEl>
                                      </p:cBhvr>
                                      <p:to x="100000" y="95000"/>
                                    </p:animScale>
                                    <p:animScale>
                                      <p:cBhvr>
                                        <p:cTn id="20" dur="166" decel="50000">
                                          <p:stCondLst>
                                            <p:cond delay="1834"/>
                                          </p:stCondLst>
                                        </p:cTn>
                                        <p:tgtEl>
                                          <p:spTgt spid="19251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192518"/>
                                        </p:tgtEl>
                                        <p:attrNameLst>
                                          <p:attrName>ppt_x</p:attrName>
                                        </p:attrNameLst>
                                      </p:cBhvr>
                                      <p:tavLst>
                                        <p:tav tm="0">
                                          <p:val>
                                            <p:strVal val="ppt_x"/>
                                          </p:val>
                                        </p:tav>
                                        <p:tav tm="100000">
                                          <p:val>
                                            <p:strVal val="ppt_x"/>
                                          </p:val>
                                        </p:tav>
                                      </p:tavLst>
                                    </p:anim>
                                    <p:anim calcmode="lin" valueType="num">
                                      <p:cBhvr additive="base">
                                        <p:cTn id="25" dur="500"/>
                                        <p:tgtEl>
                                          <p:spTgt spid="192518"/>
                                        </p:tgtEl>
                                        <p:attrNameLst>
                                          <p:attrName>ppt_y</p:attrName>
                                        </p:attrNameLst>
                                      </p:cBhvr>
                                      <p:tavLst>
                                        <p:tav tm="0">
                                          <p:val>
                                            <p:strVal val="ppt_y"/>
                                          </p:val>
                                        </p:tav>
                                        <p:tav tm="100000">
                                          <p:val>
                                            <p:strVal val="1+ppt_h/2"/>
                                          </p:val>
                                        </p:tav>
                                      </p:tavLst>
                                    </p:anim>
                                    <p:set>
                                      <p:cBhvr>
                                        <p:cTn id="26" dur="1" fill="hold">
                                          <p:stCondLst>
                                            <p:cond delay="499"/>
                                          </p:stCondLst>
                                        </p:cTn>
                                        <p:tgtEl>
                                          <p:spTgt spid="1925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12192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721601" y="79375"/>
            <a:ext cx="4254500" cy="812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err="1">
                <a:solidFill>
                  <a:schemeClr val="tx1"/>
                </a:solidFill>
                <a:latin typeface="+mj-lt"/>
              </a:rPr>
              <a:t>Cà</a:t>
            </a:r>
            <a:r>
              <a:rPr lang="en-US" sz="2800" dirty="0">
                <a:solidFill>
                  <a:schemeClr val="tx1"/>
                </a:solidFill>
                <a:latin typeface="+mj-lt"/>
              </a:rPr>
              <a:t> </a:t>
            </a:r>
            <a:r>
              <a:rPr lang="en-US" sz="2800" dirty="0" err="1">
                <a:solidFill>
                  <a:schemeClr val="tx1"/>
                </a:solidFill>
                <a:latin typeface="+mj-lt"/>
              </a:rPr>
              <a:t>chua</a:t>
            </a:r>
            <a:r>
              <a:rPr lang="en-US" sz="2800" dirty="0">
                <a:solidFill>
                  <a:schemeClr val="tx1"/>
                </a:solidFill>
                <a:latin typeface="+mj-lt"/>
              </a:rPr>
              <a:t> </a:t>
            </a:r>
            <a:r>
              <a:rPr lang="en-US" sz="2800" dirty="0" err="1">
                <a:solidFill>
                  <a:schemeClr val="tx1"/>
                </a:solidFill>
                <a:latin typeface="+mj-lt"/>
              </a:rPr>
              <a:t>và</a:t>
            </a:r>
            <a:r>
              <a:rPr lang="en-US" sz="2800" dirty="0">
                <a:solidFill>
                  <a:schemeClr val="tx1"/>
                </a:solidFill>
                <a:latin typeface="+mj-lt"/>
              </a:rPr>
              <a:t> </a:t>
            </a:r>
            <a:r>
              <a:rPr lang="en-US" sz="2800" dirty="0" err="1">
                <a:solidFill>
                  <a:schemeClr val="tx1"/>
                </a:solidFill>
                <a:latin typeface="+mj-lt"/>
              </a:rPr>
              <a:t>rau</a:t>
            </a:r>
            <a:r>
              <a:rPr lang="en-US" sz="2800" dirty="0">
                <a:solidFill>
                  <a:schemeClr val="tx1"/>
                </a:solidFill>
                <a:latin typeface="+mj-lt"/>
              </a:rPr>
              <a:t> </a:t>
            </a:r>
            <a:r>
              <a:rPr lang="en-US" sz="2800" dirty="0" err="1">
                <a:solidFill>
                  <a:schemeClr val="tx1"/>
                </a:solidFill>
                <a:latin typeface="+mj-lt"/>
              </a:rPr>
              <a:t>xanh</a:t>
            </a:r>
            <a:endParaRPr lang="en-US" sz="2800" dirty="0">
              <a:solidFill>
                <a:schemeClr val="tx1"/>
              </a:solidFill>
              <a:latin typeface="+mj-lt"/>
            </a:endParaRPr>
          </a:p>
        </p:txBody>
      </p:sp>
    </p:spTree>
    <p:extLst>
      <p:ext uri="{BB962C8B-B14F-4D97-AF65-F5344CB8AC3E}">
        <p14:creationId xmlns:p14="http://schemas.microsoft.com/office/powerpoint/2010/main" val="6720165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3" y="734096"/>
            <a:ext cx="11539470" cy="369332"/>
          </a:xfrm>
          <a:prstGeom prst="rect">
            <a:avLst/>
          </a:prstGeom>
          <a:noFill/>
        </p:spPr>
        <p:txBody>
          <a:bodyPr wrap="square" rtlCol="0">
            <a:spAutoFit/>
          </a:bodyPr>
          <a:lstStyle/>
          <a:p>
            <a:endParaRPr lang="en-US" b="1" dirty="0"/>
          </a:p>
        </p:txBody>
      </p:sp>
      <p:pic>
        <p:nvPicPr>
          <p:cNvPr id="1026" name="Picture 2" descr="Các tác dụng của ánh sáng trong tạo ra nhiệt nă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2281" y="374931"/>
            <a:ext cx="9305365" cy="4183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7365" y="4908176"/>
            <a:ext cx="22860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Phơi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thóc</a:t>
            </a:r>
            <a:endParaRPr lang="en-US" sz="2800" dirty="0">
              <a:latin typeface="Times New Roman" pitchFamily="18" charset="0"/>
              <a:cs typeface="Times New Roman" pitchFamily="18" charset="0"/>
            </a:endParaRPr>
          </a:p>
        </p:txBody>
      </p:sp>
      <p:sp>
        <p:nvSpPr>
          <p:cNvPr id="5" name="TextBox 4"/>
          <p:cNvSpPr txBox="1"/>
          <p:nvPr/>
        </p:nvSpPr>
        <p:spPr>
          <a:xfrm>
            <a:off x="6979024" y="4908176"/>
            <a:ext cx="3630705" cy="461665"/>
          </a:xfrm>
          <a:prstGeom prst="rect">
            <a:avLst/>
          </a:prstGeom>
          <a:noFill/>
        </p:spPr>
        <p:txBody>
          <a:bodyPr wrap="square" rtlCol="0">
            <a:spAutoFit/>
          </a:bodyPr>
          <a:lstStyle/>
          <a:p>
            <a:r>
              <a:rPr lang="en-US" sz="2400" dirty="0" err="1" smtClean="0"/>
              <a:t>Làm</a:t>
            </a:r>
            <a:r>
              <a:rPr lang="en-US" sz="2400" dirty="0" smtClean="0"/>
              <a:t> </a:t>
            </a:r>
            <a:r>
              <a:rPr lang="en-US" sz="2400" dirty="0" err="1" smtClean="0"/>
              <a:t>muối</a:t>
            </a:r>
            <a:endParaRPr lang="en-US" sz="2400" dirty="0"/>
          </a:p>
        </p:txBody>
      </p:sp>
    </p:spTree>
    <p:extLst>
      <p:ext uri="{BB962C8B-B14F-4D97-AF65-F5344CB8AC3E}">
        <p14:creationId xmlns:p14="http://schemas.microsoft.com/office/powerpoint/2010/main" val="97409806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tác dụng quang điện của ánh s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388" y="742856"/>
            <a:ext cx="9923930" cy="5536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09330" y="5359114"/>
            <a:ext cx="1775012" cy="369332"/>
          </a:xfrm>
          <a:prstGeom prst="rect">
            <a:avLst/>
          </a:prstGeom>
          <a:noFill/>
        </p:spPr>
        <p:txBody>
          <a:bodyPr wrap="square" rtlCol="0">
            <a:spAutoFit/>
          </a:bodyPr>
          <a:lstStyle/>
          <a:p>
            <a:r>
              <a:rPr lang="en-US" dirty="0" err="1" smtClean="0"/>
              <a:t>Xe</a:t>
            </a:r>
            <a:r>
              <a:rPr lang="en-US" dirty="0" smtClean="0"/>
              <a:t> ô </a:t>
            </a:r>
            <a:r>
              <a:rPr lang="en-US" dirty="0" err="1" smtClean="0"/>
              <a:t>tô</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635" y="3639526"/>
            <a:ext cx="4652683" cy="276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58199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694" y="1143000"/>
            <a:ext cx="853888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3129" y="147918"/>
            <a:ext cx="5204012" cy="523220"/>
          </a:xfrm>
          <a:prstGeom prst="rect">
            <a:avLst/>
          </a:prstGeom>
          <a:noFill/>
        </p:spPr>
        <p:txBody>
          <a:bodyPr wrap="square" rtlCol="0">
            <a:spAutoFit/>
          </a:bodyPr>
          <a:lstStyle/>
          <a:p>
            <a:r>
              <a:rPr lang="en-US" sz="2800" dirty="0" err="1" smtClean="0"/>
              <a:t>Vệ</a:t>
            </a:r>
            <a:r>
              <a:rPr lang="en-US" sz="2800" dirty="0" smtClean="0"/>
              <a:t> </a:t>
            </a:r>
            <a:r>
              <a:rPr lang="en-US" sz="2800" dirty="0" err="1" smtClean="0"/>
              <a:t>tinh</a:t>
            </a:r>
            <a:r>
              <a:rPr lang="en-US" sz="2800" dirty="0" smtClean="0"/>
              <a:t> </a:t>
            </a:r>
            <a:r>
              <a:rPr lang="en-US" sz="2800" dirty="0" err="1" smtClean="0"/>
              <a:t>sử</a:t>
            </a:r>
            <a:r>
              <a:rPr lang="en-US" sz="2800" dirty="0" smtClean="0"/>
              <a:t> </a:t>
            </a:r>
            <a:r>
              <a:rPr lang="en-US" sz="2800" dirty="0" err="1" smtClean="0"/>
              <a:t>dụng</a:t>
            </a:r>
            <a:r>
              <a:rPr lang="en-US" sz="2800" dirty="0" smtClean="0"/>
              <a:t> pin </a:t>
            </a:r>
            <a:r>
              <a:rPr lang="en-US" sz="2800" dirty="0" err="1" smtClean="0"/>
              <a:t>mặt</a:t>
            </a:r>
            <a:r>
              <a:rPr lang="en-US" sz="2800" dirty="0" smtClean="0"/>
              <a:t> </a:t>
            </a:r>
            <a:r>
              <a:rPr lang="en-US" sz="2800" dirty="0" err="1" smtClean="0"/>
              <a:t>trời</a:t>
            </a:r>
            <a:endParaRPr lang="en-US" sz="2800" dirty="0"/>
          </a:p>
        </p:txBody>
      </p:sp>
    </p:spTree>
    <p:extLst>
      <p:ext uri="{BB962C8B-B14F-4D97-AF65-F5344CB8AC3E}">
        <p14:creationId xmlns:p14="http://schemas.microsoft.com/office/powerpoint/2010/main" val="318988631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753"/>
            <a:ext cx="6400800" cy="294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33718" y="3505200"/>
            <a:ext cx="3768083" cy="400110"/>
          </a:xfrm>
          <a:prstGeom prst="rect">
            <a:avLst/>
          </a:prstGeom>
        </p:spPr>
        <p:txBody>
          <a:bodyPr wrap="none">
            <a:spAutoFit/>
          </a:bodyPr>
          <a:lstStyle/>
          <a:p>
            <a:r>
              <a:rPr lang="en-US" sz="2000" dirty="0" err="1"/>
              <a:t>chiếu</a:t>
            </a:r>
            <a:r>
              <a:rPr lang="en-US" sz="2000" dirty="0"/>
              <a:t> </a:t>
            </a:r>
            <a:r>
              <a:rPr lang="en-US" sz="2000" dirty="0" err="1"/>
              <a:t>tia</a:t>
            </a:r>
            <a:r>
              <a:rPr lang="en-US" sz="2000" dirty="0"/>
              <a:t> </a:t>
            </a:r>
            <a:r>
              <a:rPr lang="en-US" sz="2000" dirty="0" smtClean="0"/>
              <a:t>laser </a:t>
            </a:r>
            <a:r>
              <a:rPr lang="en-US" sz="2000" dirty="0" err="1" smtClean="0"/>
              <a:t>điều</a:t>
            </a:r>
            <a:r>
              <a:rPr lang="en-US" sz="2000" dirty="0" smtClean="0"/>
              <a:t> </a:t>
            </a:r>
            <a:r>
              <a:rPr lang="en-US" sz="2000" dirty="0" err="1" smtClean="0"/>
              <a:t>trị</a:t>
            </a:r>
            <a:r>
              <a:rPr lang="en-US" sz="2000" dirty="0" smtClean="0"/>
              <a:t> </a:t>
            </a:r>
            <a:r>
              <a:rPr lang="en-US" sz="2000" dirty="0" err="1" smtClean="0"/>
              <a:t>xương</a:t>
            </a:r>
            <a:r>
              <a:rPr lang="en-US" sz="2000" dirty="0" smtClean="0"/>
              <a:t> </a:t>
            </a:r>
            <a:r>
              <a:rPr lang="en-US" sz="2000" dirty="0" err="1" smtClean="0"/>
              <a:t>khớp</a:t>
            </a:r>
            <a:endParaRPr lang="en-US" sz="20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976" y="658906"/>
            <a:ext cx="525490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888" y="3939988"/>
            <a:ext cx="5245054" cy="263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522182" y="43643"/>
            <a:ext cx="3684494" cy="400110"/>
          </a:xfrm>
          <a:prstGeom prst="rect">
            <a:avLst/>
          </a:prstGeom>
          <a:noFill/>
        </p:spPr>
        <p:txBody>
          <a:bodyPr wrap="square" rtlCol="0">
            <a:spAutoFit/>
          </a:bodyPr>
          <a:lstStyle/>
          <a:p>
            <a:r>
              <a:rPr lang="en-US" sz="2000" dirty="0" err="1" smtClean="0"/>
              <a:t>Điều</a:t>
            </a:r>
            <a:r>
              <a:rPr lang="en-US" sz="2000" dirty="0" smtClean="0"/>
              <a:t> </a:t>
            </a:r>
            <a:r>
              <a:rPr lang="en-US" sz="2000" dirty="0" err="1" smtClean="0"/>
              <a:t>trị</a:t>
            </a:r>
            <a:r>
              <a:rPr lang="en-US" sz="2000" dirty="0" smtClean="0"/>
              <a:t> </a:t>
            </a:r>
            <a:r>
              <a:rPr lang="en-US" sz="2000" dirty="0" err="1" smtClean="0"/>
              <a:t>mụn</a:t>
            </a:r>
            <a:r>
              <a:rPr lang="en-US" sz="2000" dirty="0" smtClean="0"/>
              <a:t> </a:t>
            </a:r>
            <a:r>
              <a:rPr lang="en-US" sz="2000" dirty="0" err="1" smtClean="0"/>
              <a:t>bằng</a:t>
            </a:r>
            <a:r>
              <a:rPr lang="en-US" sz="2000" dirty="0" smtClean="0"/>
              <a:t> </a:t>
            </a:r>
            <a:r>
              <a:rPr lang="en-US" sz="2000" dirty="0" err="1" smtClean="0"/>
              <a:t>ánh</a:t>
            </a:r>
            <a:r>
              <a:rPr lang="en-US" sz="2000" dirty="0" smtClean="0"/>
              <a:t> </a:t>
            </a:r>
            <a:r>
              <a:rPr lang="en-US" sz="2000" dirty="0" err="1" smtClean="0"/>
              <a:t>sáng</a:t>
            </a:r>
            <a:r>
              <a:rPr lang="en-US" sz="2000" dirty="0" smtClean="0"/>
              <a:t> </a:t>
            </a:r>
            <a:r>
              <a:rPr lang="en-US" sz="2000" dirty="0" err="1" smtClean="0"/>
              <a:t>xanh</a:t>
            </a:r>
            <a:endParaRPr lang="en-US" sz="2000" dirty="0"/>
          </a:p>
        </p:txBody>
      </p:sp>
      <p:pic>
        <p:nvPicPr>
          <p:cNvPr id="5126" name="Picture 6" descr="Chiếu đèn bức xạ cao điều trị vàng da ở trẻ sơ s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894" y="3939988"/>
            <a:ext cx="5307106" cy="2675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22182" y="3336522"/>
            <a:ext cx="3684494" cy="400110"/>
          </a:xfrm>
          <a:prstGeom prst="rect">
            <a:avLst/>
          </a:prstGeom>
          <a:noFill/>
        </p:spPr>
        <p:txBody>
          <a:bodyPr wrap="square" rtlCol="0">
            <a:spAutoFit/>
          </a:bodyPr>
          <a:lstStyle/>
          <a:p>
            <a:r>
              <a:rPr lang="en-US" sz="2000" dirty="0" err="1" smtClean="0"/>
              <a:t>Chữa</a:t>
            </a:r>
            <a:r>
              <a:rPr lang="en-US" sz="2000" dirty="0" smtClean="0"/>
              <a:t> </a:t>
            </a:r>
            <a:r>
              <a:rPr lang="en-US" sz="2000" dirty="0" err="1" smtClean="0"/>
              <a:t>vàng</a:t>
            </a:r>
            <a:r>
              <a:rPr lang="en-US" sz="2000" dirty="0" smtClean="0"/>
              <a:t> da </a:t>
            </a:r>
            <a:r>
              <a:rPr lang="en-US" sz="2000" dirty="0" err="1" smtClean="0"/>
              <a:t>cho</a:t>
            </a:r>
            <a:r>
              <a:rPr lang="en-US" sz="2000" dirty="0" smtClean="0"/>
              <a:t> </a:t>
            </a:r>
            <a:r>
              <a:rPr lang="en-US" sz="2000" dirty="0" err="1" smtClean="0"/>
              <a:t>trẻ</a:t>
            </a:r>
            <a:r>
              <a:rPr lang="en-US" sz="2000" dirty="0" smtClean="0"/>
              <a:t> </a:t>
            </a:r>
            <a:r>
              <a:rPr lang="en-US" sz="2000" dirty="0" err="1" smtClean="0"/>
              <a:t>sơ</a:t>
            </a:r>
            <a:r>
              <a:rPr lang="en-US" sz="2000" dirty="0" smtClean="0"/>
              <a:t> </a:t>
            </a:r>
            <a:r>
              <a:rPr lang="en-US" sz="2000" dirty="0" err="1" smtClean="0"/>
              <a:t>sinh</a:t>
            </a:r>
            <a:endParaRPr lang="en-US" sz="2000" dirty="0"/>
          </a:p>
        </p:txBody>
      </p:sp>
      <p:sp>
        <p:nvSpPr>
          <p:cNvPr id="4" name="TextBox 3"/>
          <p:cNvSpPr txBox="1"/>
          <p:nvPr/>
        </p:nvSpPr>
        <p:spPr>
          <a:xfrm>
            <a:off x="1757748" y="0"/>
            <a:ext cx="5688106" cy="523220"/>
          </a:xfrm>
          <a:prstGeom prst="rect">
            <a:avLst/>
          </a:prstGeom>
          <a:noFill/>
        </p:spPr>
        <p:txBody>
          <a:bodyPr wrap="square" rtlCol="0">
            <a:spAutoFit/>
          </a:bodyPr>
          <a:lstStyle/>
          <a:p>
            <a:r>
              <a:rPr lang="en-US" sz="2800" dirty="0" err="1" smtClean="0"/>
              <a:t>Sử</a:t>
            </a:r>
            <a:r>
              <a:rPr lang="en-US" sz="2800" dirty="0" smtClean="0"/>
              <a:t> </a:t>
            </a:r>
            <a:r>
              <a:rPr lang="en-US" sz="2800" dirty="0" err="1" smtClean="0"/>
              <a:t>dụng</a:t>
            </a:r>
            <a:r>
              <a:rPr lang="en-US" sz="2800" dirty="0" smtClean="0"/>
              <a:t> </a:t>
            </a:r>
            <a:r>
              <a:rPr lang="en-US" sz="2800" dirty="0" err="1" smtClean="0"/>
              <a:t>ánh</a:t>
            </a:r>
            <a:r>
              <a:rPr lang="en-US" sz="2800" dirty="0" smtClean="0"/>
              <a:t> </a:t>
            </a:r>
            <a:r>
              <a:rPr lang="en-US" sz="2800" dirty="0" err="1" smtClean="0"/>
              <a:t>sáng</a:t>
            </a:r>
            <a:r>
              <a:rPr lang="en-US" sz="2800" dirty="0" smtClean="0"/>
              <a:t> </a:t>
            </a:r>
            <a:r>
              <a:rPr lang="en-US" sz="2800" dirty="0" err="1" smtClean="0"/>
              <a:t>trong</a:t>
            </a:r>
            <a:r>
              <a:rPr lang="en-US" sz="2800" dirty="0" smtClean="0"/>
              <a:t> </a:t>
            </a:r>
            <a:r>
              <a:rPr lang="en-US" sz="2800" dirty="0" err="1" smtClean="0"/>
              <a:t>chữa</a:t>
            </a:r>
            <a:r>
              <a:rPr lang="en-US" sz="2800" dirty="0" smtClean="0"/>
              <a:t> </a:t>
            </a:r>
            <a:r>
              <a:rPr lang="en-US" sz="2800" dirty="0" err="1" smtClean="0"/>
              <a:t>bệnh</a:t>
            </a:r>
            <a:endParaRPr lang="en-US" sz="2800" dirty="0"/>
          </a:p>
        </p:txBody>
      </p:sp>
    </p:spTree>
    <p:extLst>
      <p:ext uri="{BB962C8B-B14F-4D97-AF65-F5344CB8AC3E}">
        <p14:creationId xmlns:p14="http://schemas.microsoft.com/office/powerpoint/2010/main" val="4076765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ác dụng của ánh sáng trong sân khấ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40" y="689442"/>
            <a:ext cx="5715000" cy="514658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529" y="689443"/>
            <a:ext cx="4504765" cy="255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528" y="3262733"/>
            <a:ext cx="4504765" cy="244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0612" y="0"/>
            <a:ext cx="9654988" cy="523220"/>
          </a:xfrm>
          <a:prstGeom prst="rect">
            <a:avLst/>
          </a:prstGeom>
          <a:noFill/>
        </p:spPr>
        <p:txBody>
          <a:bodyPr wrap="square" rtlCol="0">
            <a:spAutoFit/>
          </a:bodyPr>
          <a:lstStyle/>
          <a:p>
            <a:pPr algn="ctr"/>
            <a:r>
              <a:rPr lang="en-US" sz="2800" dirty="0" err="1" smtClean="0"/>
              <a:t>Sử</a:t>
            </a:r>
            <a:r>
              <a:rPr lang="en-US" sz="2800" dirty="0" smtClean="0"/>
              <a:t> </a:t>
            </a:r>
            <a:r>
              <a:rPr lang="en-US" sz="2800" dirty="0" err="1" smtClean="0"/>
              <a:t>dụng</a:t>
            </a:r>
            <a:r>
              <a:rPr lang="en-US" sz="2800" dirty="0" smtClean="0"/>
              <a:t> </a:t>
            </a:r>
            <a:r>
              <a:rPr lang="en-US" sz="2800" dirty="0" err="1" smtClean="0"/>
              <a:t>ánh</a:t>
            </a:r>
            <a:r>
              <a:rPr lang="en-US" sz="2800" dirty="0" smtClean="0"/>
              <a:t> </a:t>
            </a:r>
            <a:r>
              <a:rPr lang="en-US" sz="2800" dirty="0" err="1" smtClean="0"/>
              <a:t>sáng</a:t>
            </a:r>
            <a:r>
              <a:rPr lang="en-US" sz="2800" dirty="0" smtClean="0"/>
              <a:t> </a:t>
            </a:r>
            <a:r>
              <a:rPr lang="en-US" sz="2800" dirty="0" err="1" smtClean="0"/>
              <a:t>để</a:t>
            </a:r>
            <a:r>
              <a:rPr lang="en-US" sz="2800" dirty="0" smtClean="0"/>
              <a:t> </a:t>
            </a:r>
            <a:r>
              <a:rPr lang="en-US" sz="2800" dirty="0" err="1" smtClean="0"/>
              <a:t>trang</a:t>
            </a:r>
            <a:r>
              <a:rPr lang="en-US" sz="2800" dirty="0" smtClean="0"/>
              <a:t> </a:t>
            </a:r>
            <a:r>
              <a:rPr lang="en-US" sz="2800" dirty="0" err="1" smtClean="0"/>
              <a:t>trí</a:t>
            </a:r>
            <a:r>
              <a:rPr lang="en-US" sz="2800" dirty="0" smtClean="0"/>
              <a:t>, </a:t>
            </a:r>
            <a:r>
              <a:rPr lang="en-US" sz="2800" dirty="0" err="1" smtClean="0"/>
              <a:t>làm</a:t>
            </a:r>
            <a:r>
              <a:rPr lang="en-US" sz="2800" dirty="0" smtClean="0"/>
              <a:t> </a:t>
            </a:r>
            <a:r>
              <a:rPr lang="en-US" sz="2800" dirty="0" err="1" smtClean="0"/>
              <a:t>đẹp</a:t>
            </a:r>
            <a:r>
              <a:rPr lang="en-US" sz="2800" dirty="0" smtClean="0"/>
              <a:t>, </a:t>
            </a:r>
            <a:r>
              <a:rPr lang="en-US" sz="2800" dirty="0" err="1" smtClean="0"/>
              <a:t>giải</a:t>
            </a:r>
            <a:r>
              <a:rPr lang="en-US" sz="2800" dirty="0" smtClean="0"/>
              <a:t> </a:t>
            </a:r>
            <a:r>
              <a:rPr lang="en-US" sz="2800" dirty="0" err="1" smtClean="0"/>
              <a:t>trí</a:t>
            </a:r>
            <a:endParaRPr lang="en-US" sz="2800" dirty="0"/>
          </a:p>
        </p:txBody>
      </p:sp>
    </p:spTree>
    <p:extLst>
      <p:ext uri="{BB962C8B-B14F-4D97-AF65-F5344CB8AC3E}">
        <p14:creationId xmlns:p14="http://schemas.microsoft.com/office/powerpoint/2010/main" val="18395503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247" y="1720840"/>
            <a:ext cx="10327341" cy="2585323"/>
          </a:xfrm>
          <a:prstGeom prst="rect">
            <a:avLst/>
          </a:prstGeom>
        </p:spPr>
        <p:txBody>
          <a:bodyPr wrap="square">
            <a:spAutoFit/>
          </a:bodyPr>
          <a:lstStyle/>
          <a:p>
            <a:r>
              <a:rPr lang="vi-VN" dirty="0"/>
              <a:t>Ánh sáng giúp tinh thần tốt: Nhờ có ánh sáng thúc đẩy quá trình sinh ra serotonin giúp con người ổn định tinh thần. </a:t>
            </a:r>
          </a:p>
          <a:p>
            <a:r>
              <a:rPr lang="vi-VN" dirty="0"/>
              <a:t>Ánh sáng góp phần ngăn ngừa ung thư: Nếu biết cách tiếp xúc ánh sáng Mặt Trời ở mức vừa đủ sẽ giúp chúng ta ngăn ngừa nguy cơ phát bệnh ung thư hạch bạch huyết; ung thư buồng trứng; ung thư ruột già.</a:t>
            </a:r>
          </a:p>
          <a:p>
            <a:r>
              <a:rPr lang="vi-VN" dirty="0"/>
              <a:t>Ánh sáng giúp tăng cường hệ miễn dịch: Khi tiếp xúc ánh sáng, kích thích số lượng bạch cầu tăng lên chống lại các bệnh nhiễm trùng.</a:t>
            </a:r>
          </a:p>
          <a:p>
            <a:r>
              <a:rPr lang="vi-VN" dirty="0"/>
              <a:t>Ánh sáng mặt trời giúp cơ thể con người tăng cường sản sinh ra vitamin D. Từ đó, giúp cơ thể tăng hấp thụ canxi, khoáng chất để chắc khỏe xương.</a:t>
            </a:r>
          </a:p>
        </p:txBody>
      </p:sp>
    </p:spTree>
    <p:extLst>
      <p:ext uri="{BB962C8B-B14F-4D97-AF65-F5344CB8AC3E}">
        <p14:creationId xmlns:p14="http://schemas.microsoft.com/office/powerpoint/2010/main" val="385542651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706" y="1166843"/>
            <a:ext cx="11282082" cy="2585323"/>
          </a:xfrm>
          <a:prstGeom prst="rect">
            <a:avLst/>
          </a:prstGeom>
        </p:spPr>
        <p:txBody>
          <a:bodyPr wrap="square">
            <a:spAutoFit/>
          </a:bodyPr>
          <a:lstStyle/>
          <a:p>
            <a:r>
              <a:rPr lang="vi-VN" b="1" dirty="0"/>
              <a:t> Ánh sáng hỗ trợ chữa bệnh</a:t>
            </a:r>
          </a:p>
          <a:p>
            <a:r>
              <a:rPr lang="vi-VN" dirty="0"/>
              <a:t>Ánh sáng đèn LED có sinh ra tia tử ngoại, tia hồng ngoại, tia laser để hỗ trợ chữa bệnh.</a:t>
            </a:r>
          </a:p>
          <a:p>
            <a:r>
              <a:rPr lang="vi-VN" dirty="0"/>
              <a:t>Tia tử ngoại có tác dụng diệt khuẩn phòng mổ, dụng cụ phẫu thuật. Bên cạnh đó, bệnh viện có thể ứng dụng tia tử ngoại hỗ trợ điều trị bệnh còi xương cho trẻ, hồi phục chức năng cho người ốm dậy. Ánh sáng tử ngoại có thể hỗ trợ trong việc trị bệnh vảy nến, bạch biến, rụng tóc, loét da, ezema, giber.</a:t>
            </a:r>
          </a:p>
          <a:p>
            <a:r>
              <a:rPr lang="vi-VN" dirty="0"/>
              <a:t>Tia hồng ngoại hỗ trợ trị các bệnh thần kinh, viêm cơ, viêm loét da, sẹo xấu.</a:t>
            </a:r>
          </a:p>
          <a:p>
            <a:r>
              <a:rPr lang="vi-VN" dirty="0"/>
              <a:t>Tia laser sử dụng trong việc điều trị tiêu diệt khối u, thoát vị đĩa đệm, xóa xăm, mụn cơm,…Bên cạnh đó, tia laser được dùng trong việc điều trị viêm nhiễm, giảm đau.</a:t>
            </a:r>
          </a:p>
          <a:p>
            <a:r>
              <a:rPr lang="vi-VN" dirty="0"/>
              <a:t>Ánh sáng đèn LED ánh sáng xanh dương hỗ trợ điều trị bệnh vàng da ở trẻ nhỏ.</a:t>
            </a:r>
          </a:p>
        </p:txBody>
      </p:sp>
    </p:spTree>
    <p:extLst>
      <p:ext uri="{BB962C8B-B14F-4D97-AF65-F5344CB8AC3E}">
        <p14:creationId xmlns:p14="http://schemas.microsoft.com/office/powerpoint/2010/main" val="18357949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9141" y="739588"/>
            <a:ext cx="8740588" cy="707886"/>
          </a:xfrm>
          <a:prstGeom prst="rect">
            <a:avLst/>
          </a:prstGeom>
          <a:noFill/>
        </p:spPr>
        <p:txBody>
          <a:bodyPr wrap="square" rtlCol="0">
            <a:spAutoFit/>
          </a:bodyPr>
          <a:lstStyle/>
          <a:p>
            <a:r>
              <a:rPr lang="en-US" sz="4000" dirty="0" err="1" smtClean="0"/>
              <a:t>Gia</a:t>
            </a:r>
            <a:r>
              <a:rPr lang="en-US" sz="4000" dirty="0" smtClean="0"/>
              <a:t> </a:t>
            </a:r>
            <a:r>
              <a:rPr lang="en-US" sz="4000" dirty="0" err="1" smtClean="0"/>
              <a:t>đình</a:t>
            </a:r>
            <a:r>
              <a:rPr lang="en-US" sz="4000" dirty="0" smtClean="0"/>
              <a:t> </a:t>
            </a:r>
            <a:r>
              <a:rPr lang="en-US" sz="4000" dirty="0" err="1" smtClean="0"/>
              <a:t>em</a:t>
            </a:r>
            <a:r>
              <a:rPr lang="en-US" sz="4000" dirty="0" smtClean="0"/>
              <a:t> </a:t>
            </a:r>
            <a:r>
              <a:rPr lang="en-US" sz="4000" dirty="0" err="1" smtClean="0"/>
              <a:t>sử</a:t>
            </a:r>
            <a:r>
              <a:rPr lang="en-US" sz="4000" dirty="0" smtClean="0"/>
              <a:t> </a:t>
            </a:r>
            <a:r>
              <a:rPr lang="en-US" sz="4000" dirty="0" err="1" smtClean="0"/>
              <a:t>dụng</a:t>
            </a:r>
            <a:r>
              <a:rPr lang="en-US" sz="4000" dirty="0" smtClean="0"/>
              <a:t> </a:t>
            </a:r>
            <a:r>
              <a:rPr lang="en-US" sz="4000" dirty="0" err="1" smtClean="0"/>
              <a:t>ánh</a:t>
            </a:r>
            <a:r>
              <a:rPr lang="en-US" sz="4000" dirty="0" smtClean="0"/>
              <a:t> </a:t>
            </a:r>
            <a:r>
              <a:rPr lang="en-US" sz="4000" dirty="0" err="1" smtClean="0"/>
              <a:t>sáng</a:t>
            </a:r>
            <a:r>
              <a:rPr lang="en-US" sz="4000" dirty="0" smtClean="0"/>
              <a:t> </a:t>
            </a:r>
            <a:r>
              <a:rPr lang="en-US" sz="4000" dirty="0" err="1" smtClean="0"/>
              <a:t>để</a:t>
            </a:r>
            <a:r>
              <a:rPr lang="en-US" sz="4000" dirty="0" smtClean="0"/>
              <a:t> </a:t>
            </a:r>
            <a:r>
              <a:rPr lang="en-US" sz="4000" dirty="0" err="1" smtClean="0"/>
              <a:t>làm</a:t>
            </a:r>
            <a:r>
              <a:rPr lang="en-US" sz="4000" dirty="0" smtClean="0"/>
              <a:t> </a:t>
            </a:r>
            <a:r>
              <a:rPr lang="en-US" sz="4000" dirty="0" err="1" smtClean="0"/>
              <a:t>gì</a:t>
            </a:r>
            <a:r>
              <a:rPr lang="en-US" sz="4000" dirty="0" smtClean="0"/>
              <a:t>?</a:t>
            </a:r>
            <a:endParaRPr lang="en-US" sz="4000" dirty="0"/>
          </a:p>
        </p:txBody>
      </p:sp>
    </p:spTree>
    <p:extLst>
      <p:ext uri="{BB962C8B-B14F-4D97-AF65-F5344CB8AC3E}">
        <p14:creationId xmlns:p14="http://schemas.microsoft.com/office/powerpoint/2010/main" val="45423138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10" name="图片 9">
            <a:extLst>
              <a:ext uri="{FF2B5EF4-FFF2-40B4-BE49-F238E27FC236}">
                <a16:creationId xmlns="" xmlns:a16="http://schemas.microsoft.com/office/drawing/2014/main" id="{32492712-7161-444E-A5B8-97B75A47B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 xmlns:a16="http://schemas.microsoft.com/office/drawing/2014/main" id="{4B8DA49F-937A-2561-77EF-41FABF9B84B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a:extLst>
              <a:ext uri="{FF2B5EF4-FFF2-40B4-BE49-F238E27FC236}">
                <a16:creationId xmlns="" xmlns:a16="http://schemas.microsoft.com/office/drawing/2014/main" id="{3CF6EA4A-AAB6-0044-DFAB-DA8211650EA8}"/>
              </a:ext>
            </a:extLst>
          </p:cNvPr>
          <p:cNvPicPr>
            <a:picLocks noChangeAspect="1"/>
          </p:cNvPicPr>
          <p:nvPr/>
        </p:nvPicPr>
        <p:blipFill>
          <a:blip r:embed="rId9"/>
          <a:stretch>
            <a:fillRect/>
          </a:stretch>
        </p:blipFill>
        <p:spPr>
          <a:xfrm>
            <a:off x="2781370" y="-638175"/>
            <a:ext cx="7181710" cy="2938527"/>
          </a:xfrm>
          <a:prstGeom prst="rect">
            <a:avLst/>
          </a:prstGeom>
        </p:spPr>
      </p:pic>
      <p:pic>
        <p:nvPicPr>
          <p:cNvPr id="19" name="Picture 18">
            <a:extLst>
              <a:ext uri="{FF2B5EF4-FFF2-40B4-BE49-F238E27FC236}">
                <a16:creationId xmlns="" xmlns:a16="http://schemas.microsoft.com/office/drawing/2014/main" id="{B74481F6-4DE1-89E6-595E-330C16FFCC0D}"/>
              </a:ext>
            </a:extLst>
          </p:cNvPr>
          <p:cNvPicPr>
            <a:picLocks noChangeAspect="1"/>
          </p:cNvPicPr>
          <p:nvPr/>
        </p:nvPicPr>
        <p:blipFill>
          <a:blip r:embed="rId10"/>
          <a:stretch>
            <a:fillRect/>
          </a:stretch>
        </p:blipFill>
        <p:spPr>
          <a:xfrm>
            <a:off x="1293154" y="2030987"/>
            <a:ext cx="7834039" cy="2853175"/>
          </a:xfrm>
          <a:prstGeom prst="rect">
            <a:avLst/>
          </a:prstGeom>
        </p:spPr>
      </p:pic>
    </p:spTree>
    <p:extLst>
      <p:ext uri="{BB962C8B-B14F-4D97-AF65-F5344CB8AC3E}">
        <p14:creationId xmlns:p14="http://schemas.microsoft.com/office/powerpoint/2010/main" val="1377614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57"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8518" b="-68518"/>
            </a:stretch>
          </a:blipFill>
        </p:spPr>
        <p:txBody>
          <a:bodyPr lIns="60954" tIns="30477" rIns="60954" bIns="30477"/>
          <a:lstStyle/>
          <a:p>
            <a:endParaRPr lang="en-US"/>
          </a:p>
        </p:txBody>
      </p:sp>
      <p:grpSp>
        <p:nvGrpSpPr>
          <p:cNvPr id="4" name="Group 4"/>
          <p:cNvGrpSpPr/>
          <p:nvPr/>
        </p:nvGrpSpPr>
        <p:grpSpPr>
          <a:xfrm>
            <a:off x="188068" y="1643816"/>
            <a:ext cx="2519093" cy="4482697"/>
            <a:chOff x="0" y="0"/>
            <a:chExt cx="2187652" cy="894539"/>
          </a:xfrm>
        </p:grpSpPr>
        <p:sp>
          <p:nvSpPr>
            <p:cNvPr id="5" name="Freeform 5"/>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p>
          </p:txBody>
        </p:sp>
      </p:grpSp>
      <p:pic>
        <p:nvPicPr>
          <p:cNvPr id="39" name="Picture 38">
            <a:extLst>
              <a:ext uri="{FF2B5EF4-FFF2-40B4-BE49-F238E27FC236}">
                <a16:creationId xmlns="" xmlns:a16="http://schemas.microsoft.com/office/drawing/2014/main" id="{73221FFA-3C4F-203E-3400-3B05CD14FEFE}"/>
              </a:ext>
            </a:extLst>
          </p:cNvPr>
          <p:cNvPicPr>
            <a:picLocks noChangeAspect="1"/>
          </p:cNvPicPr>
          <p:nvPr/>
        </p:nvPicPr>
        <p:blipFill rotWithShape="1">
          <a:blip r:embed="rId4">
            <a:extLst>
              <a:ext uri="{28A0092B-C50C-407E-A947-70E740481C1C}">
                <a14:useLocalDpi xmlns:a14="http://schemas.microsoft.com/office/drawing/2010/main" val="0"/>
              </a:ext>
            </a:extLst>
          </a:blip>
          <a:srcRect l="17917" t="42593" r="46250" b="22593"/>
          <a:stretch/>
        </p:blipFill>
        <p:spPr>
          <a:xfrm>
            <a:off x="188067" y="1658113"/>
            <a:ext cx="2511564" cy="2143811"/>
          </a:xfrm>
          <a:prstGeom prst="rect">
            <a:avLst/>
          </a:prstGeom>
        </p:spPr>
      </p:pic>
      <p:pic>
        <p:nvPicPr>
          <p:cNvPr id="41" name="Picture 40">
            <a:extLst>
              <a:ext uri="{FF2B5EF4-FFF2-40B4-BE49-F238E27FC236}">
                <a16:creationId xmlns="" xmlns:a16="http://schemas.microsoft.com/office/drawing/2014/main" id="{226D5DB5-3357-D670-22AC-CFF37DC5C18E}"/>
              </a:ext>
            </a:extLst>
          </p:cNvPr>
          <p:cNvPicPr>
            <a:picLocks noChangeAspect="1"/>
          </p:cNvPicPr>
          <p:nvPr/>
        </p:nvPicPr>
        <p:blipFill rotWithShape="1">
          <a:blip r:embed="rId4">
            <a:extLst>
              <a:ext uri="{28A0092B-C50C-407E-A947-70E740481C1C}">
                <a14:useLocalDpi xmlns:a14="http://schemas.microsoft.com/office/drawing/2010/main" val="0"/>
              </a:ext>
            </a:extLst>
          </a:blip>
          <a:srcRect l="54167" t="41852" r="11667" b="22592"/>
          <a:stretch/>
        </p:blipFill>
        <p:spPr>
          <a:xfrm>
            <a:off x="188067" y="3859764"/>
            <a:ext cx="2474363" cy="2194612"/>
          </a:xfrm>
          <a:prstGeom prst="rect">
            <a:avLst/>
          </a:prstGeom>
        </p:spPr>
      </p:pic>
      <p:sp>
        <p:nvSpPr>
          <p:cNvPr id="13" name="TextBox 12">
            <a:extLst>
              <a:ext uri="{FF2B5EF4-FFF2-40B4-BE49-F238E27FC236}">
                <a16:creationId xmlns="" xmlns:a16="http://schemas.microsoft.com/office/drawing/2014/main" id="{D8A17F06-7EB7-342C-BC09-74AFB0DB8353}"/>
              </a:ext>
            </a:extLst>
          </p:cNvPr>
          <p:cNvSpPr txBox="1"/>
          <p:nvPr/>
        </p:nvSpPr>
        <p:spPr>
          <a:xfrm>
            <a:off x="1368963" y="85157"/>
            <a:ext cx="10575680" cy="1292661"/>
          </a:xfrm>
          <a:prstGeom prst="rect">
            <a:avLst/>
          </a:prstGeom>
          <a:noFill/>
        </p:spPr>
        <p:txBody>
          <a:bodyPr wrap="square" lIns="60954" tIns="30477" rIns="60954" bIns="30477">
            <a:spAutoFit/>
          </a:bodyPr>
          <a:lstStyle/>
          <a:p>
            <a:pPr algn="just"/>
            <a:r>
              <a:rPr lang="vi-VN" sz="4000" b="1" dirty="0">
                <a:latin typeface="Calibri" panose="020F0502020204030204" pitchFamily="34" charset="0"/>
                <a:ea typeface="Calibri" panose="020F0502020204030204" pitchFamily="34" charset="0"/>
                <a:cs typeface="Calibri" panose="020F0502020204030204" pitchFamily="34" charset="0"/>
              </a:rPr>
              <a:t>Trong sản xuất nông nghiệp, con người sử dụng ánh sáng vào những việc:</a:t>
            </a:r>
            <a:endParaRPr lang="en-GB" sz="4000" b="1" dirty="0">
              <a:latin typeface="Calibri" panose="020F0502020204030204" pitchFamily="34" charset="0"/>
              <a:ea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 xmlns:a16="http://schemas.microsoft.com/office/drawing/2014/main" id="{00D5EB77-2064-B0F2-2312-16A85D3DE6C0}"/>
              </a:ext>
            </a:extLst>
          </p:cNvPr>
          <p:cNvSpPr/>
          <p:nvPr/>
        </p:nvSpPr>
        <p:spPr>
          <a:xfrm>
            <a:off x="3860800" y="1856258"/>
            <a:ext cx="7467600" cy="927453"/>
          </a:xfrm>
          <a:prstGeom prst="roundRect">
            <a:avLst/>
          </a:prstGeom>
          <a:solidFill>
            <a:schemeClr val="accent6">
              <a:lumMod val="20000"/>
              <a:lumOff val="80000"/>
              <a:alpha val="8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r>
              <a:rPr lang="vi-VN" sz="2400" b="1" dirty="0">
                <a:solidFill>
                  <a:srgbClr val="002060"/>
                </a:solidFill>
                <a:latin typeface="Calibri" panose="020F0502020204030204" pitchFamily="34" charset="0"/>
                <a:ea typeface="Calibri" panose="020F0502020204030204" pitchFamily="34" charset="0"/>
                <a:cs typeface="Calibri" panose="020F0502020204030204" pitchFamily="34" charset="0"/>
              </a:rPr>
              <a:t>Đảm bảo điều kiện tồn tại và phát triển cho cây, vật nuôi.</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 xmlns:a16="http://schemas.microsoft.com/office/drawing/2014/main" id="{1571AF49-7894-C234-A3C7-3D1DB3735774}"/>
              </a:ext>
            </a:extLst>
          </p:cNvPr>
          <p:cNvSpPr/>
          <p:nvPr/>
        </p:nvSpPr>
        <p:spPr>
          <a:xfrm>
            <a:off x="3860800" y="3158644"/>
            <a:ext cx="7467600" cy="927453"/>
          </a:xfrm>
          <a:prstGeom prst="roundRect">
            <a:avLst/>
          </a:prstGeom>
          <a:solidFill>
            <a:schemeClr val="accent6">
              <a:lumMod val="20000"/>
              <a:lumOff val="80000"/>
              <a:alpha val="8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r>
              <a:rPr lang="vi-VN" sz="2400" b="1" dirty="0">
                <a:solidFill>
                  <a:srgbClr val="002060"/>
                </a:solidFill>
                <a:latin typeface="Calibri" panose="020F0502020204030204" pitchFamily="34" charset="0"/>
                <a:ea typeface="Calibri" panose="020F0502020204030204" pitchFamily="34" charset="0"/>
                <a:cs typeface="Calibri" panose="020F0502020204030204" pitchFamily="34" charset="0"/>
              </a:rPr>
              <a:t>Kích thích cây trồng, vật nuôi cho ra sản phẩm. </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 xmlns:a16="http://schemas.microsoft.com/office/drawing/2014/main" id="{E68A01EF-FF2B-3912-70E6-2D0281DBB7BB}"/>
              </a:ext>
            </a:extLst>
          </p:cNvPr>
          <p:cNvSpPr/>
          <p:nvPr/>
        </p:nvSpPr>
        <p:spPr>
          <a:xfrm>
            <a:off x="3860800" y="4466377"/>
            <a:ext cx="7467600" cy="1368180"/>
          </a:xfrm>
          <a:prstGeom prst="roundRect">
            <a:avLst/>
          </a:prstGeom>
          <a:solidFill>
            <a:schemeClr val="accent6">
              <a:lumMod val="20000"/>
              <a:lumOff val="80000"/>
              <a:alpha val="8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just"/>
            <a:r>
              <a:rPr lang="vi-VN" sz="2400" b="1" dirty="0">
                <a:solidFill>
                  <a:srgbClr val="002060"/>
                </a:solidFill>
                <a:latin typeface="Calibri" panose="020F0502020204030204" pitchFamily="34" charset="0"/>
                <a:ea typeface="Calibri" panose="020F0502020204030204" pitchFamily="34" charset="0"/>
                <a:cs typeface="Calibri" panose="020F0502020204030204" pitchFamily="34" charset="0"/>
              </a:rPr>
              <a:t>Ví dụ: dùng đèn chiếu sáng để gà đẻ nhiều trứng, dùng đèn chiếu sáng để cây thanh long cho ra quả nhiều,...</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 xmlns:a16="http://schemas.microsoft.com/office/drawing/2014/main" id="{CD854CB0-9844-691B-E0F8-EEE531F0C067}"/>
              </a:ext>
            </a:extLst>
          </p:cNvPr>
          <p:cNvPicPr>
            <a:picLocks noChangeAspect="1"/>
          </p:cNvPicPr>
          <p:nvPr/>
        </p:nvPicPr>
        <p:blipFill rotWithShape="1">
          <a:blip r:embed="rId4">
            <a:extLst>
              <a:ext uri="{28A0092B-C50C-407E-A947-70E740481C1C}">
                <a14:useLocalDpi xmlns:a14="http://schemas.microsoft.com/office/drawing/2010/main" val="0"/>
              </a:ext>
            </a:extLst>
          </a:blip>
          <a:srcRect l="15771" t="28669" r="74829" b="59715"/>
          <a:stretch/>
        </p:blipFill>
        <p:spPr>
          <a:xfrm>
            <a:off x="10886" y="133539"/>
            <a:ext cx="1544586" cy="1073349"/>
          </a:xfrm>
          <a:prstGeom prst="ellipse">
            <a:avLst/>
          </a:prstGeom>
          <a:ln>
            <a:noFill/>
          </a:ln>
          <a:effectLst>
            <a:softEdge rad="112500"/>
          </a:effectLst>
        </p:spPr>
      </p:pic>
    </p:spTree>
    <p:extLst>
      <p:ext uri="{BB962C8B-B14F-4D97-AF65-F5344CB8AC3E}">
        <p14:creationId xmlns:p14="http://schemas.microsoft.com/office/powerpoint/2010/main" val="37941143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grpSp>
        <p:nvGrpSpPr>
          <p:cNvPr id="2" name="Group 1">
            <a:extLst>
              <a:ext uri="{FF2B5EF4-FFF2-40B4-BE49-F238E27FC236}">
                <a16:creationId xmlns="" xmlns:a16="http://schemas.microsoft.com/office/drawing/2014/main" id="{74D3AB09-96B1-BBA4-B2F4-28517795550D}"/>
              </a:ext>
            </a:extLst>
          </p:cNvPr>
          <p:cNvGrpSpPr/>
          <p:nvPr/>
        </p:nvGrpSpPr>
        <p:grpSpPr>
          <a:xfrm>
            <a:off x="1037389" y="304801"/>
            <a:ext cx="10117221" cy="4752974"/>
            <a:chOff x="986208" y="1329418"/>
            <a:chExt cx="10219585" cy="4199164"/>
          </a:xfrm>
        </p:grpSpPr>
        <p:grpSp>
          <p:nvGrpSpPr>
            <p:cNvPr id="4" name="Group 3">
              <a:extLst>
                <a:ext uri="{FF2B5EF4-FFF2-40B4-BE49-F238E27FC236}">
                  <a16:creationId xmlns="" xmlns:a16="http://schemas.microsoft.com/office/drawing/2014/main" id="{D46DAF97-8619-C20D-602F-A47F6AC2530B}"/>
                </a:ext>
              </a:extLst>
            </p:cNvPr>
            <p:cNvGrpSpPr/>
            <p:nvPr/>
          </p:nvGrpSpPr>
          <p:grpSpPr>
            <a:xfrm>
              <a:off x="986208" y="1329418"/>
              <a:ext cx="10219585" cy="4199164"/>
              <a:chOff x="986208" y="774700"/>
              <a:chExt cx="10219585" cy="5308600"/>
            </a:xfrm>
          </p:grpSpPr>
          <p:sp>
            <p:nvSpPr>
              <p:cNvPr id="8" name="Rectangle: Rounded Corners 7">
                <a:extLst>
                  <a:ext uri="{FF2B5EF4-FFF2-40B4-BE49-F238E27FC236}">
                    <a16:creationId xmlns="" xmlns:a16="http://schemas.microsoft.com/office/drawing/2014/main" id="{E24A4FB6-A9A0-6D55-C23E-49F274256960}"/>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 xmlns:a16="http://schemas.microsoft.com/office/drawing/2014/main" id="{E120751E-5131-BCBD-69DA-BF61FAC86AF2}"/>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标题 1">
              <a:extLst>
                <a:ext uri="{FF2B5EF4-FFF2-40B4-BE49-F238E27FC236}">
                  <a16:creationId xmlns="" xmlns:a16="http://schemas.microsoft.com/office/drawing/2014/main" id="{ECE2DA98-F371-7ECE-FEF3-8333B20F0D5D}"/>
                </a:ext>
              </a:extLst>
            </p:cNvPr>
            <p:cNvSpPr txBox="1">
              <a:spLocks/>
            </p:cNvSpPr>
            <p:nvPr/>
          </p:nvSpPr>
          <p:spPr>
            <a:xfrm>
              <a:off x="1602820" y="2037586"/>
              <a:ext cx="910819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altLang="zh-CN" sz="36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Kết luận</a:t>
              </a:r>
            </a:p>
            <a:p>
              <a:pPr marL="457200" indent="-457200" algn="just">
                <a:lnSpc>
                  <a:spcPct val="150000"/>
                </a:lnSpc>
                <a:buFont typeface="Arial" panose="020B0604020202020204" pitchFamily="34" charset="0"/>
                <a:buChar char="•"/>
              </a:pP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cần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cho</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sự</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của</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con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người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p>
            <a:p>
              <a:pPr marL="457200" indent="-457200" algn="just">
                <a:lnSpc>
                  <a:spcPct val="150000"/>
                </a:lnSpc>
                <a:buFont typeface="Arial" panose="020B0604020202020204" pitchFamily="34" charset="0"/>
                <a:buChar char="•"/>
              </a:pP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Nhờ</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có</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sáng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con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người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có</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thức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ăn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khỏe</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mạnh</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nhìn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thấy</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mọi</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vật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và</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thực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hiện</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được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các</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hoạt</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động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 </a:t>
              </a:r>
              <a:r>
                <a:rPr lang="en-US" altLang="zh-CN" sz="3000" b="1" dirty="0" err="1">
                  <a:solidFill>
                    <a:srgbClr val="224A40"/>
                  </a:solidFill>
                  <a:latin typeface="Cambria" panose="02040503050406030204" pitchFamily="18" charset="0"/>
                  <a:ea typeface="Cambria" panose="02040503050406030204" pitchFamily="18" charset="0"/>
                  <a:cs typeface="#9Slide03 Arima Madurai Black" panose="020B0604020202020204" charset="0"/>
                </a:rPr>
                <a:t>sống</a:t>
              </a:r>
              <a:r>
                <a:rPr lang="en-US" altLang="zh-CN" sz="3000" b="1" dirty="0">
                  <a:solidFill>
                    <a:srgbClr val="224A40"/>
                  </a:solidFill>
                  <a:latin typeface="Cambria" panose="02040503050406030204" pitchFamily="18" charset="0"/>
                  <a:ea typeface="Cambria" panose="02040503050406030204" pitchFamily="18" charset="0"/>
                  <a:cs typeface="#9Slide03 Arima Madurai Black" panose="020B0604020202020204" charset="0"/>
                </a:rPr>
                <a:t>.</a:t>
              </a:r>
            </a:p>
          </p:txBody>
        </p:sp>
      </p:grpSp>
      <p:pic>
        <p:nvPicPr>
          <p:cNvPr id="10" name="Picture 6" descr="Hình ảnh Vẽ Tay Kính Lúp Khoa Học Minh Họa, Kính Lúp, đôi Mắt, Vẽ Tay miễn  phí tải tập tin PNG PSDComment và Vector">
            <a:extLst>
              <a:ext uri="{FF2B5EF4-FFF2-40B4-BE49-F238E27FC236}">
                <a16:creationId xmlns="" xmlns:a16="http://schemas.microsoft.com/office/drawing/2014/main" id="{4946F1F1-6999-BA57-B9D2-F4178008AC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a:extLst>
              <a:ext uri="{FF2B5EF4-FFF2-40B4-BE49-F238E27FC236}">
                <a16:creationId xmlns="" xmlns:a16="http://schemas.microsoft.com/office/drawing/2014/main" id="{6BB9013F-3892-B4B5-D5EE-C4A8EA0BB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extLst>
      <p:ext uri="{BB962C8B-B14F-4D97-AF65-F5344CB8AC3E}">
        <p14:creationId xmlns:p14="http://schemas.microsoft.com/office/powerpoint/2010/main" val="1321939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40480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0" y="457201"/>
            <a:ext cx="12192000" cy="646331"/>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a:spAutoFit/>
          </a:bodyPr>
          <a:lstStyle/>
          <a:p>
            <a:pPr eaLnBrk="1" hangingPunct="1">
              <a:defRPr/>
            </a:pPr>
            <a:r>
              <a:rPr lang="en-US" sz="3600" b="1" dirty="0" err="1">
                <a:solidFill>
                  <a:srgbClr val="FF0000"/>
                </a:solidFill>
                <a:latin typeface="Times New Roman" pitchFamily="18" charset="0"/>
              </a:rPr>
              <a:t>Chọn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chữ</a:t>
            </a:r>
            <a:r>
              <a:rPr lang="en-US" sz="3600" b="1" dirty="0">
                <a:solidFill>
                  <a:srgbClr val="FF0000"/>
                </a:solidFill>
                <a:latin typeface="Times New Roman" pitchFamily="18" charset="0"/>
              </a:rPr>
              <a:t> Đ </a:t>
            </a:r>
            <a:r>
              <a:rPr lang="en-US" sz="3600" b="1" dirty="0" err="1">
                <a:solidFill>
                  <a:srgbClr val="FF0000"/>
                </a:solidFill>
                <a:latin typeface="Times New Roman" pitchFamily="18" charset="0"/>
              </a:rPr>
              <a:t>hoặc</a:t>
            </a:r>
            <a:r>
              <a:rPr lang="en-US" sz="3600" b="1" dirty="0">
                <a:solidFill>
                  <a:srgbClr val="FF0000"/>
                </a:solidFill>
                <a:latin typeface="Times New Roman" pitchFamily="18" charset="0"/>
              </a:rPr>
              <a:t> S </a:t>
            </a:r>
            <a:r>
              <a:rPr lang="en-US" sz="3600" b="1" dirty="0" err="1">
                <a:solidFill>
                  <a:srgbClr val="FF0000"/>
                </a:solidFill>
                <a:latin typeface="Times New Roman" pitchFamily="18" charset="0"/>
              </a:rPr>
              <a:t>điền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vào</a:t>
            </a:r>
            <a:r>
              <a:rPr lang="en-US" sz="3600" b="1" dirty="0">
                <a:solidFill>
                  <a:srgbClr val="FF0000"/>
                </a:solidFill>
                <a:latin typeface="Times New Roman" pitchFamily="18" charset="0"/>
              </a:rPr>
              <a:t> ô </a:t>
            </a:r>
            <a:r>
              <a:rPr lang="en-US" sz="3600" b="1" dirty="0" err="1">
                <a:solidFill>
                  <a:srgbClr val="FF0000"/>
                </a:solidFill>
                <a:latin typeface="Times New Roman" pitchFamily="18" charset="0"/>
              </a:rPr>
              <a:t>thích</a:t>
            </a:r>
            <a:r>
              <a:rPr lang="en-US" sz="3600" b="1" dirty="0">
                <a:solidFill>
                  <a:srgbClr val="FF0000"/>
                </a:solidFill>
                <a:latin typeface="Times New Roman" pitchFamily="18" charset="0"/>
              </a:rPr>
              <a:t> </a:t>
            </a:r>
            <a:r>
              <a:rPr lang="en-US" sz="3600" b="1" dirty="0" err="1" smtClean="0">
                <a:solidFill>
                  <a:srgbClr val="FF0000"/>
                </a:solidFill>
                <a:latin typeface="Times New Roman" pitchFamily="18" charset="0"/>
              </a:rPr>
              <a:t>hợp</a:t>
            </a:r>
            <a:r>
              <a:rPr lang="en-US" sz="3600" b="1" dirty="0" smtClean="0">
                <a:solidFill>
                  <a:srgbClr val="FF0000"/>
                </a:solidFill>
                <a:latin typeface="Times New Roman" pitchFamily="18" charset="0"/>
              </a:rPr>
              <a:t>:</a:t>
            </a:r>
            <a:endParaRPr lang="en-US" sz="3600" b="1" dirty="0">
              <a:solidFill>
                <a:srgbClr val="FF0000"/>
              </a:solidFill>
              <a:latin typeface="Times New Roman" pitchFamily="18" charset="0"/>
            </a:endParaRPr>
          </a:p>
        </p:txBody>
      </p:sp>
      <p:sp>
        <p:nvSpPr>
          <p:cNvPr id="24579" name="Text Box 7"/>
          <p:cNvSpPr txBox="1">
            <a:spLocks noChangeArrowheads="1"/>
          </p:cNvSpPr>
          <p:nvPr/>
        </p:nvSpPr>
        <p:spPr bwMode="auto">
          <a:xfrm>
            <a:off x="203200" y="4495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0" name="Text Box 10"/>
          <p:cNvSpPr txBox="1">
            <a:spLocks noChangeArrowheads="1"/>
          </p:cNvSpPr>
          <p:nvPr/>
        </p:nvSpPr>
        <p:spPr bwMode="auto">
          <a:xfrm>
            <a:off x="203200" y="5638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1" name="Text Box 7"/>
          <p:cNvSpPr txBox="1">
            <a:spLocks noChangeArrowheads="1"/>
          </p:cNvSpPr>
          <p:nvPr/>
        </p:nvSpPr>
        <p:spPr bwMode="auto">
          <a:xfrm>
            <a:off x="304800" y="19050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2" name="Text Box 6"/>
          <p:cNvSpPr txBox="1">
            <a:spLocks noChangeArrowheads="1"/>
          </p:cNvSpPr>
          <p:nvPr/>
        </p:nvSpPr>
        <p:spPr bwMode="auto">
          <a:xfrm>
            <a:off x="1625600" y="1828801"/>
            <a:ext cx="10363200" cy="10156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b="1" dirty="0">
                <a:solidFill>
                  <a:srgbClr val="FF0000"/>
                </a:solidFill>
                <a:latin typeface=".VnTime" pitchFamily="34" charset="0"/>
              </a:rPr>
              <a:t>* </a:t>
            </a:r>
            <a:r>
              <a:rPr lang="en-US" sz="2800" b="1" dirty="0" err="1" smtClean="0">
                <a:latin typeface="Times New Roman" pitchFamily="18" charset="0"/>
              </a:rPr>
              <a:t>Cây</a:t>
            </a:r>
            <a:r>
              <a:rPr lang="en-US" sz="2800" b="1" dirty="0" smtClean="0">
                <a:latin typeface="Times New Roman" pitchFamily="18" charset="0"/>
              </a:rPr>
              <a:t> </a:t>
            </a:r>
            <a:r>
              <a:rPr lang="en-US" sz="2800" b="1" dirty="0" err="1" smtClean="0">
                <a:latin typeface="Times New Roman" pitchFamily="18" charset="0"/>
              </a:rPr>
              <a:t>xanh</a:t>
            </a:r>
            <a:r>
              <a:rPr lang="en-US" sz="2800" b="1" dirty="0" smtClean="0">
                <a:latin typeface="Times New Roman" pitchFamily="18" charset="0"/>
              </a:rPr>
              <a:t> </a:t>
            </a:r>
            <a:r>
              <a:rPr lang="en-US" sz="2800" b="1" dirty="0" err="1" smtClean="0">
                <a:latin typeface="Times New Roman" pitchFamily="18" charset="0"/>
              </a:rPr>
              <a:t>cần</a:t>
            </a:r>
            <a:r>
              <a:rPr lang="en-US" sz="2800" b="1" dirty="0" smtClean="0">
                <a:latin typeface="Times New Roman" pitchFamily="18" charset="0"/>
              </a:rPr>
              <a:t> </a:t>
            </a:r>
            <a:r>
              <a:rPr lang="en-US" sz="2800" b="1" dirty="0" err="1" smtClean="0">
                <a:latin typeface="Times New Roman" pitchFamily="18" charset="0"/>
              </a:rPr>
              <a:t>ánh</a:t>
            </a:r>
            <a:r>
              <a:rPr lang="en-US" sz="2800" b="1" dirty="0" smtClean="0">
                <a:latin typeface="Times New Roman" pitchFamily="18" charset="0"/>
              </a:rPr>
              <a:t> </a:t>
            </a:r>
            <a:r>
              <a:rPr lang="en-US" sz="2800" b="1" dirty="0" err="1" smtClean="0">
                <a:latin typeface="Times New Roman" pitchFamily="18" charset="0"/>
              </a:rPr>
              <a:t>sáng</a:t>
            </a:r>
            <a:r>
              <a:rPr lang="en-US" sz="2800" b="1" dirty="0" smtClean="0">
                <a:latin typeface="Times New Roman" pitchFamily="18" charset="0"/>
              </a:rPr>
              <a:t> </a:t>
            </a:r>
            <a:r>
              <a:rPr lang="en-US" sz="2800" b="1" dirty="0" err="1" smtClean="0">
                <a:latin typeface="Times New Roman" pitchFamily="18" charset="0"/>
              </a:rPr>
              <a:t>để</a:t>
            </a:r>
            <a:r>
              <a:rPr lang="en-US" sz="2800" b="1" dirty="0" smtClean="0">
                <a:latin typeface="Times New Roman" pitchFamily="18" charset="0"/>
              </a:rPr>
              <a:t> </a:t>
            </a:r>
            <a:r>
              <a:rPr lang="en-US" sz="2800" b="1" dirty="0" err="1" smtClean="0">
                <a:latin typeface="Cambria" panose="02040503050406030204" pitchFamily="18" charset="0"/>
                <a:ea typeface="Cambria" panose="02040503050406030204" pitchFamily="18" charset="0"/>
              </a:rPr>
              <a:t>quang</a:t>
            </a:r>
            <a:r>
              <a:rPr lang="en-US" sz="2800" b="1" dirty="0" smtClean="0">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hợp</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tổng</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dưỡng</a:t>
            </a:r>
            <a:r>
              <a:rPr lang="en-US" sz="2800" b="1" dirty="0" smtClean="0">
                <a:solidFill>
                  <a:srgbClr val="FF0000"/>
                </a:solidFill>
                <a:latin typeface="Times New Roman"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24583" name="Text Box 7"/>
          <p:cNvSpPr txBox="1">
            <a:spLocks noChangeArrowheads="1"/>
          </p:cNvSpPr>
          <p:nvPr/>
        </p:nvSpPr>
        <p:spPr bwMode="auto">
          <a:xfrm>
            <a:off x="1524000" y="3352800"/>
            <a:ext cx="10464800" cy="946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800" b="1" dirty="0">
                <a:solidFill>
                  <a:srgbClr val="FF0000"/>
                </a:solidFill>
                <a:latin typeface="Times New Roman" pitchFamily="18" charset="0"/>
              </a:rPr>
              <a:t>* </a:t>
            </a:r>
            <a:r>
              <a:rPr lang="en-US" sz="2800" b="1" dirty="0" err="1">
                <a:latin typeface="Times New Roman" pitchFamily="18" charset="0"/>
              </a:rPr>
              <a:t>Các</a:t>
            </a:r>
            <a:r>
              <a:rPr lang="en-US" sz="2800" b="1" dirty="0">
                <a:latin typeface="Times New Roman" pitchFamily="18" charset="0"/>
              </a:rPr>
              <a:t> </a:t>
            </a:r>
            <a:r>
              <a:rPr lang="en-US" sz="2800" b="1" dirty="0" err="1">
                <a:latin typeface="Times New Roman" pitchFamily="18" charset="0"/>
              </a:rPr>
              <a:t>loài</a:t>
            </a:r>
            <a:r>
              <a:rPr lang="en-US" sz="2800" b="1" dirty="0">
                <a:latin typeface="Times New Roman" pitchFamily="18" charset="0"/>
              </a:rPr>
              <a:t> </a:t>
            </a:r>
            <a:r>
              <a:rPr lang="en-US" sz="2800" b="1" dirty="0" err="1">
                <a:latin typeface="Times New Roman" pitchFamily="18" charset="0"/>
              </a:rPr>
              <a:t>động</a:t>
            </a:r>
            <a:r>
              <a:rPr lang="en-US" sz="2800" b="1" dirty="0">
                <a:latin typeface="Times New Roman" pitchFamily="18" charset="0"/>
              </a:rPr>
              <a:t> </a:t>
            </a:r>
            <a:r>
              <a:rPr lang="en-US" sz="2800" b="1" dirty="0" err="1">
                <a:latin typeface="Times New Roman" pitchFamily="18" charset="0"/>
              </a:rPr>
              <a:t>vật</a:t>
            </a:r>
            <a:r>
              <a:rPr lang="en-US" sz="2800" b="1" dirty="0">
                <a:latin typeface="Times New Roman" pitchFamily="18" charset="0"/>
              </a:rPr>
              <a:t> </a:t>
            </a:r>
            <a:r>
              <a:rPr lang="en-US" sz="2800" b="1" dirty="0" err="1" smtClean="0">
                <a:latin typeface="Times New Roman" pitchFamily="18" charset="0"/>
              </a:rPr>
              <a:t>không</a:t>
            </a:r>
            <a:r>
              <a:rPr lang="en-US" sz="2800" b="1" dirty="0" smtClean="0">
                <a:latin typeface="Times New Roman" pitchFamily="18" charset="0"/>
              </a:rPr>
              <a:t> </a:t>
            </a:r>
            <a:r>
              <a:rPr lang="en-US" sz="2800" b="1" dirty="0" err="1">
                <a:latin typeface="Times New Roman" pitchFamily="18" charset="0"/>
              </a:rPr>
              <a:t>cần</a:t>
            </a:r>
            <a:r>
              <a:rPr lang="en-US" sz="2800" b="1" dirty="0">
                <a:latin typeface="Times New Roman" pitchFamily="18" charset="0"/>
              </a:rPr>
              <a:t> </a:t>
            </a:r>
            <a:r>
              <a:rPr lang="en-US" sz="2800" b="1" dirty="0" err="1">
                <a:latin typeface="Times New Roman" pitchFamily="18" charset="0"/>
              </a:rPr>
              <a:t>ánh</a:t>
            </a:r>
            <a:r>
              <a:rPr lang="en-US" sz="2800" b="1" dirty="0">
                <a:latin typeface="Times New Roman" pitchFamily="18" charset="0"/>
              </a:rPr>
              <a:t> </a:t>
            </a:r>
            <a:r>
              <a:rPr lang="en-US" sz="2800" b="1" dirty="0" err="1">
                <a:latin typeface="Times New Roman" pitchFamily="18" charset="0"/>
              </a:rPr>
              <a:t>sáng</a:t>
            </a:r>
            <a:r>
              <a:rPr lang="en-US" sz="2800" b="1" dirty="0">
                <a:latin typeface="Times New Roman" pitchFamily="18" charset="0"/>
              </a:rPr>
              <a:t> </a:t>
            </a:r>
            <a:r>
              <a:rPr lang="en-US" sz="2800" b="1" dirty="0" err="1">
                <a:latin typeface="Times New Roman" pitchFamily="18" charset="0"/>
              </a:rPr>
              <a:t>vì</a:t>
            </a:r>
            <a:r>
              <a:rPr lang="en-US" sz="2800" b="1" dirty="0">
                <a:latin typeface="Times New Roman" pitchFamily="18" charset="0"/>
              </a:rPr>
              <a:t> </a:t>
            </a:r>
            <a:r>
              <a:rPr lang="en-US" sz="2800" b="1" dirty="0" err="1">
                <a:latin typeface="Times New Roman" pitchFamily="18" charset="0"/>
              </a:rPr>
              <a:t>ánh</a:t>
            </a:r>
            <a:r>
              <a:rPr lang="en-US" sz="2800" b="1" dirty="0">
                <a:latin typeface="Times New Roman" pitchFamily="18" charset="0"/>
              </a:rPr>
              <a:t> </a:t>
            </a:r>
            <a:r>
              <a:rPr lang="en-US" sz="2800" b="1" dirty="0" err="1">
                <a:latin typeface="Times New Roman" pitchFamily="18" charset="0"/>
              </a:rPr>
              <a:t>sáng</a:t>
            </a:r>
            <a:r>
              <a:rPr lang="en-US" sz="2800" b="1" dirty="0">
                <a:latin typeface="Times New Roman" pitchFamily="18" charset="0"/>
              </a:rPr>
              <a:t> </a:t>
            </a:r>
            <a:r>
              <a:rPr lang="en-US" sz="2800" b="1" dirty="0" err="1">
                <a:latin typeface="Times New Roman" pitchFamily="18" charset="0"/>
              </a:rPr>
              <a:t>không</a:t>
            </a:r>
            <a:r>
              <a:rPr lang="en-US" sz="2800" b="1" dirty="0">
                <a:latin typeface="Times New Roman" pitchFamily="18" charset="0"/>
              </a:rPr>
              <a:t> </a:t>
            </a:r>
            <a:r>
              <a:rPr lang="en-US" sz="2800" b="1" dirty="0" err="1">
                <a:latin typeface="Times New Roman" pitchFamily="18" charset="0"/>
              </a:rPr>
              <a:t>quan</a:t>
            </a:r>
            <a:r>
              <a:rPr lang="en-US" sz="2800" b="1" dirty="0">
                <a:latin typeface="Times New Roman" pitchFamily="18" charset="0"/>
              </a:rPr>
              <a:t> </a:t>
            </a:r>
            <a:r>
              <a:rPr lang="en-US" sz="2800" b="1" dirty="0" err="1">
                <a:latin typeface="Times New Roman" pitchFamily="18" charset="0"/>
              </a:rPr>
              <a:t>trọng</a:t>
            </a:r>
            <a:r>
              <a:rPr lang="en-US" sz="2800" b="1" dirty="0">
                <a:latin typeface="Times New Roman" pitchFamily="18" charset="0"/>
              </a:rPr>
              <a:t>.</a:t>
            </a:r>
          </a:p>
        </p:txBody>
      </p:sp>
      <p:sp>
        <p:nvSpPr>
          <p:cNvPr id="24584" name="Text Box 8"/>
          <p:cNvSpPr txBox="1">
            <a:spLocks noChangeArrowheads="1"/>
          </p:cNvSpPr>
          <p:nvPr/>
        </p:nvSpPr>
        <p:spPr bwMode="auto">
          <a:xfrm>
            <a:off x="1524000" y="4495800"/>
            <a:ext cx="10464800" cy="5232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sz="2800" b="1" dirty="0" err="1">
                <a:solidFill>
                  <a:srgbClr val="800000"/>
                </a:solidFill>
                <a:latin typeface="Times New Roman" pitchFamily="18" charset="0"/>
              </a:rPr>
              <a:t>Ánh</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sáng</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giúp</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chúng</a:t>
            </a:r>
            <a:r>
              <a:rPr lang="en-US" sz="2800" b="1" dirty="0">
                <a:solidFill>
                  <a:srgbClr val="800000"/>
                </a:solidFill>
                <a:latin typeface="Times New Roman" pitchFamily="18" charset="0"/>
              </a:rPr>
              <a:t> ta </a:t>
            </a:r>
            <a:r>
              <a:rPr lang="en-US" sz="2800" b="1" dirty="0" err="1">
                <a:solidFill>
                  <a:srgbClr val="800000"/>
                </a:solidFill>
                <a:latin typeface="Times New Roman" pitchFamily="18" charset="0"/>
              </a:rPr>
              <a:t>có</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thức</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ăn</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sưởi</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ấm</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và</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cho</a:t>
            </a:r>
            <a:r>
              <a:rPr lang="en-US" sz="2800" b="1" dirty="0">
                <a:solidFill>
                  <a:srgbClr val="800000"/>
                </a:solidFill>
                <a:latin typeface="Times New Roman" pitchFamily="18" charset="0"/>
              </a:rPr>
              <a:t> ta </a:t>
            </a:r>
            <a:r>
              <a:rPr lang="en-US" sz="2800" b="1" dirty="0" err="1">
                <a:solidFill>
                  <a:srgbClr val="800000"/>
                </a:solidFill>
                <a:latin typeface="Times New Roman" pitchFamily="18" charset="0"/>
              </a:rPr>
              <a:t>sức</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khỏe</a:t>
            </a:r>
            <a:r>
              <a:rPr lang="en-US" sz="2800" b="1" dirty="0">
                <a:solidFill>
                  <a:srgbClr val="800000"/>
                </a:solidFill>
                <a:latin typeface="Times New Roman" pitchFamily="18" charset="0"/>
              </a:rPr>
              <a:t>. </a:t>
            </a:r>
          </a:p>
        </p:txBody>
      </p:sp>
      <p:sp>
        <p:nvSpPr>
          <p:cNvPr id="24585" name="Text Box 9"/>
          <p:cNvSpPr txBox="1">
            <a:spLocks noChangeArrowheads="1"/>
          </p:cNvSpPr>
          <p:nvPr/>
        </p:nvSpPr>
        <p:spPr bwMode="auto">
          <a:xfrm>
            <a:off x="1422400" y="5351462"/>
            <a:ext cx="10464800" cy="10318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lnSpc>
                <a:spcPct val="110000"/>
              </a:lnSpc>
            </a:pPr>
            <a:r>
              <a:rPr lang="en-US" sz="2800" b="1" dirty="0" err="1">
                <a:solidFill>
                  <a:srgbClr val="FF0000"/>
                </a:solidFill>
                <a:latin typeface="Times New Roman" pitchFamily="18" charset="0"/>
              </a:rPr>
              <a:t>Ánh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gian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chiếu</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còn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hưởng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đến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sự</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sinh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sản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số</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vật</a:t>
            </a:r>
            <a:r>
              <a:rPr lang="en-US" sz="2800" b="1" dirty="0">
                <a:solidFill>
                  <a:srgbClr val="FF0000"/>
                </a:solidFill>
                <a:latin typeface="Times New Roman" pitchFamily="18" charset="0"/>
              </a:rPr>
              <a:t>.</a:t>
            </a:r>
          </a:p>
        </p:txBody>
      </p:sp>
      <p:sp>
        <p:nvSpPr>
          <p:cNvPr id="10257" name="Text Box 17"/>
          <p:cNvSpPr txBox="1">
            <a:spLocks noChangeArrowheads="1"/>
          </p:cNvSpPr>
          <p:nvPr/>
        </p:nvSpPr>
        <p:spPr bwMode="auto">
          <a:xfrm>
            <a:off x="304800" y="19050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3" name="Text Box 17"/>
          <p:cNvSpPr txBox="1">
            <a:spLocks noChangeArrowheads="1"/>
          </p:cNvSpPr>
          <p:nvPr/>
        </p:nvSpPr>
        <p:spPr bwMode="auto">
          <a:xfrm>
            <a:off x="203200" y="44958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4" name="Text Box 17"/>
          <p:cNvSpPr txBox="1">
            <a:spLocks noChangeArrowheads="1"/>
          </p:cNvSpPr>
          <p:nvPr/>
        </p:nvSpPr>
        <p:spPr bwMode="auto">
          <a:xfrm>
            <a:off x="203200" y="56388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24589" name="Text Box 11"/>
          <p:cNvSpPr txBox="1">
            <a:spLocks noChangeArrowheads="1"/>
          </p:cNvSpPr>
          <p:nvPr/>
        </p:nvSpPr>
        <p:spPr bwMode="auto">
          <a:xfrm>
            <a:off x="203200" y="3352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5" name="Text Box 17"/>
          <p:cNvSpPr txBox="1">
            <a:spLocks noChangeArrowheads="1"/>
          </p:cNvSpPr>
          <p:nvPr/>
        </p:nvSpPr>
        <p:spPr bwMode="auto">
          <a:xfrm>
            <a:off x="203200" y="3352800"/>
            <a:ext cx="9144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S</a:t>
            </a:r>
          </a:p>
        </p:txBody>
      </p:sp>
    </p:spTree>
    <p:extLst>
      <p:ext uri="{BB962C8B-B14F-4D97-AF65-F5344CB8AC3E}">
        <p14:creationId xmlns:p14="http://schemas.microsoft.com/office/powerpoint/2010/main" val="33488716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7"/>
                                        </p:tgtEl>
                                        <p:attrNameLst>
                                          <p:attrName>style.visibility</p:attrName>
                                        </p:attrNameLst>
                                      </p:cBhvr>
                                      <p:to>
                                        <p:strVal val="visible"/>
                                      </p:to>
                                    </p:set>
                                    <p:anim calcmode="lin" valueType="num">
                                      <p:cBhvr additive="base">
                                        <p:cTn id="7" dur="500" fill="hold"/>
                                        <p:tgtEl>
                                          <p:spTgt spid="10257"/>
                                        </p:tgtEl>
                                        <p:attrNameLst>
                                          <p:attrName>ppt_x</p:attrName>
                                        </p:attrNameLst>
                                      </p:cBhvr>
                                      <p:tavLst>
                                        <p:tav tm="0">
                                          <p:val>
                                            <p:strVal val="#ppt_x"/>
                                          </p:val>
                                        </p:tav>
                                        <p:tav tm="100000">
                                          <p:val>
                                            <p:strVal val="#ppt_x"/>
                                          </p:val>
                                        </p:tav>
                                      </p:tavLst>
                                    </p:anim>
                                    <p:anim calcmode="lin" valueType="num">
                                      <p:cBhvr additive="base">
                                        <p:cTn id="8" dur="500" fill="hold"/>
                                        <p:tgtEl>
                                          <p:spTgt spid="102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ChangeArrowheads="1"/>
          </p:cNvSpPr>
          <p:nvPr/>
        </p:nvSpPr>
        <p:spPr bwMode="auto">
          <a:xfrm>
            <a:off x="0" y="457201"/>
            <a:ext cx="12192000" cy="646331"/>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a:spAutoFit/>
          </a:bodyPr>
          <a:lstStyle/>
          <a:p>
            <a:pPr eaLnBrk="1" hangingPunct="1">
              <a:defRPr/>
            </a:pPr>
            <a:r>
              <a:rPr lang="en-US" sz="3600" b="1" dirty="0" err="1">
                <a:solidFill>
                  <a:srgbClr val="FF0000"/>
                </a:solidFill>
                <a:latin typeface="Times New Roman" pitchFamily="18" charset="0"/>
              </a:rPr>
              <a:t>Chọn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chữ</a:t>
            </a:r>
            <a:r>
              <a:rPr lang="en-US" sz="3600" b="1" dirty="0">
                <a:solidFill>
                  <a:srgbClr val="FF0000"/>
                </a:solidFill>
                <a:latin typeface="Times New Roman" pitchFamily="18" charset="0"/>
              </a:rPr>
              <a:t> Đ </a:t>
            </a:r>
            <a:r>
              <a:rPr lang="en-US" sz="3600" b="1" dirty="0" err="1">
                <a:solidFill>
                  <a:srgbClr val="FF0000"/>
                </a:solidFill>
                <a:latin typeface="Times New Roman" pitchFamily="18" charset="0"/>
              </a:rPr>
              <a:t>hoặc</a:t>
            </a:r>
            <a:r>
              <a:rPr lang="en-US" sz="3600" b="1" dirty="0">
                <a:solidFill>
                  <a:srgbClr val="FF0000"/>
                </a:solidFill>
                <a:latin typeface="Times New Roman" pitchFamily="18" charset="0"/>
              </a:rPr>
              <a:t> S </a:t>
            </a:r>
            <a:r>
              <a:rPr lang="en-US" sz="3600" b="1" dirty="0" err="1" smtClean="0">
                <a:solidFill>
                  <a:srgbClr val="FF0000"/>
                </a:solidFill>
                <a:latin typeface="Times New Roman" pitchFamily="18" charset="0"/>
              </a:rPr>
              <a:t>về</a:t>
            </a:r>
            <a:r>
              <a:rPr lang="en-US" sz="3600" b="1" dirty="0" smtClean="0">
                <a:solidFill>
                  <a:srgbClr val="FF0000"/>
                </a:solidFill>
                <a:latin typeface="Times New Roman" pitchFamily="18" charset="0"/>
              </a:rPr>
              <a:t> </a:t>
            </a:r>
            <a:r>
              <a:rPr lang="en-US" sz="3600" b="1" dirty="0" err="1">
                <a:solidFill>
                  <a:srgbClr val="FF0000"/>
                </a:solidFill>
                <a:latin typeface="Times New Roman" pitchFamily="18" charset="0"/>
              </a:rPr>
              <a:t>vai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trò</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của</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ánh</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sáng</a:t>
            </a:r>
            <a:r>
              <a:rPr lang="en-US" sz="3600" b="1" dirty="0">
                <a:solidFill>
                  <a:srgbClr val="FF0000"/>
                </a:solidFill>
                <a:latin typeface="Times New Roman" pitchFamily="18" charset="0"/>
              </a:rPr>
              <a:t> </a:t>
            </a:r>
            <a:r>
              <a:rPr lang="en-US" sz="3600" b="1" dirty="0" smtClean="0">
                <a:solidFill>
                  <a:srgbClr val="FF0000"/>
                </a:solidFill>
                <a:latin typeface="Times New Roman" pitchFamily="18" charset="0"/>
              </a:rPr>
              <a:t>?</a:t>
            </a:r>
            <a:endParaRPr lang="en-US" sz="3600" b="1" dirty="0">
              <a:solidFill>
                <a:srgbClr val="FF0000"/>
              </a:solidFill>
              <a:latin typeface="Times New Roman" pitchFamily="18" charset="0"/>
            </a:endParaRPr>
          </a:p>
        </p:txBody>
      </p:sp>
      <p:sp>
        <p:nvSpPr>
          <p:cNvPr id="24579" name="Text Box 7"/>
          <p:cNvSpPr txBox="1">
            <a:spLocks noChangeArrowheads="1"/>
          </p:cNvSpPr>
          <p:nvPr/>
        </p:nvSpPr>
        <p:spPr bwMode="auto">
          <a:xfrm>
            <a:off x="203200" y="4495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0" name="Text Box 10"/>
          <p:cNvSpPr txBox="1">
            <a:spLocks noChangeArrowheads="1"/>
          </p:cNvSpPr>
          <p:nvPr/>
        </p:nvSpPr>
        <p:spPr bwMode="auto">
          <a:xfrm>
            <a:off x="203200" y="5638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1" name="Text Box 7"/>
          <p:cNvSpPr txBox="1">
            <a:spLocks noChangeArrowheads="1"/>
          </p:cNvSpPr>
          <p:nvPr/>
        </p:nvSpPr>
        <p:spPr bwMode="auto">
          <a:xfrm>
            <a:off x="304800" y="19050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24582" name="Text Box 6"/>
          <p:cNvSpPr txBox="1">
            <a:spLocks noChangeArrowheads="1"/>
          </p:cNvSpPr>
          <p:nvPr/>
        </p:nvSpPr>
        <p:spPr bwMode="auto">
          <a:xfrm>
            <a:off x="1625600" y="1828801"/>
            <a:ext cx="10363200" cy="10156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b="1">
                <a:solidFill>
                  <a:srgbClr val="FF0000"/>
                </a:solidFill>
                <a:latin typeface=".VnTime" pitchFamily="34" charset="0"/>
              </a:rPr>
              <a:t>* </a:t>
            </a:r>
            <a:r>
              <a:rPr lang="en-US" sz="2800" b="1">
                <a:solidFill>
                  <a:srgbClr val="FF0000"/>
                </a:solidFill>
                <a:latin typeface="Times New Roman" pitchFamily="18" charset="0"/>
              </a:rPr>
              <a:t>Loài vật cần ánh sáng để di chuyển, tìm thức ăn, nước uống, phát hiện ra những nguy hiểm cần tránh.</a:t>
            </a:r>
          </a:p>
        </p:txBody>
      </p:sp>
      <p:sp>
        <p:nvSpPr>
          <p:cNvPr id="24583" name="Text Box 7"/>
          <p:cNvSpPr txBox="1">
            <a:spLocks noChangeArrowheads="1"/>
          </p:cNvSpPr>
          <p:nvPr/>
        </p:nvSpPr>
        <p:spPr bwMode="auto">
          <a:xfrm>
            <a:off x="1524000" y="3352800"/>
            <a:ext cx="10464800" cy="946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sz="2800" b="1">
                <a:solidFill>
                  <a:srgbClr val="FF0000"/>
                </a:solidFill>
                <a:latin typeface="Times New Roman" pitchFamily="18" charset="0"/>
              </a:rPr>
              <a:t>* Các loài động vật đều không cần ánh sáng vì ánh sáng không quan trọng.</a:t>
            </a:r>
          </a:p>
        </p:txBody>
      </p:sp>
      <p:sp>
        <p:nvSpPr>
          <p:cNvPr id="24584" name="Text Box 8"/>
          <p:cNvSpPr txBox="1">
            <a:spLocks noChangeArrowheads="1"/>
          </p:cNvSpPr>
          <p:nvPr/>
        </p:nvSpPr>
        <p:spPr bwMode="auto">
          <a:xfrm>
            <a:off x="1524000" y="4495800"/>
            <a:ext cx="10464800" cy="52322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sz="2800" b="1" dirty="0">
                <a:solidFill>
                  <a:srgbClr val="FF0000"/>
                </a:solidFill>
                <a:latin typeface="Times New Roman" pitchFamily="18" charset="0"/>
              </a:rPr>
              <a:t>* </a:t>
            </a:r>
            <a:r>
              <a:rPr lang="en-US" sz="2800" b="1" dirty="0" err="1">
                <a:solidFill>
                  <a:srgbClr val="800000"/>
                </a:solidFill>
                <a:latin typeface="Times New Roman" pitchFamily="18" charset="0"/>
              </a:rPr>
              <a:t>Ánh</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sáng</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giúp</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chúng</a:t>
            </a:r>
            <a:r>
              <a:rPr lang="en-US" sz="2800" b="1" dirty="0">
                <a:solidFill>
                  <a:srgbClr val="800000"/>
                </a:solidFill>
                <a:latin typeface="Times New Roman" pitchFamily="18" charset="0"/>
              </a:rPr>
              <a:t> ta </a:t>
            </a:r>
            <a:r>
              <a:rPr lang="en-US" sz="2800" b="1" dirty="0" err="1">
                <a:solidFill>
                  <a:srgbClr val="800000"/>
                </a:solidFill>
                <a:latin typeface="Times New Roman" pitchFamily="18" charset="0"/>
              </a:rPr>
              <a:t>có</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thức</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ăn</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sưởi</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ấm</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và</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cho</a:t>
            </a:r>
            <a:r>
              <a:rPr lang="en-US" sz="2800" b="1" dirty="0">
                <a:solidFill>
                  <a:srgbClr val="800000"/>
                </a:solidFill>
                <a:latin typeface="Times New Roman" pitchFamily="18" charset="0"/>
              </a:rPr>
              <a:t> ta </a:t>
            </a:r>
            <a:r>
              <a:rPr lang="en-US" sz="2800" b="1" dirty="0" err="1">
                <a:solidFill>
                  <a:srgbClr val="800000"/>
                </a:solidFill>
                <a:latin typeface="Times New Roman" pitchFamily="18" charset="0"/>
              </a:rPr>
              <a:t>sức</a:t>
            </a:r>
            <a:r>
              <a:rPr lang="en-US" sz="2800" b="1" dirty="0">
                <a:solidFill>
                  <a:srgbClr val="800000"/>
                </a:solidFill>
                <a:latin typeface="Times New Roman" pitchFamily="18" charset="0"/>
              </a:rPr>
              <a:t> </a:t>
            </a:r>
            <a:r>
              <a:rPr lang="en-US" sz="2800" b="1" dirty="0" err="1">
                <a:solidFill>
                  <a:srgbClr val="800000"/>
                </a:solidFill>
                <a:latin typeface="Times New Roman" pitchFamily="18" charset="0"/>
              </a:rPr>
              <a:t>khỏe</a:t>
            </a:r>
            <a:r>
              <a:rPr lang="en-US" sz="2800" b="1" dirty="0">
                <a:solidFill>
                  <a:srgbClr val="800000"/>
                </a:solidFill>
                <a:latin typeface="Times New Roman" pitchFamily="18" charset="0"/>
              </a:rPr>
              <a:t>. </a:t>
            </a:r>
          </a:p>
        </p:txBody>
      </p:sp>
      <p:sp>
        <p:nvSpPr>
          <p:cNvPr id="24585" name="Text Box 9"/>
          <p:cNvSpPr txBox="1">
            <a:spLocks noChangeArrowheads="1"/>
          </p:cNvSpPr>
          <p:nvPr/>
        </p:nvSpPr>
        <p:spPr bwMode="auto">
          <a:xfrm>
            <a:off x="1422400" y="5638801"/>
            <a:ext cx="10464800" cy="104028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lnSpc>
                <a:spcPct val="110000"/>
              </a:lnSpc>
            </a:pPr>
            <a:r>
              <a:rPr lang="en-US" sz="2800" b="1" dirty="0" err="1" smtClean="0">
                <a:solidFill>
                  <a:srgbClr val="FF0000"/>
                </a:solidFill>
                <a:latin typeface="Times New Roman" pitchFamily="18" charset="0"/>
              </a:rPr>
              <a:t>Nếu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không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có</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ánh</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sáng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mặt</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trời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trái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đất</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sẽ</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trở</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thành</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hành</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tinh</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chết</a:t>
            </a:r>
            <a:r>
              <a:rPr lang="en-US" sz="2800" b="1" dirty="0" smtClean="0">
                <a:solidFill>
                  <a:srgbClr val="FF0000"/>
                </a:solidFill>
                <a:latin typeface="Times New Roman" pitchFamily="18" charset="0"/>
              </a:rPr>
              <a:t>.</a:t>
            </a:r>
            <a:endParaRPr lang="en-US" sz="2800" b="1" dirty="0">
              <a:solidFill>
                <a:srgbClr val="FF0000"/>
              </a:solidFill>
              <a:latin typeface="Times New Roman" pitchFamily="18" charset="0"/>
            </a:endParaRPr>
          </a:p>
        </p:txBody>
      </p:sp>
      <p:sp>
        <p:nvSpPr>
          <p:cNvPr id="10257" name="Text Box 17"/>
          <p:cNvSpPr txBox="1">
            <a:spLocks noChangeArrowheads="1"/>
          </p:cNvSpPr>
          <p:nvPr/>
        </p:nvSpPr>
        <p:spPr bwMode="auto">
          <a:xfrm>
            <a:off x="304800" y="19050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3" name="Text Box 17"/>
          <p:cNvSpPr txBox="1">
            <a:spLocks noChangeArrowheads="1"/>
          </p:cNvSpPr>
          <p:nvPr/>
        </p:nvSpPr>
        <p:spPr bwMode="auto">
          <a:xfrm>
            <a:off x="203200" y="44958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4" name="Text Box 17"/>
          <p:cNvSpPr txBox="1">
            <a:spLocks noChangeArrowheads="1"/>
          </p:cNvSpPr>
          <p:nvPr/>
        </p:nvSpPr>
        <p:spPr bwMode="auto">
          <a:xfrm>
            <a:off x="203200" y="5638800"/>
            <a:ext cx="914400" cy="457200"/>
          </a:xfrm>
          <a:prstGeom prst="rect">
            <a:avLst/>
          </a:prstGeom>
          <a:gradFill rotWithShape="1">
            <a:gsLst>
              <a:gs pos="0">
                <a:schemeClr val="bg1"/>
              </a:gs>
              <a:gs pos="100000">
                <a:srgbClr val="FF33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Đ</a:t>
            </a:r>
          </a:p>
        </p:txBody>
      </p:sp>
      <p:sp>
        <p:nvSpPr>
          <p:cNvPr id="24589" name="Text Box 11"/>
          <p:cNvSpPr txBox="1">
            <a:spLocks noChangeArrowheads="1"/>
          </p:cNvSpPr>
          <p:nvPr/>
        </p:nvSpPr>
        <p:spPr bwMode="auto">
          <a:xfrm>
            <a:off x="203200" y="3352800"/>
            <a:ext cx="914400" cy="457200"/>
          </a:xfrm>
          <a:prstGeom prst="rect">
            <a:avLst/>
          </a:prstGeom>
          <a:gradFill rotWithShape="1">
            <a:gsLst>
              <a:gs pos="0">
                <a:schemeClr val="bg1"/>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endParaRPr lang="vi-VN" sz="2400" b="1">
              <a:solidFill>
                <a:srgbClr val="FF3300"/>
              </a:solidFill>
              <a:latin typeface=".VnTime" pitchFamily="34" charset="0"/>
            </a:endParaRPr>
          </a:p>
        </p:txBody>
      </p:sp>
      <p:sp>
        <p:nvSpPr>
          <p:cNvPr id="5" name="Text Box 17"/>
          <p:cNvSpPr txBox="1">
            <a:spLocks noChangeArrowheads="1"/>
          </p:cNvSpPr>
          <p:nvPr/>
        </p:nvSpPr>
        <p:spPr bwMode="auto">
          <a:xfrm>
            <a:off x="203200" y="3352800"/>
            <a:ext cx="9144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400" b="1">
                <a:solidFill>
                  <a:srgbClr val="FF0000"/>
                </a:solidFill>
                <a:latin typeface=".VnTime" pitchFamily="34" charset="0"/>
              </a:rPr>
              <a:t>S</a:t>
            </a:r>
          </a:p>
        </p:txBody>
      </p:sp>
    </p:spTree>
    <p:extLst>
      <p:ext uri="{BB962C8B-B14F-4D97-AF65-F5344CB8AC3E}">
        <p14:creationId xmlns:p14="http://schemas.microsoft.com/office/powerpoint/2010/main" val="334887167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57"/>
                                        </p:tgtEl>
                                        <p:attrNameLst>
                                          <p:attrName>style.visibility</p:attrName>
                                        </p:attrNameLst>
                                      </p:cBhvr>
                                      <p:to>
                                        <p:strVal val="visible"/>
                                      </p:to>
                                    </p:set>
                                    <p:anim calcmode="lin" valueType="num">
                                      <p:cBhvr additive="base">
                                        <p:cTn id="7" dur="500" fill="hold"/>
                                        <p:tgtEl>
                                          <p:spTgt spid="10257"/>
                                        </p:tgtEl>
                                        <p:attrNameLst>
                                          <p:attrName>ppt_x</p:attrName>
                                        </p:attrNameLst>
                                      </p:cBhvr>
                                      <p:tavLst>
                                        <p:tav tm="0">
                                          <p:val>
                                            <p:strVal val="#ppt_x"/>
                                          </p:val>
                                        </p:tav>
                                        <p:tav tm="100000">
                                          <p:val>
                                            <p:strVal val="#ppt_x"/>
                                          </p:val>
                                        </p:tav>
                                      </p:tavLst>
                                    </p:anim>
                                    <p:anim calcmode="lin" valueType="num">
                                      <p:cBhvr additive="base">
                                        <p:cTn id="8" dur="500" fill="hold"/>
                                        <p:tgtEl>
                                          <p:spTgt spid="102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7" grpId="0" animBg="1"/>
      <p:bldP spid="3" grpId="0" animBg="1"/>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7223C318-45F6-296E-B954-CFDAC71924BC}"/>
              </a:ext>
            </a:extLst>
          </p:cNvPr>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thuộc</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ghi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nhớ</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 xmlns:a16="http://schemas.microsoft.com/office/drawing/2014/main" id="{E9BE15B7-93FE-879F-053D-38471739D00D}"/>
              </a:ext>
            </a:extLst>
          </p:cNvPr>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a:extLst>
              <a:ext uri="{FF2B5EF4-FFF2-40B4-BE49-F238E27FC236}">
                <a16:creationId xmlns="" xmlns:a16="http://schemas.microsoft.com/office/drawing/2014/main" id="{73F0A8A4-E249-5B7F-EF85-529BAC9157C8}"/>
              </a:ext>
            </a:extLst>
          </p:cNvPr>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 xmlns:a16="http://schemas.microsoft.com/office/drawing/2014/main" id="{11E8D4EE-89FF-F46F-D740-91A8BA4143B2}"/>
              </a:ext>
            </a:extLst>
          </p:cNvPr>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a:extLst>
              <a:ext uri="{FF2B5EF4-FFF2-40B4-BE49-F238E27FC236}">
                <a16:creationId xmlns="" xmlns:a16="http://schemas.microsoft.com/office/drawing/2014/main" id="{0B8BF6D2-D760-2481-3A1F-64CC935B6153}"/>
              </a:ext>
            </a:extLst>
          </p:cNvPr>
          <p:cNvPicPr>
            <a:picLocks noChangeAspect="1"/>
          </p:cNvPicPr>
          <p:nvPr/>
        </p:nvPicPr>
        <p:blipFill>
          <a:blip r:embed="rId8"/>
          <a:stretch>
            <a:fillRect/>
          </a:stretch>
        </p:blipFill>
        <p:spPr>
          <a:xfrm>
            <a:off x="3505355" y="1547573"/>
            <a:ext cx="5200339" cy="1133954"/>
          </a:xfrm>
          <a:prstGeom prst="rect">
            <a:avLst/>
          </a:prstGeom>
        </p:spPr>
      </p:pic>
    </p:spTree>
    <p:extLst>
      <p:ext uri="{BB962C8B-B14F-4D97-AF65-F5344CB8AC3E}">
        <p14:creationId xmlns:p14="http://schemas.microsoft.com/office/powerpoint/2010/main" val="2330398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p:blipFill>
        <p:spPr>
          <a:xfrm>
            <a:off x="1225004" y="-247650"/>
            <a:ext cx="9709696" cy="7524750"/>
          </a:xfrm>
          <a:prstGeom prst="rect">
            <a:avLst/>
          </a:prstGeom>
        </p:spPr>
      </p:pic>
      <p:pic>
        <p:nvPicPr>
          <p:cNvPr id="10" name="图片 9">
            <a:extLst>
              <a:ext uri="{FF2B5EF4-FFF2-40B4-BE49-F238E27FC236}">
                <a16:creationId xmlns="" xmlns:a16="http://schemas.microsoft.com/office/drawing/2014/main" id="{32492712-7161-444E-A5B8-97B75A47B3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a:extLst>
              <a:ext uri="{FF2B5EF4-FFF2-40B4-BE49-F238E27FC236}">
                <a16:creationId xmlns="" xmlns:a16="http://schemas.microsoft.com/office/drawing/2014/main" id="{E9003F71-DBF4-77E5-F800-11FE6E8CF93A}"/>
              </a:ext>
            </a:extLst>
          </p:cNvPr>
          <p:cNvPicPr>
            <a:picLocks noChangeAspect="1"/>
          </p:cNvPicPr>
          <p:nvPr/>
        </p:nvPicPr>
        <p:blipFill>
          <a:blip r:embed="rId8"/>
          <a:stretch>
            <a:fillRect/>
          </a:stretch>
        </p:blipFill>
        <p:spPr>
          <a:xfrm>
            <a:off x="3701192" y="2680555"/>
            <a:ext cx="5151566" cy="3706689"/>
          </a:xfrm>
          <a:prstGeom prst="rect">
            <a:avLst/>
          </a:prstGeom>
        </p:spPr>
      </p:pic>
    </p:spTree>
    <p:extLst>
      <p:ext uri="{BB962C8B-B14F-4D97-AF65-F5344CB8AC3E}">
        <p14:creationId xmlns:p14="http://schemas.microsoft.com/office/powerpoint/2010/main" val="1704922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a:extLst>
              <a:ext uri="{FF2B5EF4-FFF2-40B4-BE49-F238E27FC236}">
                <a16:creationId xmlns="" xmlns:a16="http://schemas.microsoft.com/office/drawing/2014/main" id="{A86B5A55-0A85-2D86-DB19-067861E66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a:extLst>
              <a:ext uri="{FF2B5EF4-FFF2-40B4-BE49-F238E27FC236}">
                <a16:creationId xmlns="" xmlns:a16="http://schemas.microsoft.com/office/drawing/2014/main" id="{EED31A21-1792-DC5E-9F70-2ED51714408E}"/>
              </a:ext>
            </a:extLst>
          </p:cNvPr>
          <p:cNvSpPr txBox="1">
            <a:spLocks/>
          </p:cNvSpPr>
          <p:nvPr/>
        </p:nvSpPr>
        <p:spPr>
          <a:xfrm>
            <a:off x="3993776" y="560705"/>
            <a:ext cx="39927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en-GB" sz="4400" b="1" i="0" u="none" strike="noStrike" kern="1200" cap="none" spc="0" normalizeH="0" baseline="0" noProof="0" dirty="0" smtClean="0">
                <a:ln>
                  <a:noFill/>
                </a:ln>
                <a:solidFill>
                  <a:prstClr val="black"/>
                </a:solidFill>
                <a:effectLst/>
                <a:uLnTx/>
                <a:uFillTx/>
                <a:latin typeface="Algerian" panose="04020705040A02060702" charset="0"/>
                <a:ea typeface="+mj-ea"/>
                <a:cs typeface="Algerian" panose="04020705040A02060702" charset="0"/>
                <a:sym typeface="+mn-ea"/>
              </a:rPr>
              <a:t>MỤC</a:t>
            </a:r>
            <a:r>
              <a:rPr kumimoji="0" lang="en-US" altLang="en-GB" sz="4400" b="1" i="0" u="none" strike="noStrike" kern="1200" cap="none" spc="0" normalizeH="0" noProof="0" dirty="0" smtClean="0">
                <a:ln>
                  <a:noFill/>
                </a:ln>
                <a:solidFill>
                  <a:prstClr val="black"/>
                </a:solidFill>
                <a:effectLst/>
                <a:uLnTx/>
                <a:uFillTx/>
                <a:latin typeface="Algerian" panose="04020705040A02060702" charset="0"/>
                <a:ea typeface="+mj-ea"/>
                <a:cs typeface="Algerian" panose="04020705040A02060702" charset="0"/>
                <a:sym typeface="+mn-ea"/>
              </a:rPr>
              <a:t> TIÊU</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a:extLst>
              <a:ext uri="{FF2B5EF4-FFF2-40B4-BE49-F238E27FC236}">
                <a16:creationId xmlns="" xmlns:a16="http://schemas.microsoft.com/office/drawing/2014/main" id="{0E1ACDCB-CF9C-C77A-17B3-5C24510E18D4}"/>
              </a:ext>
            </a:extLst>
          </p:cNvPr>
          <p:cNvSpPr txBox="1"/>
          <p:nvPr/>
        </p:nvSpPr>
        <p:spPr>
          <a:xfrm>
            <a:off x="1209676" y="1524000"/>
            <a:ext cx="9915524" cy="230832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Nêu được vai trò của ánh sáng đối với sự </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sống</a:t>
            </a:r>
            <a:r>
              <a:rPr kumimoji="0" lang="en-US"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smtClean="0">
                <a:solidFill>
                  <a:srgbClr val="002060"/>
                </a:solidFill>
                <a:latin typeface="Cambria" panose="02040503050406030204" pitchFamily="18" charset="0"/>
                <a:ea typeface="Cambria" panose="02040503050406030204" pitchFamily="18" charset="0"/>
              </a:rPr>
              <a:t>Liên</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hệ được </a:t>
            </a:r>
            <a:r>
              <a:rPr kumimoji="0" lang="en-US" sz="36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vai</a:t>
            </a:r>
            <a:r>
              <a:rPr kumimoji="0" lang="en-US"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ứng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thực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tế</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8289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p:blipFill>
        <p:spPr>
          <a:xfrm>
            <a:off x="8729679" y="0"/>
            <a:ext cx="3462322" cy="2343150"/>
          </a:xfrm>
          <a:prstGeom prst="rect">
            <a:avLst/>
          </a:prstGeom>
        </p:spPr>
      </p:pic>
      <p:sp>
        <p:nvSpPr>
          <p:cNvPr id="2" name="Rounded Rectangle 2">
            <a:extLst>
              <a:ext uri="{FF2B5EF4-FFF2-40B4-BE49-F238E27FC236}">
                <a16:creationId xmlns="" xmlns:a16="http://schemas.microsoft.com/office/drawing/2014/main" id="{6A73B24B-C8C6-5263-F43C-354891061EDC}"/>
              </a:ext>
            </a:extLst>
          </p:cNvPr>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34">
            <a:extLst>
              <a:ext uri="{FF2B5EF4-FFF2-40B4-BE49-F238E27FC236}">
                <a16:creationId xmlns="" xmlns:a16="http://schemas.microsoft.com/office/drawing/2014/main" id="{04A85F3F-9466-215F-2FF5-754A67355F79}"/>
              </a:ext>
            </a:extLst>
          </p:cNvPr>
          <p:cNvSpPr txBox="1"/>
          <p:nvPr/>
        </p:nvSpPr>
        <p:spPr>
          <a:xfrm>
            <a:off x="216332" y="2533504"/>
            <a:ext cx="10927080" cy="1938992"/>
          </a:xfrm>
          <a:prstGeom prst="rect">
            <a:avLst/>
          </a:prstGeom>
          <a:noFill/>
        </p:spPr>
        <p:txBody>
          <a:bodyPr wrap="square" rtlCol="0">
            <a:spAutoFit/>
          </a:bodyPr>
          <a:lstStyle/>
          <a:p>
            <a:pPr algn="ctr" defTabSz="685800">
              <a:defRPr/>
            </a:pP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1. Vai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trò</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của</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ánh</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sáng</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đối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với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đời</a:t>
            </a:r>
            <a:r>
              <a:rPr lang="en-US" sz="6000" b="1" kern="0" dirty="0">
                <a:solidFill>
                  <a:srgbClr val="002060"/>
                </a:solidFill>
                <a:latin typeface="Cambria" panose="02040503050406030204" pitchFamily="18" charset="0"/>
                <a:ea typeface="Cambria" panose="02040503050406030204" pitchFamily="18" charset="0"/>
                <a:cs typeface="Times New Roman" pitchFamily="18" charset="0"/>
              </a:rPr>
              <a:t> </a:t>
            </a:r>
            <a:r>
              <a:rPr lang="en-US" sz="6000" b="1" kern="0" dirty="0" err="1">
                <a:solidFill>
                  <a:srgbClr val="002060"/>
                </a:solidFill>
                <a:latin typeface="Cambria" panose="02040503050406030204" pitchFamily="18" charset="0"/>
                <a:ea typeface="Cambria" panose="02040503050406030204" pitchFamily="18" charset="0"/>
                <a:cs typeface="Times New Roman" pitchFamily="18" charset="0"/>
              </a:rPr>
              <a:t>sống</a:t>
            </a:r>
            <a:endParaRPr lang="en-US" sz="6000" b="1" kern="0" dirty="0">
              <a:solidFill>
                <a:srgbClr val="002060"/>
              </a:solidFill>
              <a:latin typeface="Cambria" panose="02040503050406030204" pitchFamily="18" charset="0"/>
              <a:ea typeface="Cambria" panose="02040503050406030204" pitchFamily="18" charset="0"/>
              <a:cs typeface="Times New Roman" pitchFamily="18" charset="0"/>
            </a:endParaRPr>
          </a:p>
        </p:txBody>
      </p:sp>
      <p:pic>
        <p:nvPicPr>
          <p:cNvPr id="4" name="Picture 3">
            <a:extLst>
              <a:ext uri="{FF2B5EF4-FFF2-40B4-BE49-F238E27FC236}">
                <a16:creationId xmlns="" xmlns:a16="http://schemas.microsoft.com/office/drawing/2014/main" id="{BBC83AAD-DDF3-9F73-E6CD-4D57B7B8FA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extLst>
      <p:ext uri="{BB962C8B-B14F-4D97-AF65-F5344CB8AC3E}">
        <p14:creationId xmlns:p14="http://schemas.microsoft.com/office/powerpoint/2010/main" val="373996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025"/>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lIns="60954" tIns="30477" rIns="60954" bIns="30477"/>
          <a:lstStyle/>
          <a:p>
            <a:endParaRPr lang="en-US"/>
          </a:p>
        </p:txBody>
      </p:sp>
      <p:sp>
        <p:nvSpPr>
          <p:cNvPr id="22" name="Freeform 22"/>
          <p:cNvSpPr/>
          <p:nvPr/>
        </p:nvSpPr>
        <p:spPr>
          <a:xfrm>
            <a:off x="11411522" y="219117"/>
            <a:ext cx="493966" cy="305024"/>
          </a:xfrm>
          <a:custGeom>
            <a:avLst/>
            <a:gdLst/>
            <a:ahLst/>
            <a:cxnLst/>
            <a:rect l="l" t="t" r="r" b="b"/>
            <a:pathLst>
              <a:path w="740949" h="457536">
                <a:moveTo>
                  <a:pt x="0" y="0"/>
                </a:moveTo>
                <a:lnTo>
                  <a:pt x="740948" y="0"/>
                </a:lnTo>
                <a:lnTo>
                  <a:pt x="740948" y="457536"/>
                </a:lnTo>
                <a:lnTo>
                  <a:pt x="0" y="457536"/>
                </a:lnTo>
                <a:lnTo>
                  <a:pt x="0" y="0"/>
                </a:lnTo>
                <a:close/>
              </a:path>
            </a:pathLst>
          </a:custGeom>
          <a:blipFill>
            <a:blip r:embed="rId3"/>
            <a:stretch>
              <a:fillRect/>
            </a:stretch>
          </a:blipFill>
        </p:spPr>
        <p:txBody>
          <a:bodyPr lIns="60954" tIns="30477" rIns="60954" bIns="30477"/>
          <a:lstStyle/>
          <a:p>
            <a:endParaRPr lang="en-US"/>
          </a:p>
        </p:txBody>
      </p:sp>
      <p:sp>
        <p:nvSpPr>
          <p:cNvPr id="24" name="TextBox 23">
            <a:extLst>
              <a:ext uri="{FF2B5EF4-FFF2-40B4-BE49-F238E27FC236}">
                <a16:creationId xmlns="" xmlns:a16="http://schemas.microsoft.com/office/drawing/2014/main" id="{FA05EDE5-FBAD-CEF4-3280-AA5B93B16619}"/>
              </a:ext>
            </a:extLst>
          </p:cNvPr>
          <p:cNvSpPr txBox="1"/>
          <p:nvPr/>
        </p:nvSpPr>
        <p:spPr>
          <a:xfrm>
            <a:off x="1466423" y="525536"/>
            <a:ext cx="10344789" cy="677109"/>
          </a:xfrm>
          <a:prstGeom prst="rect">
            <a:avLst/>
          </a:prstGeom>
          <a:noFill/>
        </p:spPr>
        <p:txBody>
          <a:bodyPr wrap="square" lIns="60954" tIns="30477" rIns="60954" bIns="30477" rtlCol="0">
            <a:spAutoFit/>
          </a:bodyPr>
          <a:lstStyle/>
          <a:p>
            <a:pPr algn="just"/>
            <a:r>
              <a:rPr lang="vi-VN" sz="4000" b="1" dirty="0">
                <a:latin typeface="Calibri" panose="020F0502020204030204" pitchFamily="34" charset="0"/>
                <a:ea typeface="Calibri" panose="020F0502020204030204" pitchFamily="34" charset="0"/>
                <a:cs typeface="Calibri" panose="020F0502020204030204" pitchFamily="34" charset="0"/>
              </a:rPr>
              <a:t>Tìm hiểu vai trò của ánh sáng với sự sống</a:t>
            </a:r>
            <a:endParaRPr lang="en-GB" sz="40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 xmlns:a16="http://schemas.microsoft.com/office/drawing/2014/main" id="{FA62C89F-6401-F6DF-711B-9D2F6690200C}"/>
              </a:ext>
            </a:extLst>
          </p:cNvPr>
          <p:cNvGrpSpPr/>
          <p:nvPr/>
        </p:nvGrpSpPr>
        <p:grpSpPr>
          <a:xfrm>
            <a:off x="693639" y="388973"/>
            <a:ext cx="778064" cy="957227"/>
            <a:chOff x="1468555" y="1181100"/>
            <a:chExt cx="2373052" cy="2619375"/>
          </a:xfrm>
        </p:grpSpPr>
        <p:sp>
          <p:nvSpPr>
            <p:cNvPr id="26" name="Freeform 2">
              <a:extLst>
                <a:ext uri="{FF2B5EF4-FFF2-40B4-BE49-F238E27FC236}">
                  <a16:creationId xmlns="" xmlns:a16="http://schemas.microsoft.com/office/drawing/2014/main" id="{55666832-183B-17B7-0875-0BEC62D3FDF7}"/>
                </a:ext>
              </a:extLst>
            </p:cNvPr>
            <p:cNvSpPr/>
            <p:nvPr/>
          </p:nvSpPr>
          <p:spPr>
            <a:xfrm>
              <a:off x="1688482" y="1550974"/>
              <a:ext cx="1933197" cy="1879626"/>
            </a:xfrm>
            <a:custGeom>
              <a:avLst/>
              <a:gdLst/>
              <a:ahLst/>
              <a:cxnLst/>
              <a:rect l="l" t="t" r="r" b="b"/>
              <a:pathLst>
                <a:path w="4068508" h="4114800">
                  <a:moveTo>
                    <a:pt x="0" y="0"/>
                  </a:moveTo>
                  <a:lnTo>
                    <a:pt x="4068508" y="0"/>
                  </a:lnTo>
                  <a:lnTo>
                    <a:pt x="406850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a:noFill/>
            </a:ln>
          </p:spPr>
          <p:txBody>
            <a:bodyPr/>
            <a:lstStyle/>
            <a:p>
              <a:endParaRPr lang="en-US"/>
            </a:p>
          </p:txBody>
        </p:sp>
        <p:sp>
          <p:nvSpPr>
            <p:cNvPr id="27" name="Oval 26">
              <a:extLst>
                <a:ext uri="{FF2B5EF4-FFF2-40B4-BE49-F238E27FC236}">
                  <a16:creationId xmlns="" xmlns:a16="http://schemas.microsoft.com/office/drawing/2014/main" id="{CD3679A0-9105-C72F-496A-0CFF044CF43D}"/>
                </a:ext>
              </a:extLst>
            </p:cNvPr>
            <p:cNvSpPr/>
            <p:nvPr/>
          </p:nvSpPr>
          <p:spPr>
            <a:xfrm>
              <a:off x="1468555" y="1181100"/>
              <a:ext cx="2373052" cy="2619375"/>
            </a:xfrm>
            <a:prstGeom prst="ellipse">
              <a:avLst/>
            </a:prstGeom>
            <a:noFill/>
            <a:ln w="76200" cap="flat" cmpd="sng" algn="ctr">
              <a:solidFill>
                <a:srgbClr val="FFCC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a:p>
          </p:txBody>
        </p:sp>
      </p:grpSp>
      <p:pic>
        <p:nvPicPr>
          <p:cNvPr id="59" name="Picture 58" descr="A picture containing toy, doll&#10;&#10;Description automatically generated">
            <a:extLst>
              <a:ext uri="{FF2B5EF4-FFF2-40B4-BE49-F238E27FC236}">
                <a16:creationId xmlns="" xmlns:a16="http://schemas.microsoft.com/office/drawing/2014/main" id="{618E6181-452F-B8E5-AEDB-09140E25A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520" y="4191000"/>
            <a:ext cx="2889210" cy="2523673"/>
          </a:xfrm>
          <a:prstGeom prst="rect">
            <a:avLst/>
          </a:prstGeom>
          <a:effectLst>
            <a:outerShdw blurRad="50800" dist="38100" dir="16200000" rotWithShape="0">
              <a:prstClr val="black">
                <a:alpha val="40000"/>
              </a:prstClr>
            </a:outerShdw>
          </a:effectLst>
        </p:spPr>
      </p:pic>
      <p:grpSp>
        <p:nvGrpSpPr>
          <p:cNvPr id="60" name="Group 59">
            <a:extLst>
              <a:ext uri="{FF2B5EF4-FFF2-40B4-BE49-F238E27FC236}">
                <a16:creationId xmlns="" xmlns:a16="http://schemas.microsoft.com/office/drawing/2014/main" id="{51D2B7DB-280B-1E64-6C09-56B743159E0B}"/>
              </a:ext>
            </a:extLst>
          </p:cNvPr>
          <p:cNvGrpSpPr/>
          <p:nvPr/>
        </p:nvGrpSpPr>
        <p:grpSpPr>
          <a:xfrm flipH="1">
            <a:off x="693639" y="1663773"/>
            <a:ext cx="3473028" cy="2209655"/>
            <a:chOff x="1255396" y="2939084"/>
            <a:chExt cx="5326001" cy="3007459"/>
          </a:xfrm>
        </p:grpSpPr>
        <p:sp>
          <p:nvSpPr>
            <p:cNvPr id="61" name="Freeform 6">
              <a:extLst>
                <a:ext uri="{FF2B5EF4-FFF2-40B4-BE49-F238E27FC236}">
                  <a16:creationId xmlns="" xmlns:a16="http://schemas.microsoft.com/office/drawing/2014/main" id="{FEDFA001-3F38-03DB-C009-BCB5C29D6CF5}"/>
                </a:ext>
              </a:extLst>
            </p:cNvPr>
            <p:cNvSpPr/>
            <p:nvPr/>
          </p:nvSpPr>
          <p:spPr>
            <a:xfrm>
              <a:off x="1255396" y="2939084"/>
              <a:ext cx="5326001" cy="3007459"/>
            </a:xfrm>
            <a:custGeom>
              <a:avLst/>
              <a:gdLst/>
              <a:ahLst/>
              <a:cxnLst/>
              <a:rect l="l" t="t" r="r" b="b"/>
              <a:pathLst>
                <a:path w="5531202" h="2751773">
                  <a:moveTo>
                    <a:pt x="0" y="0"/>
                  </a:moveTo>
                  <a:lnTo>
                    <a:pt x="5531202" y="0"/>
                  </a:lnTo>
                  <a:lnTo>
                    <a:pt x="5531202" y="2751773"/>
                  </a:lnTo>
                  <a:lnTo>
                    <a:pt x="0" y="27517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a:ln>
              <a:noFill/>
            </a:ln>
          </p:spPr>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2" name="TextBox 61">
              <a:extLst>
                <a:ext uri="{FF2B5EF4-FFF2-40B4-BE49-F238E27FC236}">
                  <a16:creationId xmlns="" xmlns:a16="http://schemas.microsoft.com/office/drawing/2014/main" id="{45C3F466-8D9E-8E58-5B15-09141AA28C6A}"/>
                </a:ext>
              </a:extLst>
            </p:cNvPr>
            <p:cNvSpPr txBox="1"/>
            <p:nvPr/>
          </p:nvSpPr>
          <p:spPr>
            <a:xfrm>
              <a:off x="1615347" y="2986249"/>
              <a:ext cx="4606101" cy="1633712"/>
            </a:xfrm>
            <a:prstGeom prst="rect">
              <a:avLst/>
            </a:prstGeom>
            <a:noFill/>
          </p:spPr>
          <p:txBody>
            <a:bodyPr wrap="square" rtlCol="0">
              <a:spAutoFit/>
            </a:bodyPr>
            <a:lstStyle/>
            <a:p>
              <a:pPr algn="ctr"/>
              <a:r>
                <a:rPr lang="en-US" sz="3600" b="1" dirty="0" err="1"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Kĩ</a:t>
              </a:r>
              <a:r>
                <a:rPr lang="en-US" sz="3600" b="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thuật</a:t>
              </a:r>
              <a:r>
                <a:rPr lang="en-US" sz="3600" b="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mảnh</a:t>
              </a:r>
              <a:r>
                <a:rPr lang="en-US" sz="3600" b="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sz="3600" b="1" dirty="0" err="1"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ghép</a:t>
              </a:r>
              <a:endParaRPr lang="en-GB" sz="36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63" name="Rectangle: Rounded Corners 62">
            <a:extLst>
              <a:ext uri="{FF2B5EF4-FFF2-40B4-BE49-F238E27FC236}">
                <a16:creationId xmlns="" xmlns:a16="http://schemas.microsoft.com/office/drawing/2014/main" id="{4583256D-AF7D-40F6-E5B4-31C174DA5885}"/>
              </a:ext>
            </a:extLst>
          </p:cNvPr>
          <p:cNvSpPr/>
          <p:nvPr/>
        </p:nvSpPr>
        <p:spPr>
          <a:xfrm>
            <a:off x="4622800" y="1663773"/>
            <a:ext cx="7061200" cy="1612827"/>
          </a:xfrm>
          <a:prstGeom prst="roundRect">
            <a:avLst/>
          </a:prstGeom>
          <a:solidFill>
            <a:srgbClr val="CCFFFF"/>
          </a:solidFill>
          <a:ln w="9525">
            <a:solidFill>
              <a:schemeClr val="tx1"/>
            </a:solidFill>
            <a:prstDash val="dashDot"/>
          </a:ln>
        </p:spPr>
        <p:style>
          <a:lnRef idx="2">
            <a:schemeClr val="accent6"/>
          </a:lnRef>
          <a:fillRef idx="1">
            <a:schemeClr val="lt1"/>
          </a:fillRef>
          <a:effectRef idx="0">
            <a:schemeClr val="accent6"/>
          </a:effectRef>
          <a:fontRef idx="minor">
            <a:schemeClr val="dk1"/>
          </a:fontRef>
        </p:style>
        <p:txBody>
          <a:bodyPr lIns="60954" tIns="30477" rIns="60954" bIns="30477" rtlCol="0" anchor="ctr"/>
          <a:lstStyle/>
          <a:p>
            <a:pPr algn="just"/>
            <a:r>
              <a:rPr lang="en-US" sz="2900" b="1" dirty="0" err="1">
                <a:latin typeface="Calibri" panose="020F0502020204030204" pitchFamily="34" charset="0"/>
                <a:ea typeface="Calibri" panose="020F0502020204030204" pitchFamily="34" charset="0"/>
                <a:cs typeface="Calibri" panose="020F0502020204030204" pitchFamily="34" charset="0"/>
              </a:rPr>
              <a:t>Ánh</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sáng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có</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vai</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trò</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gì</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đối</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với</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sự</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phát</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triển</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của</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cây</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Điều</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gì</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xảy</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ra</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với</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thực</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vật</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nếu</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không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có</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ánh</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sáng</a:t>
            </a:r>
            <a:r>
              <a:rPr lang="en-US" sz="2900" b="1" dirty="0">
                <a:latin typeface="Calibri" panose="020F0502020204030204" pitchFamily="34" charset="0"/>
                <a:ea typeface="Calibri" panose="020F0502020204030204" pitchFamily="34" charset="0"/>
                <a:cs typeface="Calibri" panose="020F0502020204030204" pitchFamily="34" charset="0"/>
              </a:rPr>
              <a:t>? </a:t>
            </a:r>
            <a:endParaRPr lang="en-US" sz="2900" dirty="0">
              <a:latin typeface="Calibri" panose="020F0502020204030204" pitchFamily="34" charset="0"/>
              <a:ea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 xmlns:a16="http://schemas.microsoft.com/office/drawing/2014/main" id="{18ACD025-9608-0FE8-F8E8-E722DFC55623}"/>
              </a:ext>
            </a:extLst>
          </p:cNvPr>
          <p:cNvSpPr/>
          <p:nvPr/>
        </p:nvSpPr>
        <p:spPr>
          <a:xfrm>
            <a:off x="4622800" y="3737729"/>
            <a:ext cx="7061200" cy="1062871"/>
          </a:xfrm>
          <a:prstGeom prst="roundRect">
            <a:avLst/>
          </a:prstGeom>
          <a:solidFill>
            <a:srgbClr val="FCC4D4"/>
          </a:solidFill>
          <a:ln w="12700">
            <a:solidFill>
              <a:schemeClr val="tx1"/>
            </a:solidFill>
            <a:prstDash val="dashDot"/>
          </a:ln>
        </p:spPr>
        <p:style>
          <a:lnRef idx="2">
            <a:schemeClr val="accent6"/>
          </a:lnRef>
          <a:fillRef idx="1">
            <a:schemeClr val="lt1"/>
          </a:fillRef>
          <a:effectRef idx="0">
            <a:schemeClr val="accent6"/>
          </a:effectRef>
          <a:fontRef idx="minor">
            <a:schemeClr val="dk1"/>
          </a:fontRef>
        </p:style>
        <p:txBody>
          <a:bodyPr lIns="60954" tIns="30477" rIns="60954" bIns="30477" rtlCol="0" anchor="ctr"/>
          <a:lstStyle/>
          <a:p>
            <a:pPr algn="just"/>
            <a:r>
              <a:rPr lang="en-US" sz="2900" b="1" dirty="0" err="1">
                <a:latin typeface="Calibri" panose="020F0502020204030204" pitchFamily="34" charset="0"/>
                <a:ea typeface="Calibri" panose="020F0502020204030204" pitchFamily="34" charset="0"/>
                <a:cs typeface="Calibri" panose="020F0502020204030204" pitchFamily="34" charset="0"/>
              </a:rPr>
              <a:t>Nhờ</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có</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ánh</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sáng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động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vật</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thực</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hiện</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được</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những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hoạt</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động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nào</a:t>
            </a:r>
            <a:r>
              <a:rPr lang="en-US" sz="2900" b="1" dirty="0">
                <a:latin typeface="Calibri" panose="020F0502020204030204" pitchFamily="34" charset="0"/>
                <a:ea typeface="Calibri" panose="020F0502020204030204" pitchFamily="34" charset="0"/>
                <a:cs typeface="Calibri" panose="020F0502020204030204" pitchFamily="34" charset="0"/>
              </a:rPr>
              <a:t>? </a:t>
            </a:r>
            <a:endParaRPr lang="en-US" sz="2900" dirty="0">
              <a:latin typeface="Calibri" panose="020F0502020204030204" pitchFamily="34" charset="0"/>
              <a:ea typeface="Calibri" panose="020F0502020204030204" pitchFamily="34" charset="0"/>
              <a:cs typeface="Calibri" panose="020F0502020204030204" pitchFamily="34" charset="0"/>
            </a:endParaRPr>
          </a:p>
        </p:txBody>
      </p:sp>
      <p:sp>
        <p:nvSpPr>
          <p:cNvPr id="67" name="Rectangle: Rounded Corners 66">
            <a:extLst>
              <a:ext uri="{FF2B5EF4-FFF2-40B4-BE49-F238E27FC236}">
                <a16:creationId xmlns="" xmlns:a16="http://schemas.microsoft.com/office/drawing/2014/main" id="{4AC9425C-1F27-F0B9-C08A-94EF0B20FC62}"/>
              </a:ext>
            </a:extLst>
          </p:cNvPr>
          <p:cNvSpPr/>
          <p:nvPr/>
        </p:nvSpPr>
        <p:spPr>
          <a:xfrm>
            <a:off x="4622800" y="5269594"/>
            <a:ext cx="7061200" cy="1062871"/>
          </a:xfrm>
          <a:prstGeom prst="roundRect">
            <a:avLst/>
          </a:prstGeom>
          <a:solidFill>
            <a:schemeClr val="accent4">
              <a:lumMod val="40000"/>
              <a:lumOff val="60000"/>
            </a:schemeClr>
          </a:solidFill>
          <a:ln w="12700">
            <a:solidFill>
              <a:schemeClr val="tx1"/>
            </a:solidFill>
            <a:prstDash val="dashDot"/>
          </a:ln>
        </p:spPr>
        <p:style>
          <a:lnRef idx="2">
            <a:schemeClr val="accent6"/>
          </a:lnRef>
          <a:fillRef idx="1">
            <a:schemeClr val="lt1"/>
          </a:fillRef>
          <a:effectRef idx="0">
            <a:schemeClr val="accent6"/>
          </a:effectRef>
          <a:fontRef idx="minor">
            <a:schemeClr val="dk1"/>
          </a:fontRef>
        </p:style>
        <p:txBody>
          <a:bodyPr lIns="60954" tIns="30477" rIns="60954" bIns="30477" rtlCol="0" anchor="ctr"/>
          <a:lstStyle/>
          <a:p>
            <a:pPr algn="just"/>
            <a:r>
              <a:rPr lang="en-US" sz="2900" b="1" dirty="0" err="1">
                <a:latin typeface="Calibri" panose="020F0502020204030204" pitchFamily="34" charset="0"/>
                <a:ea typeface="Calibri" panose="020F0502020204030204" pitchFamily="34" charset="0"/>
                <a:cs typeface="Calibri" panose="020F0502020204030204" pitchFamily="34" charset="0"/>
              </a:rPr>
              <a:t>Ánh</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sáng</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có</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vai</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trò</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như</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thế</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nào</a:t>
            </a:r>
            <a:r>
              <a:rPr lang="en-US" sz="2900" b="1" dirty="0">
                <a:latin typeface="Calibri" panose="020F0502020204030204" pitchFamily="34" charset="0"/>
                <a:ea typeface="Calibri" panose="020F0502020204030204" pitchFamily="34" charset="0"/>
                <a:cs typeface="Calibri" panose="020F0502020204030204" pitchFamily="34" charset="0"/>
              </a:rPr>
              <a:t> </a:t>
            </a:r>
            <a:r>
              <a:rPr lang="en-US" sz="2900" b="1" dirty="0" err="1">
                <a:latin typeface="Calibri" panose="020F0502020204030204" pitchFamily="34" charset="0"/>
                <a:ea typeface="Calibri" panose="020F0502020204030204" pitchFamily="34" charset="0"/>
                <a:cs typeface="Calibri" panose="020F0502020204030204" pitchFamily="34" charset="0"/>
              </a:rPr>
              <a:t>với</a:t>
            </a:r>
            <a:r>
              <a:rPr lang="en-US" sz="2900" b="1" dirty="0">
                <a:latin typeface="Calibri" panose="020F0502020204030204" pitchFamily="34" charset="0"/>
                <a:ea typeface="Calibri" panose="020F0502020204030204" pitchFamily="34" charset="0"/>
                <a:cs typeface="Calibri" panose="020F0502020204030204" pitchFamily="34" charset="0"/>
              </a:rPr>
              <a:t> con </a:t>
            </a:r>
            <a:r>
              <a:rPr lang="en-US" sz="2900" b="1" dirty="0" err="1">
                <a:latin typeface="Calibri" panose="020F0502020204030204" pitchFamily="34" charset="0"/>
                <a:ea typeface="Calibri" panose="020F0502020204030204" pitchFamily="34" charset="0"/>
                <a:cs typeface="Calibri" panose="020F0502020204030204" pitchFamily="34" charset="0"/>
              </a:rPr>
              <a:t>người</a:t>
            </a:r>
            <a:r>
              <a:rPr lang="en-US" sz="2900" b="1" dirty="0">
                <a:latin typeface="Calibri" panose="020F0502020204030204" pitchFamily="34" charset="0"/>
                <a:ea typeface="Calibri" panose="020F0502020204030204" pitchFamily="34" charset="0"/>
                <a:cs typeface="Calibri" panose="020F0502020204030204" pitchFamily="34" charset="0"/>
              </a:rPr>
              <a:t>?</a:t>
            </a:r>
            <a:endParaRPr lang="en-US" sz="29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3418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9"/>
                                        </p:tgtEl>
                                        <p:attrNameLst>
                                          <p:attrName>r</p:attrName>
                                        </p:attrNameLst>
                                      </p:cBhvr>
                                    </p:animRot>
                                    <p:animRot by="-240000">
                                      <p:cBhvr>
                                        <p:cTn id="7" dur="200" fill="hold">
                                          <p:stCondLst>
                                            <p:cond delay="200"/>
                                          </p:stCondLst>
                                        </p:cTn>
                                        <p:tgtEl>
                                          <p:spTgt spid="59"/>
                                        </p:tgtEl>
                                        <p:attrNameLst>
                                          <p:attrName>r</p:attrName>
                                        </p:attrNameLst>
                                      </p:cBhvr>
                                    </p:animRot>
                                    <p:animRot by="240000">
                                      <p:cBhvr>
                                        <p:cTn id="8" dur="200" fill="hold">
                                          <p:stCondLst>
                                            <p:cond delay="400"/>
                                          </p:stCondLst>
                                        </p:cTn>
                                        <p:tgtEl>
                                          <p:spTgt spid="59"/>
                                        </p:tgtEl>
                                        <p:attrNameLst>
                                          <p:attrName>r</p:attrName>
                                        </p:attrNameLst>
                                      </p:cBhvr>
                                    </p:animRot>
                                    <p:animRot by="-240000">
                                      <p:cBhvr>
                                        <p:cTn id="9" dur="200" fill="hold">
                                          <p:stCondLst>
                                            <p:cond delay="600"/>
                                          </p:stCondLst>
                                        </p:cTn>
                                        <p:tgtEl>
                                          <p:spTgt spid="59"/>
                                        </p:tgtEl>
                                        <p:attrNameLst>
                                          <p:attrName>r</p:attrName>
                                        </p:attrNameLst>
                                      </p:cBhvr>
                                    </p:animRot>
                                    <p:animRot by="120000">
                                      <p:cBhvr>
                                        <p:cTn id="10" dur="200" fill="hold">
                                          <p:stCondLst>
                                            <p:cond delay="800"/>
                                          </p:stCondLst>
                                        </p:cTn>
                                        <p:tgtEl>
                                          <p:spTgt spid="59"/>
                                        </p:tgtEl>
                                        <p:attrNameLst>
                                          <p:attrName>r</p:attrName>
                                        </p:attrNameLst>
                                      </p:cBhvr>
                                    </p:animRot>
                                  </p:childTnLst>
                                </p:cTn>
                              </p:par>
                              <p:par>
                                <p:cTn id="11" presetID="37"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900" decel="100000" fill="hold"/>
                                        <p:tgtEl>
                                          <p:spTgt spid="6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37" presetClass="entr" presetSubtype="0" fill="hold" grpId="0"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900" decel="100000" fill="hold"/>
                                        <p:tgtEl>
                                          <p:spTgt spid="6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900" decel="100000" fill="hold"/>
                                        <p:tgtEl>
                                          <p:spTgt spid="6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circle(in)">
                                      <p:cBhvr>
                                        <p:cTn id="3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43662099"/>
              </p:ext>
            </p:extLst>
          </p:nvPr>
        </p:nvGraphicFramePr>
        <p:xfrm>
          <a:off x="1" y="836719"/>
          <a:ext cx="11964474" cy="6071890"/>
        </p:xfrm>
        <a:graphic>
          <a:graphicData uri="http://schemas.openxmlformats.org/drawingml/2006/table">
            <a:tbl>
              <a:tblPr firstRow="1" firstCol="1" bandRow="1">
                <a:tableStyleId>{5C22544A-7EE6-4342-B048-85BDC9FD1C3A}</a:tableStyleId>
              </a:tblPr>
              <a:tblGrid>
                <a:gridCol w="6522439"/>
                <a:gridCol w="5442035"/>
              </a:tblGrid>
              <a:tr h="1400515">
                <a:tc>
                  <a:txBody>
                    <a:bodyPr/>
                    <a:lstStyle/>
                    <a:p>
                      <a:pPr>
                        <a:lnSpc>
                          <a:spcPct val="115000"/>
                        </a:lnSpc>
                        <a:spcAft>
                          <a:spcPts val="0"/>
                        </a:spcAft>
                      </a:pPr>
                      <a:r>
                        <a:rPr lang="en-US" sz="3600" dirty="0" err="1">
                          <a:solidFill>
                            <a:schemeClr val="bg2"/>
                          </a:solidFill>
                          <a:effectLst/>
                          <a:latin typeface="Times New Roman" pitchFamily="18" charset="0"/>
                          <a:cs typeface="Times New Roman" pitchFamily="18" charset="0"/>
                        </a:rPr>
                        <a:t>Câu</a:t>
                      </a:r>
                      <a:r>
                        <a:rPr lang="en-US" sz="3600" dirty="0">
                          <a:solidFill>
                            <a:schemeClr val="bg2"/>
                          </a:solidFill>
                          <a:effectLst/>
                          <a:latin typeface="Times New Roman" pitchFamily="18" charset="0"/>
                          <a:cs typeface="Times New Roman" pitchFamily="18" charset="0"/>
                        </a:rPr>
                        <a:t> 1: </a:t>
                      </a:r>
                      <a:r>
                        <a:rPr lang="en-US" sz="3600" dirty="0" err="1">
                          <a:solidFill>
                            <a:schemeClr val="bg2"/>
                          </a:solidFill>
                          <a:effectLst/>
                          <a:latin typeface="Times New Roman" pitchFamily="18" charset="0"/>
                          <a:cs typeface="Times New Roman" pitchFamily="18" charset="0"/>
                        </a:rPr>
                        <a:t>Ánh</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sáng</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có</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vai</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trò</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gì</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đối</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với</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sự</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phát</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triển</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của</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cây</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Điều</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gì</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xảy</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ra</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với</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thực</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vật</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nếu</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không</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có</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ánh</a:t>
                      </a:r>
                      <a:r>
                        <a:rPr lang="en-US" sz="3600" dirty="0">
                          <a:solidFill>
                            <a:schemeClr val="bg2"/>
                          </a:solidFill>
                          <a:effectLst/>
                          <a:latin typeface="Times New Roman" pitchFamily="18" charset="0"/>
                          <a:cs typeface="Times New Roman" pitchFamily="18" charset="0"/>
                        </a:rPr>
                        <a:t> </a:t>
                      </a:r>
                      <a:r>
                        <a:rPr lang="en-US" sz="3600" dirty="0" err="1">
                          <a:solidFill>
                            <a:schemeClr val="bg2"/>
                          </a:solidFill>
                          <a:effectLst/>
                          <a:latin typeface="Times New Roman" pitchFamily="18" charset="0"/>
                          <a:cs typeface="Times New Roman" pitchFamily="18" charset="0"/>
                        </a:rPr>
                        <a:t>sáng</a:t>
                      </a:r>
                      <a:r>
                        <a:rPr lang="en-US" sz="3600" dirty="0">
                          <a:solidFill>
                            <a:schemeClr val="bg2"/>
                          </a:solidFill>
                          <a:effectLst/>
                          <a:latin typeface="Times New Roman" pitchFamily="18" charset="0"/>
                          <a:cs typeface="Times New Roman" pitchFamily="18" charset="0"/>
                        </a:rPr>
                        <a:t>? </a:t>
                      </a:r>
                      <a:endParaRPr lang="en-US" sz="3200" dirty="0">
                        <a:solidFill>
                          <a:schemeClr val="bg2"/>
                        </a:solidFill>
                        <a:effectLst/>
                        <a:latin typeface="Times New Roman" pitchFamily="18" charset="0"/>
                        <a:ea typeface="Calibri"/>
                        <a:cs typeface="Times New Roman" pitchFamily="18" charset="0"/>
                      </a:endParaRPr>
                    </a:p>
                  </a:txBody>
                  <a:tcPr marL="41433" marR="41433" marT="0" marB="0"/>
                </a:tc>
                <a:tc>
                  <a:txBody>
                    <a:bodyPr/>
                    <a:lstStyle/>
                    <a:p>
                      <a:pPr>
                        <a:lnSpc>
                          <a:spcPct val="115000"/>
                        </a:lnSpc>
                        <a:spcAft>
                          <a:spcPts val="0"/>
                        </a:spcAft>
                      </a:pPr>
                      <a:r>
                        <a:rPr lang="vi-VN" sz="2400" dirty="0" smtClean="0">
                          <a:effectLst/>
                          <a:latin typeface="+mj-lt"/>
                        </a:rPr>
                        <a:t>...</a:t>
                      </a:r>
                      <a:r>
                        <a:rPr lang="vi-VN" sz="2400" dirty="0" smtClean="0">
                          <a:solidFill>
                            <a:schemeClr val="tx1">
                              <a:lumMod val="50000"/>
                              <a:lumOff val="50000"/>
                            </a:schemeClr>
                          </a:solidFill>
                          <a:effectLst/>
                          <a:latin typeface="+mj-lt"/>
                        </a:rPr>
                        <a:t>.................................................................................................................................</a:t>
                      </a:r>
                      <a:endParaRPr lang="en-US" sz="2000" dirty="0">
                        <a:solidFill>
                          <a:schemeClr val="tx1">
                            <a:lumMod val="50000"/>
                            <a:lumOff val="50000"/>
                          </a:schemeClr>
                        </a:solidFill>
                        <a:effectLst/>
                        <a:latin typeface="+mj-lt"/>
                      </a:endParaRPr>
                    </a:p>
                    <a:p>
                      <a:pPr>
                        <a:lnSpc>
                          <a:spcPct val="150000"/>
                        </a:lnSpc>
                        <a:spcAft>
                          <a:spcPts val="0"/>
                        </a:spcAft>
                      </a:pPr>
                      <a:r>
                        <a:rPr lang="vi-VN" sz="2400" dirty="0" smtClean="0">
                          <a:solidFill>
                            <a:schemeClr val="tx1">
                              <a:lumMod val="50000"/>
                              <a:lumOff val="50000"/>
                            </a:schemeClr>
                          </a:solidFill>
                          <a:effectLst/>
                          <a:latin typeface="+mj-lt"/>
                        </a:rPr>
                        <a:t>.....................................................................................................................................</a:t>
                      </a:r>
                      <a:endParaRPr lang="en-US" sz="2000" dirty="0" smtClean="0">
                        <a:solidFill>
                          <a:schemeClr val="tx1">
                            <a:lumMod val="50000"/>
                            <a:lumOff val="50000"/>
                          </a:schemeClr>
                        </a:solidFill>
                        <a:effectLst/>
                        <a:latin typeface="+mj-lt"/>
                      </a:endParaRPr>
                    </a:p>
                    <a:p>
                      <a:pPr>
                        <a:lnSpc>
                          <a:spcPct val="115000"/>
                        </a:lnSpc>
                        <a:spcAft>
                          <a:spcPts val="0"/>
                        </a:spcAft>
                      </a:pPr>
                      <a:r>
                        <a:rPr lang="vi-VN" sz="2000" dirty="0">
                          <a:solidFill>
                            <a:schemeClr val="tx1">
                              <a:lumMod val="50000"/>
                              <a:lumOff val="50000"/>
                            </a:schemeClr>
                          </a:solidFill>
                          <a:effectLst/>
                          <a:latin typeface="+mj-lt"/>
                        </a:rPr>
                        <a:t> </a:t>
                      </a:r>
                      <a:endParaRPr lang="en-US" sz="2000" dirty="0">
                        <a:solidFill>
                          <a:schemeClr val="tx1">
                            <a:lumMod val="50000"/>
                            <a:lumOff val="50000"/>
                          </a:schemeClr>
                        </a:solidFill>
                        <a:effectLst/>
                        <a:latin typeface="+mj-lt"/>
                        <a:ea typeface="Calibri"/>
                        <a:cs typeface="Times New Roman"/>
                      </a:endParaRPr>
                    </a:p>
                  </a:txBody>
                  <a:tcPr marL="41433" marR="41433" marT="0" marB="0">
                    <a:solidFill>
                      <a:schemeClr val="bg1"/>
                    </a:solidFill>
                  </a:tcPr>
                </a:tc>
              </a:tr>
              <a:tr h="1400515">
                <a:tc>
                  <a:txBody>
                    <a:bodyPr/>
                    <a:lstStyle/>
                    <a:p>
                      <a:pPr>
                        <a:lnSpc>
                          <a:spcPct val="115000"/>
                        </a:lnSpc>
                        <a:spcAft>
                          <a:spcPts val="0"/>
                        </a:spcAft>
                      </a:pPr>
                      <a:r>
                        <a:rPr lang="en-US" sz="3600" dirty="0" err="1">
                          <a:effectLst/>
                          <a:latin typeface="Times New Roman" pitchFamily="18" charset="0"/>
                          <a:cs typeface="Times New Roman" pitchFamily="18" charset="0"/>
                        </a:rPr>
                        <a:t>Câu</a:t>
                      </a:r>
                      <a:r>
                        <a:rPr lang="en-US" sz="3600" dirty="0">
                          <a:effectLst/>
                          <a:latin typeface="Times New Roman" pitchFamily="18" charset="0"/>
                          <a:cs typeface="Times New Roman" pitchFamily="18" charset="0"/>
                        </a:rPr>
                        <a:t> 2: </a:t>
                      </a:r>
                      <a:r>
                        <a:rPr lang="vi-VN" sz="3600" dirty="0">
                          <a:effectLst/>
                          <a:latin typeface="Times New Roman" pitchFamily="18" charset="0"/>
                          <a:cs typeface="Times New Roman" pitchFamily="18" charset="0"/>
                        </a:rPr>
                        <a:t>Động vật cần ánh sáng để làm gì?</a:t>
                      </a:r>
                      <a:endParaRPr lang="en-US" sz="3200" dirty="0">
                        <a:effectLst/>
                        <a:latin typeface="Times New Roman" pitchFamily="18" charset="0"/>
                        <a:ea typeface="Calibri"/>
                        <a:cs typeface="Times New Roman" pitchFamily="18" charset="0"/>
                      </a:endParaRPr>
                    </a:p>
                  </a:txBody>
                  <a:tcPr marL="41433" marR="41433" marT="0" marB="0"/>
                </a:tc>
                <a:tc>
                  <a:txBody>
                    <a:bodyPr/>
                    <a:lstStyle/>
                    <a:p>
                      <a:pPr>
                        <a:lnSpc>
                          <a:spcPct val="115000"/>
                        </a:lnSpc>
                        <a:spcAft>
                          <a:spcPts val="0"/>
                        </a:spcAft>
                      </a:pPr>
                      <a:r>
                        <a:rPr lang="vi-VN" sz="2400" dirty="0" smtClean="0">
                          <a:effectLst/>
                          <a:latin typeface="+mj-lt"/>
                        </a:rPr>
                        <a:t>......................................................................................................................................</a:t>
                      </a:r>
                      <a:endParaRPr lang="en-US" sz="2000" dirty="0">
                        <a:effectLst/>
                        <a:latin typeface="+mj-lt"/>
                      </a:endParaRPr>
                    </a:p>
                    <a:p>
                      <a:pPr>
                        <a:lnSpc>
                          <a:spcPct val="115000"/>
                        </a:lnSpc>
                        <a:spcAft>
                          <a:spcPts val="0"/>
                        </a:spcAft>
                      </a:pPr>
                      <a:r>
                        <a:rPr lang="vi-VN" sz="2000" dirty="0">
                          <a:effectLst/>
                          <a:latin typeface="+mj-lt"/>
                        </a:rPr>
                        <a:t> </a:t>
                      </a:r>
                      <a:endParaRPr lang="en-US" sz="2000" dirty="0">
                        <a:effectLst/>
                        <a:latin typeface="+mj-lt"/>
                        <a:ea typeface="Calibri"/>
                        <a:cs typeface="Times New Roman"/>
                      </a:endParaRPr>
                    </a:p>
                  </a:txBody>
                  <a:tcPr marL="41433" marR="41433" marT="0" marB="0"/>
                </a:tc>
              </a:tr>
              <a:tr h="2147631">
                <a:tc>
                  <a:txBody>
                    <a:bodyPr/>
                    <a:lstStyle/>
                    <a:p>
                      <a:pPr>
                        <a:lnSpc>
                          <a:spcPct val="115000"/>
                        </a:lnSpc>
                        <a:spcAft>
                          <a:spcPts val="0"/>
                        </a:spcAft>
                      </a:pPr>
                      <a:r>
                        <a:rPr lang="en-US" sz="3600" dirty="0" err="1">
                          <a:effectLst/>
                          <a:latin typeface="Times New Roman" pitchFamily="18" charset="0"/>
                          <a:cs typeface="Times New Roman" pitchFamily="18" charset="0"/>
                        </a:rPr>
                        <a:t>Câu</a:t>
                      </a:r>
                      <a:r>
                        <a:rPr lang="en-US" sz="3600" dirty="0">
                          <a:effectLst/>
                          <a:latin typeface="Times New Roman" pitchFamily="18" charset="0"/>
                          <a:cs typeface="Times New Roman" pitchFamily="18" charset="0"/>
                        </a:rPr>
                        <a:t> 3: </a:t>
                      </a:r>
                      <a:r>
                        <a:rPr lang="en-US" sz="3600" dirty="0" err="1">
                          <a:effectLst/>
                          <a:latin typeface="Times New Roman" pitchFamily="18" charset="0"/>
                          <a:cs typeface="Times New Roman" pitchFamily="18" charset="0"/>
                        </a:rPr>
                        <a:t>Ánh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sáng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có</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vai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trò</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như</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thế</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nào</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với</a:t>
                      </a:r>
                      <a:r>
                        <a:rPr lang="en-US" sz="3600" dirty="0">
                          <a:effectLst/>
                          <a:latin typeface="Times New Roman" pitchFamily="18" charset="0"/>
                          <a:cs typeface="Times New Roman" pitchFamily="18" charset="0"/>
                        </a:rPr>
                        <a:t> con </a:t>
                      </a:r>
                      <a:r>
                        <a:rPr lang="en-US" sz="3600" dirty="0" err="1">
                          <a:effectLst/>
                          <a:latin typeface="Times New Roman" pitchFamily="18" charset="0"/>
                          <a:cs typeface="Times New Roman" pitchFamily="18" charset="0"/>
                        </a:rPr>
                        <a:t>người</a:t>
                      </a:r>
                      <a:r>
                        <a:rPr lang="en-US" sz="3600" dirty="0">
                          <a:effectLst/>
                          <a:latin typeface="Times New Roman" pitchFamily="18" charset="0"/>
                          <a:cs typeface="Times New Roman" pitchFamily="18" charset="0"/>
                        </a:rPr>
                        <a:t>?</a:t>
                      </a:r>
                      <a:endParaRPr lang="en-US" sz="3200" dirty="0">
                        <a:effectLst/>
                        <a:latin typeface="Times New Roman" pitchFamily="18" charset="0"/>
                        <a:ea typeface="Calibri"/>
                        <a:cs typeface="Times New Roman" pitchFamily="18" charset="0"/>
                      </a:endParaRPr>
                    </a:p>
                  </a:txBody>
                  <a:tcPr marL="41433" marR="41433" marT="0" marB="0"/>
                </a:tc>
                <a:tc>
                  <a:txBody>
                    <a:bodyPr/>
                    <a:lstStyle/>
                    <a:p>
                      <a:pPr>
                        <a:lnSpc>
                          <a:spcPct val="150000"/>
                        </a:lnSpc>
                        <a:spcAft>
                          <a:spcPts val="0"/>
                        </a:spcAft>
                      </a:pPr>
                      <a:r>
                        <a:rPr lang="vi-VN" sz="2400" dirty="0" smtClean="0">
                          <a:effectLst/>
                          <a:latin typeface="+mj-lt"/>
                        </a:rPr>
                        <a:t>...................................................................</a:t>
                      </a:r>
                      <a:endParaRPr lang="en-US" sz="2000" dirty="0">
                        <a:effectLst/>
                        <a:latin typeface="+mj-lt"/>
                      </a:endParaRPr>
                    </a:p>
                    <a:p>
                      <a:pPr>
                        <a:lnSpc>
                          <a:spcPct val="150000"/>
                        </a:lnSpc>
                        <a:spcAft>
                          <a:spcPts val="0"/>
                        </a:spcAft>
                      </a:pPr>
                      <a:r>
                        <a:rPr lang="vi-VN" sz="2400" dirty="0" smtClean="0">
                          <a:effectLst/>
                          <a:latin typeface="+mj-lt"/>
                        </a:rPr>
                        <a:t>...................................................................</a:t>
                      </a:r>
                      <a:endParaRPr lang="en-US" sz="2000" dirty="0">
                        <a:effectLst/>
                        <a:latin typeface="+mj-lt"/>
                        <a:ea typeface="Calibri"/>
                        <a:cs typeface="Times New Roman"/>
                      </a:endParaRPr>
                    </a:p>
                  </a:txBody>
                  <a:tcPr marL="41433" marR="41433" marT="0" marB="0"/>
                </a:tc>
              </a:tr>
            </a:tbl>
          </a:graphicData>
        </a:graphic>
      </p:graphicFrame>
      <p:sp>
        <p:nvSpPr>
          <p:cNvPr id="5" name="Rectangle 1"/>
          <p:cNvSpPr>
            <a:spLocks noChangeArrowheads="1"/>
          </p:cNvSpPr>
          <p:nvPr/>
        </p:nvSpPr>
        <p:spPr bwMode="auto">
          <a:xfrm>
            <a:off x="4581035" y="125794"/>
            <a:ext cx="30299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PHIẾU HỌC TẬP</a:t>
            </a:r>
            <a:endParaRPr kumimoji="0" lang="vi-VN" sz="3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1333494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4981" b="71319"/>
          <a:stretch/>
        </p:blipFill>
        <p:spPr>
          <a:xfrm>
            <a:off x="7986546" y="0"/>
            <a:ext cx="4205455" cy="2846070"/>
          </a:xfrm>
          <a:prstGeom prst="rect">
            <a:avLst/>
          </a:prstGeom>
        </p:spPr>
      </p:pic>
      <p:sp>
        <p:nvSpPr>
          <p:cNvPr id="2" name="圆角矩形 2">
            <a:extLst>
              <a:ext uri="{FF2B5EF4-FFF2-40B4-BE49-F238E27FC236}">
                <a16:creationId xmlns="" xmlns:a16="http://schemas.microsoft.com/office/drawing/2014/main" id="{FDB67B8E-3568-380B-4603-0F37A9E8C5B9}"/>
              </a:ext>
            </a:extLst>
          </p:cNvPr>
          <p:cNvSpPr/>
          <p:nvPr/>
        </p:nvSpPr>
        <p:spPr>
          <a:xfrm>
            <a:off x="190500" y="352425"/>
            <a:ext cx="118205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a:extLst>
              <a:ext uri="{FF2B5EF4-FFF2-40B4-BE49-F238E27FC236}">
                <a16:creationId xmlns="" xmlns:a16="http://schemas.microsoft.com/office/drawing/2014/main" id="{4F741472-7F38-9077-0E25-6F2B2752838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339447" y="1047750"/>
            <a:ext cx="2200789" cy="2012486"/>
          </a:xfrm>
          <a:prstGeom prst="rect">
            <a:avLst/>
          </a:prstGeom>
        </p:spPr>
      </p:pic>
      <p:pic>
        <p:nvPicPr>
          <p:cNvPr id="9" name="Picture 8" descr="A red arrow pointing down&#10;&#10;Description automatically generated">
            <a:extLst>
              <a:ext uri="{FF2B5EF4-FFF2-40B4-BE49-F238E27FC236}">
                <a16:creationId xmlns="" xmlns:a16="http://schemas.microsoft.com/office/drawing/2014/main" id="{B5AFAC80-84A9-3A12-4D1C-CB41CCAE97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699121">
            <a:off x="7312299" y="798479"/>
            <a:ext cx="1661420" cy="1512203"/>
          </a:xfrm>
          <a:prstGeom prst="rect">
            <a:avLst/>
          </a:prstGeom>
        </p:spPr>
      </p:pic>
      <p:pic>
        <p:nvPicPr>
          <p:cNvPr id="11" name="Picture 10" descr="A plant in a pot&#10;&#10;Description automatically generated">
            <a:extLst>
              <a:ext uri="{FF2B5EF4-FFF2-40B4-BE49-F238E27FC236}">
                <a16:creationId xmlns="" xmlns:a16="http://schemas.microsoft.com/office/drawing/2014/main" id="{3E86BF34-6597-657D-3421-3C1BF5D435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6849" y="2257424"/>
            <a:ext cx="2505075" cy="2505075"/>
          </a:xfrm>
          <a:prstGeom prst="rect">
            <a:avLst/>
          </a:prstGeom>
        </p:spPr>
      </p:pic>
      <p:sp>
        <p:nvSpPr>
          <p:cNvPr id="14" name="Rectangle 13">
            <a:extLst>
              <a:ext uri="{FF2B5EF4-FFF2-40B4-BE49-F238E27FC236}">
                <a16:creationId xmlns="" xmlns:a16="http://schemas.microsoft.com/office/drawing/2014/main" id="{59EA8C78-402E-11E4-4636-34D9512F5B0F}"/>
              </a:ext>
            </a:extLst>
          </p:cNvPr>
          <p:cNvSpPr/>
          <p:nvPr/>
        </p:nvSpPr>
        <p:spPr>
          <a:xfrm>
            <a:off x="8867775" y="533400"/>
            <a:ext cx="2962275" cy="20002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tổng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dưỡng</a:t>
            </a:r>
            <a:endParaRPr lang="en-US" sz="2800" b="1" dirty="0">
              <a:solidFill>
                <a:srgbClr val="002060"/>
              </a:solidFill>
              <a:latin typeface="Cambria" panose="02040503050406030204" pitchFamily="18" charset="0"/>
              <a:ea typeface="Cambria" panose="02040503050406030204" pitchFamily="18" charset="0"/>
            </a:endParaRPr>
          </a:p>
        </p:txBody>
      </p:sp>
      <p:pic>
        <p:nvPicPr>
          <p:cNvPr id="15" name="Picture 14" descr="A red arrow pointing down&#10;&#10;Description automatically generated">
            <a:extLst>
              <a:ext uri="{FF2B5EF4-FFF2-40B4-BE49-F238E27FC236}">
                <a16:creationId xmlns="" xmlns:a16="http://schemas.microsoft.com/office/drawing/2014/main" id="{AB4AFF22-AC39-EE1D-CE2E-8FBA1CBAD7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245691" flipV="1">
            <a:off x="3817613" y="750203"/>
            <a:ext cx="1661420" cy="1733729"/>
          </a:xfrm>
          <a:prstGeom prst="rect">
            <a:avLst/>
          </a:prstGeom>
        </p:spPr>
      </p:pic>
      <p:sp>
        <p:nvSpPr>
          <p:cNvPr id="16" name="Rectangle 15">
            <a:extLst>
              <a:ext uri="{FF2B5EF4-FFF2-40B4-BE49-F238E27FC236}">
                <a16:creationId xmlns="" xmlns:a16="http://schemas.microsoft.com/office/drawing/2014/main" id="{B5F9C44B-89F2-2BC4-9BE6-96283B770EC8}"/>
              </a:ext>
            </a:extLst>
          </p:cNvPr>
          <p:cNvSpPr/>
          <p:nvPr/>
        </p:nvSpPr>
        <p:spPr>
          <a:xfrm>
            <a:off x="476251" y="304800"/>
            <a:ext cx="3276600" cy="2000250"/>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ấm</a:t>
            </a:r>
            <a:r>
              <a:rPr lang="en-US" sz="2800" b="1" dirty="0">
                <a:solidFill>
                  <a:srgbClr val="002060"/>
                </a:solidFill>
                <a:latin typeface="Cambria" panose="02040503050406030204" pitchFamily="18" charset="0"/>
                <a:ea typeface="Cambria" panose="02040503050406030204" pitchFamily="18" charset="0"/>
              </a:rPr>
              <a:t>, di </a:t>
            </a:r>
            <a:r>
              <a:rPr lang="en-US" sz="2800" b="1" dirty="0" err="1">
                <a:solidFill>
                  <a:srgbClr val="002060"/>
                </a:solidFill>
                <a:latin typeface="Cambria" panose="02040503050406030204" pitchFamily="18" charset="0"/>
                <a:ea typeface="Cambria" panose="02040503050406030204" pitchFamily="18" charset="0"/>
              </a:rPr>
              <a:t>chuyển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kiếm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thức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hiểm</a:t>
            </a:r>
            <a:r>
              <a:rPr lang="en-US" sz="2800" b="1" dirty="0">
                <a:solidFill>
                  <a:srgbClr val="002060"/>
                </a:solidFill>
                <a:latin typeface="Cambria" panose="02040503050406030204" pitchFamily="18" charset="0"/>
                <a:ea typeface="Cambria" panose="02040503050406030204" pitchFamily="18" charset="0"/>
              </a:rPr>
              <a:t>,…</a:t>
            </a:r>
          </a:p>
        </p:txBody>
      </p:sp>
      <p:pic>
        <p:nvPicPr>
          <p:cNvPr id="18" name="Picture 17" descr="A bird and baby bird in water&#10;&#10;Description automatically generated">
            <a:extLst>
              <a:ext uri="{FF2B5EF4-FFF2-40B4-BE49-F238E27FC236}">
                <a16:creationId xmlns="" xmlns:a16="http://schemas.microsoft.com/office/drawing/2014/main" id="{0352B67C-8655-36F1-F0AD-82F99995B2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29102" y="2400299"/>
            <a:ext cx="1380873" cy="1380873"/>
          </a:xfrm>
          <a:prstGeom prst="rect">
            <a:avLst/>
          </a:prstGeom>
        </p:spPr>
      </p:pic>
      <p:pic>
        <p:nvPicPr>
          <p:cNvPr id="20" name="Picture 19" descr="A cartoon of a cat sunbathing on a beach&#10;&#10;Description automatically generated">
            <a:extLst>
              <a:ext uri="{FF2B5EF4-FFF2-40B4-BE49-F238E27FC236}">
                <a16:creationId xmlns="" xmlns:a16="http://schemas.microsoft.com/office/drawing/2014/main" id="{F68B8285-D48E-0F2C-D502-49FEF21087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975" y="2405993"/>
            <a:ext cx="1676487" cy="1451707"/>
          </a:xfrm>
          <a:prstGeom prst="rect">
            <a:avLst/>
          </a:prstGeom>
        </p:spPr>
      </p:pic>
      <p:sp>
        <p:nvSpPr>
          <p:cNvPr id="21" name="Arrow: Down 20">
            <a:extLst>
              <a:ext uri="{FF2B5EF4-FFF2-40B4-BE49-F238E27FC236}">
                <a16:creationId xmlns="" xmlns:a16="http://schemas.microsoft.com/office/drawing/2014/main" id="{F500D02A-47E4-B191-9511-BEC58BE778B9}"/>
              </a:ext>
            </a:extLst>
          </p:cNvPr>
          <p:cNvSpPr/>
          <p:nvPr/>
        </p:nvSpPr>
        <p:spPr>
          <a:xfrm>
            <a:off x="6191250" y="2895600"/>
            <a:ext cx="523875" cy="981075"/>
          </a:xfrm>
          <a:prstGeom prst="downArrow">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84E70815-E092-6DEC-EFFA-8C9E41067D80}"/>
              </a:ext>
            </a:extLst>
          </p:cNvPr>
          <p:cNvSpPr/>
          <p:nvPr/>
        </p:nvSpPr>
        <p:spPr>
          <a:xfrm>
            <a:off x="3952875" y="3933825"/>
            <a:ext cx="5257800" cy="1533525"/>
          </a:xfrm>
          <a:prstGeom prst="rect">
            <a:avLst/>
          </a:prstGeom>
          <a:solidFill>
            <a:srgbClr val="FFFF00"/>
          </a:solid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nhìn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vật</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giúp</a:t>
            </a:r>
            <a:r>
              <a:rPr lang="en-US" sz="2800" b="1" dirty="0" smtClean="0">
                <a:solidFill>
                  <a:srgbClr val="002060"/>
                </a:solidFill>
                <a:latin typeface="Cambria" panose="02040503050406030204" pitchFamily="18" charset="0"/>
                <a:ea typeface="Cambria" panose="02040503050406030204" pitchFamily="18" charset="0"/>
              </a:rPr>
              <a:t> con </a:t>
            </a:r>
            <a:r>
              <a:rPr lang="en-US" sz="2800" b="1" dirty="0" err="1" smtClean="0">
                <a:solidFill>
                  <a:srgbClr val="002060"/>
                </a:solidFill>
                <a:latin typeface="Cambria" panose="02040503050406030204" pitchFamily="18" charset="0"/>
                <a:ea typeface="Cambria" panose="02040503050406030204" pitchFamily="18" charset="0"/>
              </a:rPr>
              <a:t>người</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khỏe</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smtClean="0">
                <a:solidFill>
                  <a:srgbClr val="002060"/>
                </a:solidFill>
                <a:latin typeface="Cambria" panose="02040503050406030204" pitchFamily="18" charset="0"/>
                <a:ea typeface="Cambria" panose="02040503050406030204" pitchFamily="18" charset="0"/>
              </a:rPr>
              <a:t>mạnh</a:t>
            </a:r>
            <a:r>
              <a:rPr lang="en-US" sz="2800" b="1" dirty="0"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pic>
        <p:nvPicPr>
          <p:cNvPr id="40" name="Picture 39" descr="A child and child reading books&#10;&#10;Description automatically generated">
            <a:extLst>
              <a:ext uri="{FF2B5EF4-FFF2-40B4-BE49-F238E27FC236}">
                <a16:creationId xmlns="" xmlns:a16="http://schemas.microsoft.com/office/drawing/2014/main" id="{CC08EC5C-A8C2-4838-EDDC-DB7A2363EC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7426" y="5493142"/>
            <a:ext cx="1395249" cy="1364858"/>
          </a:xfrm>
          <a:prstGeom prst="rect">
            <a:avLst/>
          </a:prstGeom>
        </p:spPr>
      </p:pic>
      <p:pic>
        <p:nvPicPr>
          <p:cNvPr id="42" name="Picture 41" descr="A children playing on a playground&#10;&#10;Description automatically generated">
            <a:extLst>
              <a:ext uri="{FF2B5EF4-FFF2-40B4-BE49-F238E27FC236}">
                <a16:creationId xmlns="" xmlns:a16="http://schemas.microsoft.com/office/drawing/2014/main" id="{DC670696-C3D4-27C1-9D55-FCF7353C448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0980" y="5505398"/>
            <a:ext cx="1569529" cy="1352602"/>
          </a:xfrm>
          <a:prstGeom prst="rect">
            <a:avLst/>
          </a:prstGeom>
        </p:spPr>
      </p:pic>
      <p:pic>
        <p:nvPicPr>
          <p:cNvPr id="44" name="Picture 43" descr="A person sitting at a desk with a computer&#10;&#10;Description automatically generated">
            <a:extLst>
              <a:ext uri="{FF2B5EF4-FFF2-40B4-BE49-F238E27FC236}">
                <a16:creationId xmlns="" xmlns:a16="http://schemas.microsoft.com/office/drawing/2014/main" id="{49162D05-88C4-F0A1-49B1-111C9FD50C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15225" y="5525858"/>
            <a:ext cx="1559318" cy="1236892"/>
          </a:xfrm>
          <a:prstGeom prst="rect">
            <a:avLst/>
          </a:prstGeom>
        </p:spPr>
      </p:pic>
      <p:sp>
        <p:nvSpPr>
          <p:cNvPr id="4" name="TextBox 3">
            <a:extLst>
              <a:ext uri="{FF2B5EF4-FFF2-40B4-BE49-F238E27FC236}">
                <a16:creationId xmlns="" xmlns:a16="http://schemas.microsoft.com/office/drawing/2014/main" id="{FD6A1BF6-EB35-7E2C-D66D-7E4A9CB8A7B0}"/>
              </a:ext>
            </a:extLst>
          </p:cNvPr>
          <p:cNvSpPr txBox="1"/>
          <p:nvPr/>
        </p:nvSpPr>
        <p:spPr>
          <a:xfrm>
            <a:off x="5629275" y="581025"/>
            <a:ext cx="2152650" cy="523220"/>
          </a:xfrm>
          <a:prstGeom prst="rect">
            <a:avLst/>
          </a:prstGeom>
          <a:noFill/>
        </p:spPr>
        <p:txBody>
          <a:bodyPr wrap="square" rtlCol="0">
            <a:spAutoFit/>
          </a:bodyPr>
          <a:lstStyle/>
          <a:p>
            <a:r>
              <a:rPr lang="en-US" sz="2800" dirty="0" err="1">
                <a:latin typeface="#9Slide03 AllRoundGothic" panose="020B0703020202020104" pitchFamily="34" charset="0"/>
              </a:rPr>
              <a:t>Ánh</a:t>
            </a:r>
            <a:r>
              <a:rPr lang="en-US" sz="2800" dirty="0">
                <a:latin typeface="#9Slide03 AllRoundGothic" panose="020B0703020202020104" pitchFamily="34" charset="0"/>
              </a:rPr>
              <a:t> </a:t>
            </a:r>
            <a:r>
              <a:rPr lang="en-US" sz="2800" dirty="0" err="1">
                <a:latin typeface="#9Slide03 AllRoundGothic" panose="020B0703020202020104" pitchFamily="34" charset="0"/>
              </a:rPr>
              <a:t>sáng</a:t>
            </a:r>
            <a:endParaRPr lang="en-US" sz="2800" dirty="0">
              <a:latin typeface="#9Slide03 AllRoundGothic" panose="020B0703020202020104" pitchFamily="34" charset="0"/>
            </a:endParaRPr>
          </a:p>
        </p:txBody>
      </p:sp>
    </p:spTree>
    <p:extLst>
      <p:ext uri="{BB962C8B-B14F-4D97-AF65-F5344CB8AC3E}">
        <p14:creationId xmlns:p14="http://schemas.microsoft.com/office/powerpoint/2010/main" val="153313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38"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5532" y="1253733"/>
            <a:ext cx="9366667" cy="646331"/>
          </a:xfrm>
          <a:prstGeom prst="rect">
            <a:avLst/>
          </a:prstGeom>
        </p:spPr>
        <p:txBody>
          <a:bodyPr wrap="none">
            <a:spAutoFit/>
          </a:bodyPr>
          <a:lstStyle/>
          <a:p>
            <a:r>
              <a:rPr lang="en-US" sz="3600" dirty="0" err="1">
                <a:latin typeface="Times New Roman" pitchFamily="18" charset="0"/>
                <a:cs typeface="Times New Roman" pitchFamily="18" charset="0"/>
              </a:rPr>
              <a:t>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như</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đối</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a:t>
            </a:r>
            <a:endParaRPr lang="en-US" sz="3600" dirty="0"/>
          </a:p>
        </p:txBody>
      </p:sp>
      <p:sp>
        <p:nvSpPr>
          <p:cNvPr id="3" name="Rectangle 2"/>
          <p:cNvSpPr/>
          <p:nvPr/>
        </p:nvSpPr>
        <p:spPr>
          <a:xfrm>
            <a:off x="1840720" y="2427656"/>
            <a:ext cx="9360255" cy="646331"/>
          </a:xfrm>
          <a:prstGeom prst="rect">
            <a:avLst/>
          </a:prstGeom>
        </p:spPr>
        <p:txBody>
          <a:bodyPr wrap="none">
            <a:spAutoFit/>
          </a:bodyPr>
          <a:lstStyle/>
          <a:p>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Ánh</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trọng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endParaRPr lang="en-US" sz="3600" dirty="0"/>
          </a:p>
        </p:txBody>
      </p:sp>
    </p:spTree>
    <p:extLst>
      <p:ext uri="{BB962C8B-B14F-4D97-AF65-F5344CB8AC3E}">
        <p14:creationId xmlns:p14="http://schemas.microsoft.com/office/powerpoint/2010/main" val="231252656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1397</TotalTime>
  <Words>988</Words>
  <Application>Microsoft Office PowerPoint</Application>
  <PresentationFormat>Custom</PresentationFormat>
  <Paragraphs>112</Paragraphs>
  <Slides>36</Slides>
  <Notes>9</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cp:lastModifiedBy>
  <cp:revision>87</cp:revision>
  <dcterms:created xsi:type="dcterms:W3CDTF">2023-07-23T08:08:47Z</dcterms:created>
  <dcterms:modified xsi:type="dcterms:W3CDTF">2024-10-06T01:07:25Z</dcterms:modified>
</cp:coreProperties>
</file>