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2" r:id="rId3"/>
    <p:sldId id="257" r:id="rId4"/>
    <p:sldId id="263" r:id="rId5"/>
    <p:sldId id="256" r:id="rId6"/>
    <p:sldId id="264" r:id="rId7"/>
    <p:sldId id="266" r:id="rId8"/>
    <p:sldId id="259" r:id="rId9"/>
    <p:sldId id="261" r:id="rId10"/>
    <p:sldId id="268" r:id="rId11"/>
    <p:sldId id="258" r:id="rId12"/>
    <p:sldId id="265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67" r:id="rId24"/>
    <p:sldId id="26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5.png"/><Relationship Id="rId5" Type="http://schemas.openxmlformats.org/officeDocument/2006/relationships/image" Target="../media/image62.svg"/><Relationship Id="rId10" Type="http://schemas.openxmlformats.org/officeDocument/2006/relationships/image" Target="../media/image22.svg"/><Relationship Id="rId4" Type="http://schemas.openxmlformats.org/officeDocument/2006/relationships/image" Target="../media/image61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10" Type="http://schemas.openxmlformats.org/officeDocument/2006/relationships/image" Target="../media/image16.svg"/><Relationship Id="rId4" Type="http://schemas.openxmlformats.org/officeDocument/2006/relationships/image" Target="../media/image68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2.svg"/><Relationship Id="rId7" Type="http://schemas.openxmlformats.org/officeDocument/2006/relationships/image" Target="../media/image1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12" Type="http://schemas.openxmlformats.org/officeDocument/2006/relationships/image" Target="../media/image9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0.svg"/><Relationship Id="rId5" Type="http://schemas.openxmlformats.org/officeDocument/2006/relationships/image" Target="../media/image45.svg"/><Relationship Id="rId10" Type="http://schemas.openxmlformats.org/officeDocument/2006/relationships/image" Target="../media/image89.png"/><Relationship Id="rId4" Type="http://schemas.openxmlformats.org/officeDocument/2006/relationships/image" Target="../media/image44.png"/><Relationship Id="rId9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1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3.svg"/><Relationship Id="rId7" Type="http://schemas.openxmlformats.org/officeDocument/2006/relationships/image" Target="../media/image9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34.svg"/><Relationship Id="rId7" Type="http://schemas.openxmlformats.org/officeDocument/2006/relationships/image" Target="../media/image10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svg"/><Relationship Id="rId10" Type="http://schemas.openxmlformats.org/officeDocument/2006/relationships/image" Target="../media/image38.svg"/><Relationship Id="rId4" Type="http://schemas.openxmlformats.org/officeDocument/2006/relationships/image" Target="../media/image100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34.svg"/><Relationship Id="rId7" Type="http://schemas.openxmlformats.org/officeDocument/2006/relationships/image" Target="../media/image10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1.svg"/><Relationship Id="rId10" Type="http://schemas.openxmlformats.org/officeDocument/2006/relationships/image" Target="../media/image38.svg"/><Relationship Id="rId4" Type="http://schemas.openxmlformats.org/officeDocument/2006/relationships/image" Target="../media/image100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8.svg"/><Relationship Id="rId7" Type="http://schemas.openxmlformats.org/officeDocument/2006/relationships/image" Target="../media/image109.svg"/><Relationship Id="rId12" Type="http://schemas.openxmlformats.org/officeDocument/2006/relationships/image" Target="../media/image11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53.svg"/><Relationship Id="rId10" Type="http://schemas.openxmlformats.org/officeDocument/2006/relationships/image" Target="../media/image112.svg"/><Relationship Id="rId4" Type="http://schemas.openxmlformats.org/officeDocument/2006/relationships/image" Target="../media/image52.png"/><Relationship Id="rId9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16.svg"/><Relationship Id="rId7" Type="http://schemas.openxmlformats.org/officeDocument/2006/relationships/image" Target="../media/image6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10" Type="http://schemas.openxmlformats.org/officeDocument/2006/relationships/image" Target="../media/image67.svg"/><Relationship Id="rId4" Type="http://schemas.openxmlformats.org/officeDocument/2006/relationships/image" Target="../media/image117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.svg"/><Relationship Id="rId7" Type="http://schemas.openxmlformats.org/officeDocument/2006/relationships/image" Target="../media/image121.svg"/><Relationship Id="rId12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.png"/><Relationship Id="rId5" Type="http://schemas.openxmlformats.org/officeDocument/2006/relationships/image" Target="../media/image62.svg"/><Relationship Id="rId10" Type="http://schemas.openxmlformats.org/officeDocument/2006/relationships/image" Target="../media/image124.png"/><Relationship Id="rId4" Type="http://schemas.openxmlformats.org/officeDocument/2006/relationships/image" Target="../media/image61.png"/><Relationship Id="rId9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0"/>
            <a:ext cx="2299553" cy="1781196"/>
          </a:xfrm>
          <a:custGeom>
            <a:avLst/>
            <a:gdLst/>
            <a:ahLst/>
            <a:cxnLst/>
            <a:rect l="l" t="t" r="r" b="b"/>
            <a:pathLst>
              <a:path w="2299553" h="1781196">
                <a:moveTo>
                  <a:pt x="0" y="0"/>
                </a:moveTo>
                <a:lnTo>
                  <a:pt x="2299554" y="0"/>
                </a:lnTo>
                <a:lnTo>
                  <a:pt x="2299554" y="1781195"/>
                </a:lnTo>
                <a:lnTo>
                  <a:pt x="0" y="1781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30600" y="8496300"/>
            <a:ext cx="1884458" cy="1655183"/>
          </a:xfrm>
          <a:custGeom>
            <a:avLst/>
            <a:gdLst/>
            <a:ahLst/>
            <a:cxnLst/>
            <a:rect l="l" t="t" r="r" b="b"/>
            <a:pathLst>
              <a:path w="1884458" h="1655183">
                <a:moveTo>
                  <a:pt x="0" y="0"/>
                </a:moveTo>
                <a:lnTo>
                  <a:pt x="1884458" y="0"/>
                </a:lnTo>
                <a:lnTo>
                  <a:pt x="1884458" y="1655183"/>
                </a:lnTo>
                <a:lnTo>
                  <a:pt x="0" y="165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8CB9D5A-2801-20D6-C7E3-178BA894E0BA}"/>
              </a:ext>
            </a:extLst>
          </p:cNvPr>
          <p:cNvSpPr txBox="1"/>
          <p:nvPr/>
        </p:nvSpPr>
        <p:spPr>
          <a:xfrm>
            <a:off x="786086" y="3540849"/>
            <a:ext cx="16715828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</a:t>
            </a:r>
            <a:r>
              <a:rPr lang="en-US" sz="7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en-US" sz="7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HỌC SINH ĐẾN VỚI BÀI HỌC MỚI!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45CBD02-BE03-0AA0-7423-5C8FAFBE2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8800" y="2171700"/>
            <a:ext cx="14147366" cy="5715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298DC-76D4-11BC-128E-F3823C139DE1}"/>
              </a:ext>
            </a:extLst>
          </p:cNvPr>
          <p:cNvGrpSpPr/>
          <p:nvPr/>
        </p:nvGrpSpPr>
        <p:grpSpPr>
          <a:xfrm>
            <a:off x="5264219" y="1604448"/>
            <a:ext cx="7276528" cy="1487785"/>
            <a:chOff x="5264219" y="1516582"/>
            <a:chExt cx="7276528" cy="1487785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D92524D5-1B40-61DB-E9C8-94682898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2"/>
              <a:ext cx="6951410" cy="14877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7BC502-B724-CDDC-314B-742945D6F61E}"/>
                </a:ext>
              </a:extLst>
            </p:cNvPr>
            <p:cNvSpPr txBox="1"/>
            <p:nvPr/>
          </p:nvSpPr>
          <p:spPr>
            <a:xfrm>
              <a:off x="5264219" y="1803094"/>
              <a:ext cx="72765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F6264A7-E37B-7F43-9949-4ADB9304B0B2}"/>
              </a:ext>
            </a:extLst>
          </p:cNvPr>
          <p:cNvSpPr txBox="1"/>
          <p:nvPr/>
        </p:nvSpPr>
        <p:spPr>
          <a:xfrm>
            <a:off x="3143293" y="3465590"/>
            <a:ext cx="1200141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khi hoàn thành việc làm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cả lớp chia thành các nhóm (4 – 6 HS) và các em hãy chia sẻ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 tim yêu thương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mình với bạn ở trong nhóm </a:t>
            </a:r>
            <a:endParaRPr lang="en-US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CA5289A-8118-DC86-AB53-882120F4A4D6}"/>
              </a:ext>
            </a:extLst>
          </p:cNvPr>
          <p:cNvSpPr/>
          <p:nvPr/>
        </p:nvSpPr>
        <p:spPr>
          <a:xfrm>
            <a:off x="14630225" y="1308010"/>
            <a:ext cx="1828975" cy="1834038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1E70D76-0016-C09C-16C6-5D774CD994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929" y="6798658"/>
            <a:ext cx="4651123" cy="34883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865351">
            <a:off x="15172449" y="6556573"/>
            <a:ext cx="868750" cy="1527057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8710" y="1539266"/>
            <a:ext cx="1447800" cy="1371526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92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228435" y="-114300"/>
            <a:ext cx="2056949" cy="1544582"/>
          </a:xfrm>
          <a:custGeom>
            <a:avLst/>
            <a:gdLst/>
            <a:ahLst/>
            <a:cxnLst/>
            <a:rect l="l" t="t" r="r" b="b"/>
            <a:pathLst>
              <a:path w="2056949" h="1544582">
                <a:moveTo>
                  <a:pt x="0" y="0"/>
                </a:moveTo>
                <a:lnTo>
                  <a:pt x="2056949" y="0"/>
                </a:lnTo>
                <a:lnTo>
                  <a:pt x="2056949" y="1544581"/>
                </a:lnTo>
                <a:lnTo>
                  <a:pt x="0" y="154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99FF59-2523-79F1-6C54-213EF4096A4B}"/>
              </a:ext>
            </a:extLst>
          </p:cNvPr>
          <p:cNvSpPr/>
          <p:nvPr/>
        </p:nvSpPr>
        <p:spPr>
          <a:xfrm>
            <a:off x="-228600" y="-47959"/>
            <a:ext cx="1670957" cy="146735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6CD41311-FE4E-70C0-EA00-5CC32FD22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438400" y="2705100"/>
            <a:ext cx="15846984" cy="758190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47A051-AE8C-0A1C-B72D-BF17DF4645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39500" y="1130205"/>
            <a:ext cx="7316110" cy="40120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369033-F87F-7F3D-BD03-A9313E7D37F0}"/>
              </a:ext>
            </a:extLst>
          </p:cNvPr>
          <p:cNvSpPr txBox="1"/>
          <p:nvPr/>
        </p:nvSpPr>
        <p:spPr>
          <a:xfrm>
            <a:off x="5293509" y="5638845"/>
            <a:ext cx="119634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khi chia sẻ với bạn trong nhóm, các em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chia sẻ ý nghĩa nội dung đã viết trong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trước lớ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p và các bạn khác sẽ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bày tỏ cảm xúc về nội dung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của bạn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161D2A2-93CB-F2DE-39E5-606FB8263C41}"/>
              </a:ext>
            </a:extLst>
          </p:cNvPr>
          <p:cNvSpPr/>
          <p:nvPr/>
        </p:nvSpPr>
        <p:spPr>
          <a:xfrm>
            <a:off x="-228600" y="8724900"/>
            <a:ext cx="1447800" cy="1371526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C980557C-6D9D-7EA8-65F2-A991A23E88D6}"/>
              </a:ext>
            </a:extLst>
          </p:cNvPr>
          <p:cNvSpPr/>
          <p:nvPr/>
        </p:nvSpPr>
        <p:spPr>
          <a:xfrm>
            <a:off x="980777" y="2846251"/>
            <a:ext cx="16487056" cy="618344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3E582-A428-0AEB-1817-9258FAEC2AB7}"/>
              </a:ext>
            </a:extLst>
          </p:cNvPr>
          <p:cNvSpPr txBox="1"/>
          <p:nvPr/>
        </p:nvSpPr>
        <p:spPr>
          <a:xfrm>
            <a:off x="6442269" y="3178854"/>
            <a:ext cx="10482826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cảm gia đình là tình yêu thương, gắn bó, sự quan tâm, chăm sóc giữa các thành viên trong gia đình.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cảm gia đình có thể giúp chúng ta vượt qua mọi khó khăn, thử thách trong cuộc sống.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AEAF9-B8A0-9974-A937-73A03369ECFF}"/>
              </a:ext>
            </a:extLst>
          </p:cNvPr>
          <p:cNvGrpSpPr/>
          <p:nvPr/>
        </p:nvGrpSpPr>
        <p:grpSpPr>
          <a:xfrm>
            <a:off x="-1981202" y="800667"/>
            <a:ext cx="11582400" cy="1363710"/>
            <a:chOff x="3467284" y="414578"/>
            <a:chExt cx="11582400" cy="1363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2CB2D7-4526-99D6-3178-905EA42EEC8E}"/>
                </a:ext>
              </a:extLst>
            </p:cNvPr>
            <p:cNvGrpSpPr/>
            <p:nvPr/>
          </p:nvGrpSpPr>
          <p:grpSpPr>
            <a:xfrm>
              <a:off x="3467284" y="414578"/>
              <a:ext cx="11582400" cy="1363710"/>
              <a:chOff x="0" y="0"/>
              <a:chExt cx="3160916" cy="406400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2C8BB06-2ABE-890D-3B1B-E476A4CA486D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E653C2-5AEF-9476-8859-0CD6BA08F4A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E3F893-2143-E308-C5F9-35D9FD321E2B}"/>
                </a:ext>
              </a:extLst>
            </p:cNvPr>
            <p:cNvSpPr txBox="1"/>
            <p:nvPr/>
          </p:nvSpPr>
          <p:spPr>
            <a:xfrm>
              <a:off x="5684450" y="612830"/>
              <a:ext cx="7148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59AF245-BB22-965B-62EA-C57FE74B9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067" y="8129638"/>
            <a:ext cx="1547504" cy="154750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BF60636-9A0F-6170-53B9-EA7CEA588396}"/>
              </a:ext>
            </a:extLst>
          </p:cNvPr>
          <p:cNvGrpSpPr/>
          <p:nvPr/>
        </p:nvGrpSpPr>
        <p:grpSpPr>
          <a:xfrm>
            <a:off x="1720461" y="4039253"/>
            <a:ext cx="4179071" cy="3671134"/>
            <a:chOff x="1720461" y="4039253"/>
            <a:chExt cx="4179071" cy="3671134"/>
          </a:xfrm>
        </p:grpSpPr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44291B56-21AE-10F1-03F0-35313CC34134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B283DD05-A9FB-7D59-C351-47CC9FAD868A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4FE7A01-1214-AD78-B054-748DF191B20D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Freeform 3"/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208750" y="8322006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2388208">
            <a:off x="16341749" y="393159"/>
            <a:ext cx="1927498" cy="756400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C980557C-6D9D-7EA8-65F2-A991A23E88D6}"/>
              </a:ext>
            </a:extLst>
          </p:cNvPr>
          <p:cNvSpPr/>
          <p:nvPr/>
        </p:nvSpPr>
        <p:spPr>
          <a:xfrm>
            <a:off x="980777" y="2846251"/>
            <a:ext cx="16487056" cy="618344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3E582-A428-0AEB-1817-9258FAEC2AB7}"/>
              </a:ext>
            </a:extLst>
          </p:cNvPr>
          <p:cNvSpPr txBox="1"/>
          <p:nvPr/>
        </p:nvSpPr>
        <p:spPr>
          <a:xfrm>
            <a:off x="6442269" y="3120417"/>
            <a:ext cx="10482826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bức thư hay bài thơ các em viết vào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thể hiện tình cảm yêu quý, gắn bó với các thành viên trong gia đình.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về nhà chia sẻ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với người thân nhé!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AEAF9-B8A0-9974-A937-73A03369ECFF}"/>
              </a:ext>
            </a:extLst>
          </p:cNvPr>
          <p:cNvGrpSpPr/>
          <p:nvPr/>
        </p:nvGrpSpPr>
        <p:grpSpPr>
          <a:xfrm>
            <a:off x="-1981202" y="800667"/>
            <a:ext cx="11582400" cy="1363710"/>
            <a:chOff x="3467284" y="414578"/>
            <a:chExt cx="11582400" cy="1363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2CB2D7-4526-99D6-3178-905EA42EEC8E}"/>
                </a:ext>
              </a:extLst>
            </p:cNvPr>
            <p:cNvGrpSpPr/>
            <p:nvPr/>
          </p:nvGrpSpPr>
          <p:grpSpPr>
            <a:xfrm>
              <a:off x="3467284" y="414578"/>
              <a:ext cx="11582400" cy="1363710"/>
              <a:chOff x="0" y="0"/>
              <a:chExt cx="3160916" cy="406400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2C8BB06-2ABE-890D-3B1B-E476A4CA486D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E653C2-5AEF-9476-8859-0CD6BA08F4A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E3F893-2143-E308-C5F9-35D9FD321E2B}"/>
                </a:ext>
              </a:extLst>
            </p:cNvPr>
            <p:cNvSpPr txBox="1"/>
            <p:nvPr/>
          </p:nvSpPr>
          <p:spPr>
            <a:xfrm>
              <a:off x="5684450" y="612830"/>
              <a:ext cx="7148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59AF245-BB22-965B-62EA-C57FE74B9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067" y="8129638"/>
            <a:ext cx="1547504" cy="154750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BF60636-9A0F-6170-53B9-EA7CEA588396}"/>
              </a:ext>
            </a:extLst>
          </p:cNvPr>
          <p:cNvGrpSpPr/>
          <p:nvPr/>
        </p:nvGrpSpPr>
        <p:grpSpPr>
          <a:xfrm>
            <a:off x="1720461" y="4039253"/>
            <a:ext cx="4179071" cy="3671134"/>
            <a:chOff x="1720461" y="4039253"/>
            <a:chExt cx="4179071" cy="3671134"/>
          </a:xfrm>
        </p:grpSpPr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44291B56-21AE-10F1-03F0-35313CC34134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B283DD05-A9FB-7D59-C351-47CC9FAD868A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4FE7A01-1214-AD78-B054-748DF191B20D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Freeform 3"/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208750" y="8322006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2388208">
            <a:off x="16341749" y="393159"/>
            <a:ext cx="1927498" cy="756400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8D67B9D7-9B75-1B0E-4092-67C2EA458D90}"/>
              </a:ext>
            </a:extLst>
          </p:cNvPr>
          <p:cNvGrpSpPr/>
          <p:nvPr/>
        </p:nvGrpSpPr>
        <p:grpSpPr>
          <a:xfrm>
            <a:off x="10439400" y="-77655"/>
            <a:ext cx="8121787" cy="10391869"/>
            <a:chOff x="0" y="0"/>
            <a:chExt cx="2055236" cy="236563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A26EFF3-0528-8AEE-85CD-163578C316D7}"/>
                </a:ext>
              </a:extLst>
            </p:cNvPr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  <a:close/>
                </a:path>
              </a:pathLst>
            </a:custGeom>
            <a:solidFill>
              <a:srgbClr val="FFC1D1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11664330" y="2362200"/>
            <a:ext cx="5534115" cy="7924800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58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5798F2-D80D-D5A3-62F0-5BD4C4809B25}"/>
              </a:ext>
            </a:extLst>
          </p:cNvPr>
          <p:cNvGrpSpPr/>
          <p:nvPr/>
        </p:nvGrpSpPr>
        <p:grpSpPr>
          <a:xfrm>
            <a:off x="0" y="112131"/>
            <a:ext cx="1975409" cy="1945968"/>
            <a:chOff x="198024" y="2712659"/>
            <a:chExt cx="1975409" cy="1945968"/>
          </a:xfrm>
        </p:grpSpPr>
        <p:sp>
          <p:nvSpPr>
            <p:cNvPr id="4" name="Freeform 4"/>
            <p:cNvSpPr/>
            <p:nvPr/>
          </p:nvSpPr>
          <p:spPr>
            <a:xfrm rot="664027">
              <a:off x="1412010" y="2712659"/>
              <a:ext cx="761423" cy="677667"/>
            </a:xfrm>
            <a:custGeom>
              <a:avLst/>
              <a:gdLst/>
              <a:ahLst/>
              <a:cxnLst/>
              <a:rect l="l" t="t" r="r" b="b"/>
              <a:pathLst>
                <a:path w="761423" h="677667">
                  <a:moveTo>
                    <a:pt x="0" y="0"/>
                  </a:moveTo>
                  <a:lnTo>
                    <a:pt x="761423" y="0"/>
                  </a:lnTo>
                  <a:lnTo>
                    <a:pt x="761423" y="677667"/>
                  </a:lnTo>
                  <a:lnTo>
                    <a:pt x="0" y="67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017645">
              <a:off x="198024" y="3251500"/>
              <a:ext cx="1581042" cy="1407127"/>
            </a:xfrm>
            <a:custGeom>
              <a:avLst/>
              <a:gdLst/>
              <a:ahLst/>
              <a:cxnLst/>
              <a:rect l="l" t="t" r="r" b="b"/>
              <a:pathLst>
                <a:path w="1581042" h="1407127">
                  <a:moveTo>
                    <a:pt x="0" y="0"/>
                  </a:moveTo>
                  <a:lnTo>
                    <a:pt x="1581041" y="0"/>
                  </a:lnTo>
                  <a:lnTo>
                    <a:pt x="1581041" y="1407127"/>
                  </a:lnTo>
                  <a:lnTo>
                    <a:pt x="0" y="140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664362">
            <a:off x="29411" y="9218974"/>
            <a:ext cx="1123320" cy="113789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B66BB322-73D4-6FC4-1CDA-4B1BA88F7A8E}"/>
              </a:ext>
            </a:extLst>
          </p:cNvPr>
          <p:cNvSpPr/>
          <p:nvPr/>
        </p:nvSpPr>
        <p:spPr>
          <a:xfrm>
            <a:off x="14302305" y="-76200"/>
            <a:ext cx="4565844" cy="1603753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8EDD2-AA54-4B49-739F-99512DC9DF6F}"/>
              </a:ext>
            </a:extLst>
          </p:cNvPr>
          <p:cNvSpPr txBox="1"/>
          <p:nvPr/>
        </p:nvSpPr>
        <p:spPr>
          <a:xfrm>
            <a:off x="790521" y="3605045"/>
            <a:ext cx="8965631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7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 LÍ TÌNH HUỐNG</a:t>
            </a:r>
            <a:endParaRPr lang="vi-VN" sz="7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08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1405ED4E-23B2-AE38-00D2-A2B0EC317448}"/>
              </a:ext>
            </a:extLst>
          </p:cNvPr>
          <p:cNvSpPr/>
          <p:nvPr/>
        </p:nvSpPr>
        <p:spPr>
          <a:xfrm>
            <a:off x="1012674" y="1447797"/>
            <a:ext cx="11277600" cy="7391401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5A1A7-2B62-B53D-915B-D0AFCD21AA31}"/>
              </a:ext>
            </a:extLst>
          </p:cNvPr>
          <p:cNvSpPr txBox="1"/>
          <p:nvPr/>
        </p:nvSpPr>
        <p:spPr>
          <a:xfrm>
            <a:off x="1823541" y="2473709"/>
            <a:ext cx="9247231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chia thành các nhóm, mỗi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thảo luận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nhau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cách xử lí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en-US" sz="40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– trang 73).</a:t>
            </a:r>
            <a:endParaRPr lang="vi-VN" sz="4000" i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nhóm có thể trình bày cách xử lí của nhóm mình qua hình thức đóng vai hoặc thuyết trình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7DFB7E-E95F-C250-7217-428767699F91}"/>
              </a:ext>
            </a:extLst>
          </p:cNvPr>
          <p:cNvGrpSpPr/>
          <p:nvPr/>
        </p:nvGrpSpPr>
        <p:grpSpPr>
          <a:xfrm>
            <a:off x="11396549" y="2149079"/>
            <a:ext cx="6467176" cy="5988836"/>
            <a:chOff x="11127446" y="2101875"/>
            <a:chExt cx="6467176" cy="598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EAC2AB-3F48-3C87-85EB-E15A4E334C6A}"/>
                </a:ext>
              </a:extLst>
            </p:cNvPr>
            <p:cNvSpPr/>
            <p:nvPr/>
          </p:nvSpPr>
          <p:spPr>
            <a:xfrm>
              <a:off x="11127446" y="2101875"/>
              <a:ext cx="6467176" cy="598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B42B18-40C8-D947-855C-4A9528A96D07}"/>
                </a:ext>
              </a:extLst>
            </p:cNvPr>
            <p:cNvSpPr txBox="1"/>
            <p:nvPr/>
          </p:nvSpPr>
          <p:spPr>
            <a:xfrm>
              <a:off x="11313034" y="3880606"/>
              <a:ext cx="6095999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THEO NHÓM</a:t>
              </a:r>
              <a:endParaRPr lang="en-US" sz="5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FDE3D791-2CB5-1939-183D-0B8667F7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33123A84-50AA-F061-5BCE-42A0131C2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27446" y="6737138"/>
            <a:ext cx="6773137" cy="354986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19811375">
            <a:off x="347472" y="914765"/>
            <a:ext cx="1911940" cy="1160481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541125">
            <a:off x="410661" y="8273623"/>
            <a:ext cx="1119041" cy="1610992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5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49965" y="-56877"/>
            <a:ext cx="1257574" cy="122037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3223-15E6-594B-B07A-5BBD2615E031}"/>
              </a:ext>
            </a:extLst>
          </p:cNvPr>
          <p:cNvSpPr txBox="1"/>
          <p:nvPr/>
        </p:nvSpPr>
        <p:spPr>
          <a:xfrm>
            <a:off x="5334000" y="794729"/>
            <a:ext cx="7917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ĐƯA RA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5783EE3-6897-0F2C-24CE-2BD14209DA58}"/>
              </a:ext>
            </a:extLst>
          </p:cNvPr>
          <p:cNvSpPr/>
          <p:nvPr/>
        </p:nvSpPr>
        <p:spPr>
          <a:xfrm>
            <a:off x="609600" y="2019300"/>
            <a:ext cx="10287000" cy="7467600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98947-2804-10F3-EDAE-85719E3D58A3}"/>
              </a:ext>
            </a:extLst>
          </p:cNvPr>
          <p:cNvSpPr txBox="1"/>
          <p:nvPr/>
        </p:nvSpPr>
        <p:spPr>
          <a:xfrm>
            <a:off x="1336156" y="3340226"/>
            <a:ext cx="8833887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 tuần này, cả nhà sẽ đi thăm dì Tư bị ốm. Mai băn khoăn vì hôm đó đã có lịch hẹn học nhóm với các bạn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là Mai, em sẽ làm gì?</a:t>
            </a:r>
            <a:endParaRPr lang="vi-VN" sz="4000" b="1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0905" y="9056042"/>
            <a:ext cx="1848293" cy="861711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E0E42E-575E-0EA6-E92C-2E0DE2539184}"/>
              </a:ext>
            </a:extLst>
          </p:cNvPr>
          <p:cNvGrpSpPr/>
          <p:nvPr/>
        </p:nvGrpSpPr>
        <p:grpSpPr>
          <a:xfrm>
            <a:off x="11353800" y="2362199"/>
            <a:ext cx="6324600" cy="6781800"/>
            <a:chOff x="11353800" y="2362199"/>
            <a:chExt cx="6324600" cy="6781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4B44BF-433C-03CB-B9F8-45C8C7CC17DB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EFDFC4A1-1974-EA88-DE7D-D859D7E2762F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A2A43FF-4069-1DF1-BEA0-8F5CB33A8C42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14" name="Freeform 10">
                  <a:extLst>
                    <a:ext uri="{FF2B5EF4-FFF2-40B4-BE49-F238E27FC236}">
                      <a16:creationId xmlns:a16="http://schemas.microsoft.com/office/drawing/2014/main" id="{4E36F367-01C6-C9E6-F5D9-9C78A086C5CB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CA3332C-2D64-11F9-3BCD-B114272E9A97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54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Tình huống 1</a:t>
                  </a:r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1" name="Picture 20" descr="A cartoon of a child with question marks&#10;&#10;Description automatically generated">
              <a:extLst>
                <a:ext uri="{FF2B5EF4-FFF2-40B4-BE49-F238E27FC236}">
                  <a16:creationId xmlns:a16="http://schemas.microsoft.com/office/drawing/2014/main" id="{0DC53C3D-AE37-1E12-E3E1-9E8F7A8DF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8" t="8527" r="23134" b="6370"/>
            <a:stretch/>
          </p:blipFill>
          <p:spPr>
            <a:xfrm>
              <a:off x="12954000" y="4634396"/>
              <a:ext cx="2649827" cy="444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938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49965" y="-56877"/>
            <a:ext cx="1257574" cy="122037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3223-15E6-594B-B07A-5BBD2615E031}"/>
              </a:ext>
            </a:extLst>
          </p:cNvPr>
          <p:cNvSpPr txBox="1"/>
          <p:nvPr/>
        </p:nvSpPr>
        <p:spPr>
          <a:xfrm>
            <a:off x="5334000" y="794729"/>
            <a:ext cx="7917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ĐƯA RA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5783EE3-6897-0F2C-24CE-2BD14209DA58}"/>
              </a:ext>
            </a:extLst>
          </p:cNvPr>
          <p:cNvSpPr/>
          <p:nvPr/>
        </p:nvSpPr>
        <p:spPr>
          <a:xfrm>
            <a:off x="609600" y="2019300"/>
            <a:ext cx="10287000" cy="7467600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98947-2804-10F3-EDAE-85719E3D58A3}"/>
              </a:ext>
            </a:extLst>
          </p:cNvPr>
          <p:cNvSpPr txBox="1"/>
          <p:nvPr/>
        </p:nvSpPr>
        <p:spPr>
          <a:xfrm>
            <a:off x="1267489" y="2724673"/>
            <a:ext cx="8971222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Một tuần nữa là đến sinh nhật bà ngoại. Minh dự định cùng cả nhà tổ chức sinh nhật cho bà thật ý nghĩa. Minh chưa biết cần chuẩn bị những gì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là Minh, em sẽ làm gì?</a:t>
            </a:r>
            <a:endParaRPr lang="vi-VN" sz="4000" b="1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0905" y="9056042"/>
            <a:ext cx="1848293" cy="861711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09D6A5-DB89-A03C-429C-78991405D86E}"/>
              </a:ext>
            </a:extLst>
          </p:cNvPr>
          <p:cNvGrpSpPr/>
          <p:nvPr/>
        </p:nvGrpSpPr>
        <p:grpSpPr>
          <a:xfrm>
            <a:off x="11353800" y="2362199"/>
            <a:ext cx="6324600" cy="6781800"/>
            <a:chOff x="11353800" y="2362199"/>
            <a:chExt cx="6324600" cy="6781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4B44BF-433C-03CB-B9F8-45C8C7CC17DB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EFDFC4A1-1974-EA88-DE7D-D859D7E2762F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A2A43FF-4069-1DF1-BEA0-8F5CB33A8C42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14" name="Freeform 10">
                  <a:extLst>
                    <a:ext uri="{FF2B5EF4-FFF2-40B4-BE49-F238E27FC236}">
                      <a16:creationId xmlns:a16="http://schemas.microsoft.com/office/drawing/2014/main" id="{4E36F367-01C6-C9E6-F5D9-9C78A086C5CB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CA3332C-2D64-11F9-3BCD-B114272E9A97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54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Tình huống 2</a:t>
                  </a:r>
                  <a:endParaRPr lang="en-US" sz="4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" name="Picture 8" descr="A cartoon of a child with his hand on his chin&#10;&#10;Description automatically generated">
              <a:extLst>
                <a:ext uri="{FF2B5EF4-FFF2-40B4-BE49-F238E27FC236}">
                  <a16:creationId xmlns:a16="http://schemas.microsoft.com/office/drawing/2014/main" id="{50E2997C-A1EF-2CEF-B628-578DA6853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8465" r="21111" b="4854"/>
            <a:stretch/>
          </p:blipFill>
          <p:spPr>
            <a:xfrm>
              <a:off x="12115800" y="4543861"/>
              <a:ext cx="4221712" cy="4567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43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2400" y="0"/>
            <a:ext cx="1425367" cy="1456313"/>
          </a:xfrm>
          <a:custGeom>
            <a:avLst/>
            <a:gdLst/>
            <a:ahLst/>
            <a:cxnLst/>
            <a:rect l="l" t="t" r="r" b="b"/>
            <a:pathLst>
              <a:path w="1425367" h="1456313">
                <a:moveTo>
                  <a:pt x="0" y="0"/>
                </a:moveTo>
                <a:lnTo>
                  <a:pt x="1425366" y="0"/>
                </a:lnTo>
                <a:lnTo>
                  <a:pt x="1425366" y="1456313"/>
                </a:lnTo>
                <a:lnTo>
                  <a:pt x="0" y="1456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7044051" y="123415"/>
            <a:ext cx="1243949" cy="1264643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3257675">
            <a:off x="16692144" y="9195273"/>
            <a:ext cx="1897473" cy="714140"/>
          </a:xfrm>
          <a:custGeom>
            <a:avLst/>
            <a:gdLst/>
            <a:ahLst/>
            <a:cxnLst/>
            <a:rect l="l" t="t" r="r" b="b"/>
            <a:pathLst>
              <a:path w="1897473" h="714140">
                <a:moveTo>
                  <a:pt x="0" y="0"/>
                </a:moveTo>
                <a:lnTo>
                  <a:pt x="1897473" y="0"/>
                </a:lnTo>
                <a:lnTo>
                  <a:pt x="1897473" y="714140"/>
                </a:lnTo>
                <a:lnTo>
                  <a:pt x="0" y="714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E6094FB-1A3B-8168-F4B7-BF6E09F50E97}"/>
              </a:ext>
            </a:extLst>
          </p:cNvPr>
          <p:cNvSpPr/>
          <p:nvPr/>
        </p:nvSpPr>
        <p:spPr>
          <a:xfrm>
            <a:off x="1079786" y="912944"/>
            <a:ext cx="15951279" cy="9374056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E93D2E4A-07DB-5BB2-B788-8E24C3B0FFD1}"/>
              </a:ext>
            </a:extLst>
          </p:cNvPr>
          <p:cNvSpPr/>
          <p:nvPr/>
        </p:nvSpPr>
        <p:spPr>
          <a:xfrm>
            <a:off x="-152400" y="6819900"/>
            <a:ext cx="4218564" cy="3801876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C109A9B7-9C94-BB15-9C9D-AEBA8C86EE59}"/>
              </a:ext>
            </a:extLst>
          </p:cNvPr>
          <p:cNvSpPr txBox="1"/>
          <p:nvPr/>
        </p:nvSpPr>
        <p:spPr>
          <a:xfrm>
            <a:off x="4387232" y="3122405"/>
            <a:ext cx="9513534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thảo luận, mỗi nhóm lần lượt </a:t>
            </a:r>
            <a:r>
              <a:rPr lang="vi-VN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cách xử lí qua hình thức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đóng</a:t>
            </a:r>
            <a:r>
              <a:rPr lang="vi-VN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vai hoặc thuyết trình trước lớp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trong khi đó các nhóm khác theo dõi và nhận xét về cách xử lí của nhóm bạn</a:t>
            </a:r>
            <a:endParaRPr lang="vi-VN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F4D4166-F3B5-8994-690D-51B588D8B1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191039" y="265042"/>
            <a:ext cx="3429490" cy="35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1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228435" y="-114300"/>
            <a:ext cx="2056949" cy="1544582"/>
          </a:xfrm>
          <a:custGeom>
            <a:avLst/>
            <a:gdLst/>
            <a:ahLst/>
            <a:cxnLst/>
            <a:rect l="l" t="t" r="r" b="b"/>
            <a:pathLst>
              <a:path w="2056949" h="1544582">
                <a:moveTo>
                  <a:pt x="0" y="0"/>
                </a:moveTo>
                <a:lnTo>
                  <a:pt x="2056949" y="0"/>
                </a:lnTo>
                <a:lnTo>
                  <a:pt x="2056949" y="1544581"/>
                </a:lnTo>
                <a:lnTo>
                  <a:pt x="0" y="154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99FF59-2523-79F1-6C54-213EF4096A4B}"/>
              </a:ext>
            </a:extLst>
          </p:cNvPr>
          <p:cNvSpPr/>
          <p:nvPr/>
        </p:nvSpPr>
        <p:spPr>
          <a:xfrm>
            <a:off x="-228600" y="-47959"/>
            <a:ext cx="1670957" cy="146735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78486-F8D3-123E-9A75-0FD03DFAD193}"/>
              </a:ext>
            </a:extLst>
          </p:cNvPr>
          <p:cNvSpPr txBox="1"/>
          <p:nvPr/>
        </p:nvSpPr>
        <p:spPr>
          <a:xfrm>
            <a:off x="5107261" y="796031"/>
            <a:ext cx="8073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XỬ LÍ TÌNH HUỐNG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8A2835-C895-D29D-A89A-2C79883D9DA9}"/>
              </a:ext>
            </a:extLst>
          </p:cNvPr>
          <p:cNvSpPr/>
          <p:nvPr/>
        </p:nvSpPr>
        <p:spPr>
          <a:xfrm>
            <a:off x="851591" y="2009531"/>
            <a:ext cx="16561007" cy="344594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Mai, em sẽ bảo lại các bạn có thể dời buổi học nhóm sang hôm khác để bản thân có thời gian đi thăm dì Tư cùng với gia đình.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8E6CF-946A-32AA-FAEB-5BE004338119}"/>
              </a:ext>
            </a:extLst>
          </p:cNvPr>
          <p:cNvSpPr/>
          <p:nvPr/>
        </p:nvSpPr>
        <p:spPr>
          <a:xfrm>
            <a:off x="915298" y="6050469"/>
            <a:ext cx="16561007" cy="344594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 Minh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sẽ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nghĩ lại xem bà thích cái gì hay điều gì và từ đó, cùng gia đình chuẩn bị những thứ mà bà thích để buổi sinh nhật trở nên ý nghĩa.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161D2A2-93CB-F2DE-39E5-606FB8263C41}"/>
              </a:ext>
            </a:extLst>
          </p:cNvPr>
          <p:cNvSpPr/>
          <p:nvPr/>
        </p:nvSpPr>
        <p:spPr>
          <a:xfrm>
            <a:off x="16736761" y="8801100"/>
            <a:ext cx="1040295" cy="1066800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12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707517">
            <a:off x="-335777" y="8899422"/>
            <a:ext cx="1850449" cy="1379425"/>
          </a:xfrm>
          <a:custGeom>
            <a:avLst/>
            <a:gdLst/>
            <a:ahLst/>
            <a:cxnLst/>
            <a:rect l="l" t="t" r="r" b="b"/>
            <a:pathLst>
              <a:path w="1850449" h="1379425">
                <a:moveTo>
                  <a:pt x="0" y="0"/>
                </a:moveTo>
                <a:lnTo>
                  <a:pt x="1850448" y="0"/>
                </a:lnTo>
                <a:lnTo>
                  <a:pt x="1850448" y="1379425"/>
                </a:lnTo>
                <a:lnTo>
                  <a:pt x="0" y="137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77457" y="5443"/>
            <a:ext cx="2743200" cy="1380731"/>
          </a:xfrm>
          <a:custGeom>
            <a:avLst/>
            <a:gdLst/>
            <a:ahLst/>
            <a:cxnLst/>
            <a:rect l="l" t="t" r="r" b="b"/>
            <a:pathLst>
              <a:path w="4349376" h="2388203">
                <a:moveTo>
                  <a:pt x="0" y="0"/>
                </a:moveTo>
                <a:lnTo>
                  <a:pt x="4349376" y="0"/>
                </a:lnTo>
                <a:lnTo>
                  <a:pt x="4349376" y="2388203"/>
                </a:lnTo>
                <a:lnTo>
                  <a:pt x="0" y="2388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Line Callout 1 (Border and Accent Bar) 3">
            <a:extLst>
              <a:ext uri="{FF2B5EF4-FFF2-40B4-BE49-F238E27FC236}">
                <a16:creationId xmlns:a16="http://schemas.microsoft.com/office/drawing/2014/main" id="{9DE114F0-F7E5-678A-ADF2-69AA863836CA}"/>
              </a:ext>
            </a:extLst>
          </p:cNvPr>
          <p:cNvSpPr/>
          <p:nvPr/>
        </p:nvSpPr>
        <p:spPr>
          <a:xfrm>
            <a:off x="228600" y="695808"/>
            <a:ext cx="7848600" cy="2009292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EC2B38-FB72-3875-B580-1729DDBEE8DA}"/>
              </a:ext>
            </a:extLst>
          </p:cNvPr>
          <p:cNvSpPr/>
          <p:nvPr/>
        </p:nvSpPr>
        <p:spPr>
          <a:xfrm>
            <a:off x="1219200" y="7429500"/>
            <a:ext cx="158496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lắng nghe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xem video về bài hát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“Ước mơ của mẹ”, 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đó nêu cảm nhận của bản thân khi nghe bài hát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ước mơ của mẹ - hứa kim tuyền x văn mai hương (from album 'Colours')">
            <a:hlinkClick r:id="" action="ppaction://media"/>
            <a:extLst>
              <a:ext uri="{FF2B5EF4-FFF2-40B4-BE49-F238E27FC236}">
                <a16:creationId xmlns:a16="http://schemas.microsoft.com/office/drawing/2014/main" id="{4AEE932D-3AD1-3FAB-1ABE-39A5E4EED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7373" y="3463223"/>
            <a:ext cx="8613254" cy="360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265166" y="124316"/>
            <a:ext cx="1848293" cy="861711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3EF5E9E5-D685-8C57-2921-E5E0AF65E0B5}"/>
              </a:ext>
            </a:extLst>
          </p:cNvPr>
          <p:cNvSpPr/>
          <p:nvPr/>
        </p:nvSpPr>
        <p:spPr>
          <a:xfrm>
            <a:off x="17085268" y="16329"/>
            <a:ext cx="1019872" cy="1325470"/>
          </a:xfrm>
          <a:custGeom>
            <a:avLst/>
            <a:gdLst/>
            <a:ahLst/>
            <a:cxnLst/>
            <a:rect l="l" t="t" r="r" b="b"/>
            <a:pathLst>
              <a:path w="1582794" h="2917593">
                <a:moveTo>
                  <a:pt x="0" y="0"/>
                </a:moveTo>
                <a:lnTo>
                  <a:pt x="1582795" y="0"/>
                </a:lnTo>
                <a:lnTo>
                  <a:pt x="1582795" y="2917593"/>
                </a:lnTo>
                <a:lnTo>
                  <a:pt x="0" y="2917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84A8174-7247-F874-F387-80D9B160C3D2}"/>
              </a:ext>
            </a:extLst>
          </p:cNvPr>
          <p:cNvSpPr/>
          <p:nvPr/>
        </p:nvSpPr>
        <p:spPr>
          <a:xfrm flipH="1" flipV="1">
            <a:off x="11676555" y="8629104"/>
            <a:ext cx="820851" cy="1479010"/>
          </a:xfrm>
          <a:custGeom>
            <a:avLst/>
            <a:gdLst/>
            <a:ahLst/>
            <a:cxnLst/>
            <a:rect l="l" t="t" r="r" b="b"/>
            <a:pathLst>
              <a:path w="820851" h="1479010">
                <a:moveTo>
                  <a:pt x="820850" y="1479010"/>
                </a:moveTo>
                <a:lnTo>
                  <a:pt x="0" y="1479010"/>
                </a:lnTo>
                <a:lnTo>
                  <a:pt x="0" y="0"/>
                </a:lnTo>
                <a:lnTo>
                  <a:pt x="820850" y="0"/>
                </a:lnTo>
                <a:lnTo>
                  <a:pt x="820850" y="14790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7A8926E-7629-66B4-E04D-98B4D4B27E94}"/>
              </a:ext>
            </a:extLst>
          </p:cNvPr>
          <p:cNvSpPr/>
          <p:nvPr/>
        </p:nvSpPr>
        <p:spPr>
          <a:xfrm flipH="1" flipV="1">
            <a:off x="11676555" y="8629104"/>
            <a:ext cx="820851" cy="1479010"/>
          </a:xfrm>
          <a:custGeom>
            <a:avLst/>
            <a:gdLst/>
            <a:ahLst/>
            <a:cxnLst/>
            <a:rect l="l" t="t" r="r" b="b"/>
            <a:pathLst>
              <a:path w="820851" h="1479010">
                <a:moveTo>
                  <a:pt x="820850" y="1479010"/>
                </a:moveTo>
                <a:lnTo>
                  <a:pt x="0" y="1479010"/>
                </a:lnTo>
                <a:lnTo>
                  <a:pt x="0" y="0"/>
                </a:lnTo>
                <a:lnTo>
                  <a:pt x="820850" y="0"/>
                </a:lnTo>
                <a:lnTo>
                  <a:pt x="820850" y="14790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9AA247-0841-C133-27CF-00DEDB2F4C3B}"/>
              </a:ext>
            </a:extLst>
          </p:cNvPr>
          <p:cNvGrpSpPr/>
          <p:nvPr/>
        </p:nvGrpSpPr>
        <p:grpSpPr>
          <a:xfrm>
            <a:off x="541913" y="1836239"/>
            <a:ext cx="16683190" cy="3525005"/>
            <a:chOff x="721864" y="1471819"/>
            <a:chExt cx="16683190" cy="352500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517852D-A88E-C56E-ADAC-F0F347196DF3}"/>
                </a:ext>
              </a:extLst>
            </p:cNvPr>
            <p:cNvSpPr/>
            <p:nvPr/>
          </p:nvSpPr>
          <p:spPr>
            <a:xfrm>
              <a:off x="1258284" y="1819432"/>
              <a:ext cx="16146770" cy="3177392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em thảo luận với bạn trong nhóm và nêu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ý tưởng của nhóm mình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 những việc làm tạo sự gắn kết yêu thương giữa các thành viên trong gia đình theo yêu cầu: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4F9E53A-EE23-74FC-3538-D952A7D08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721864" y="1471819"/>
              <a:ext cx="1369835" cy="7745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9177B0-EA7E-611F-5803-EC44F9B9DB4D}"/>
              </a:ext>
            </a:extLst>
          </p:cNvPr>
          <p:cNvGrpSpPr/>
          <p:nvPr/>
        </p:nvGrpSpPr>
        <p:grpSpPr>
          <a:xfrm>
            <a:off x="6001429" y="5361245"/>
            <a:ext cx="6285142" cy="1153856"/>
            <a:chOff x="3029863" y="1823688"/>
            <a:chExt cx="12362538" cy="126241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181E63-34C3-DD5A-E934-93850F3DB318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1823688"/>
              <a:ext cx="0" cy="5766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75881D-B552-4B26-3B1D-8A8D5F50BE54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8A8C32-C9D2-0891-F14F-4CED3389CF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4EA723-B009-0B08-816F-D85A9A3FE7AF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85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B0DEEB3-4A07-93D8-63B4-40A84F477398}"/>
              </a:ext>
            </a:extLst>
          </p:cNvPr>
          <p:cNvSpPr/>
          <p:nvPr/>
        </p:nvSpPr>
        <p:spPr>
          <a:xfrm>
            <a:off x="1226830" y="6515096"/>
            <a:ext cx="7078969" cy="28664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những việc làm cá nhân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F75100-42AC-50FB-5F0E-25C7B388EA1C}"/>
              </a:ext>
            </a:extLst>
          </p:cNvPr>
          <p:cNvSpPr/>
          <p:nvPr/>
        </p:nvSpPr>
        <p:spPr>
          <a:xfrm>
            <a:off x="9982199" y="6515096"/>
            <a:ext cx="7078969" cy="286642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hoạt động chung mà cả gia đình có thể tham gia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0F8D702B-F0F0-33E3-7CD6-40BD1537F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41611" y="8923198"/>
            <a:ext cx="5004778" cy="13638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B858C88-40BB-3140-598A-D4A6F7A4CA96}"/>
              </a:ext>
            </a:extLst>
          </p:cNvPr>
          <p:cNvGrpSpPr/>
          <p:nvPr/>
        </p:nvGrpSpPr>
        <p:grpSpPr>
          <a:xfrm>
            <a:off x="5660676" y="0"/>
            <a:ext cx="6898387" cy="1649113"/>
            <a:chOff x="5308283" y="-7"/>
            <a:chExt cx="6731317" cy="1580989"/>
          </a:xfrm>
        </p:grpSpPr>
        <p:sp>
          <p:nvSpPr>
            <p:cNvPr id="23" name="Round Same Side Corner Rectangle 11">
              <a:extLst>
                <a:ext uri="{FF2B5EF4-FFF2-40B4-BE49-F238E27FC236}">
                  <a16:creationId xmlns:a16="http://schemas.microsoft.com/office/drawing/2014/main" id="{91C23598-72F9-CB26-A9D9-F1167A852B76}"/>
                </a:ext>
              </a:extLst>
            </p:cNvPr>
            <p:cNvSpPr/>
            <p:nvPr/>
          </p:nvSpPr>
          <p:spPr>
            <a:xfrm flipV="1">
              <a:off x="5308283" y="-7"/>
              <a:ext cx="6731317" cy="158098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428792-D3CC-967C-2579-7720502B8085}"/>
                </a:ext>
              </a:extLst>
            </p:cNvPr>
            <p:cNvSpPr txBox="1"/>
            <p:nvPr/>
          </p:nvSpPr>
          <p:spPr>
            <a:xfrm>
              <a:off x="5728590" y="396789"/>
              <a:ext cx="5890701" cy="796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517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710812" y="40403"/>
            <a:ext cx="1577188" cy="860787"/>
          </a:xfrm>
          <a:custGeom>
            <a:avLst/>
            <a:gdLst/>
            <a:ahLst/>
            <a:cxnLst/>
            <a:rect l="l" t="t" r="r" b="b"/>
            <a:pathLst>
              <a:path w="2530576" h="1336988">
                <a:moveTo>
                  <a:pt x="0" y="0"/>
                </a:moveTo>
                <a:lnTo>
                  <a:pt x="2530576" y="0"/>
                </a:lnTo>
                <a:lnTo>
                  <a:pt x="2530576" y="1336987"/>
                </a:lnTo>
                <a:lnTo>
                  <a:pt x="0" y="1336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B01AD9-0936-4D50-0BFE-EABF3E794846}"/>
              </a:ext>
            </a:extLst>
          </p:cNvPr>
          <p:cNvGrpSpPr/>
          <p:nvPr/>
        </p:nvGrpSpPr>
        <p:grpSpPr>
          <a:xfrm>
            <a:off x="478971" y="470797"/>
            <a:ext cx="15752870" cy="2483628"/>
            <a:chOff x="457200" y="723900"/>
            <a:chExt cx="15752870" cy="2483628"/>
          </a:xfrm>
        </p:grpSpPr>
        <p:sp>
          <p:nvSpPr>
            <p:cNvPr id="5" name="Line Callout 1 (Border and Accent Bar) 3">
              <a:extLst>
                <a:ext uri="{FF2B5EF4-FFF2-40B4-BE49-F238E27FC236}">
                  <a16:creationId xmlns:a16="http://schemas.microsoft.com/office/drawing/2014/main" id="{247BBCAB-CFDD-E4C7-B519-65B248551E81}"/>
                </a:ext>
              </a:extLst>
            </p:cNvPr>
            <p:cNvSpPr/>
            <p:nvPr/>
          </p:nvSpPr>
          <p:spPr>
            <a:xfrm>
              <a:off x="457200" y="723900"/>
              <a:ext cx="15218229" cy="2483628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lang="en-US" sz="40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vi-VN" sz="40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 làm</a:t>
              </a:r>
              <a:r>
                <a:rPr lang="en-US" sz="40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cá nhân</a:t>
              </a:r>
              <a:r>
                <a:rPr lang="vi-VN" sz="40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4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37DF0692-50FF-9132-4A52-8680D8B7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2200471"/>
              <a:ext cx="1069283" cy="1007057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5E5199-D81F-3500-A541-418D6CCBA321}"/>
              </a:ext>
            </a:extLst>
          </p:cNvPr>
          <p:cNvSpPr/>
          <p:nvPr/>
        </p:nvSpPr>
        <p:spPr>
          <a:xfrm>
            <a:off x="727676" y="3543300"/>
            <a:ext cx="5139723" cy="2286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 nói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vi-VN" sz="3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yêu mẹ (bố, ông bà,...)</a:t>
            </a:r>
            <a:r>
              <a:rPr lang="en-US" sz="3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D378E4-7970-92CD-2587-4449CB118DFA}"/>
              </a:ext>
            </a:extLst>
          </p:cNvPr>
          <p:cNvSpPr/>
          <p:nvPr/>
        </p:nvSpPr>
        <p:spPr>
          <a:xfrm>
            <a:off x="6270172" y="3543300"/>
            <a:ext cx="5715000" cy="2286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hỏi thăm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ông bà, bố mẹ</a:t>
            </a:r>
            <a:endParaRPr lang="vi-VN" sz="3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BB25F6-954F-43F7-760A-DDEC870CD856}"/>
              </a:ext>
            </a:extLst>
          </p:cNvPr>
          <p:cNvSpPr/>
          <p:nvPr/>
        </p:nvSpPr>
        <p:spPr>
          <a:xfrm>
            <a:off x="12387944" y="3543300"/>
            <a:ext cx="5172380" cy="2286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trà, mời ông bà uống nước</a:t>
            </a:r>
          </a:p>
        </p:txBody>
      </p:sp>
      <p:pic>
        <p:nvPicPr>
          <p:cNvPr id="12" name="Picture 2" descr="Cách xưng hô thứ bậc trong gia đình người Việt nên biết để ứng xử cho đúng">
            <a:extLst>
              <a:ext uri="{FF2B5EF4-FFF2-40B4-BE49-F238E27FC236}">
                <a16:creationId xmlns:a16="http://schemas.microsoft.com/office/drawing/2014/main" id="{9456FCFB-69D4-4536-5D0A-A395428B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9" y="6418175"/>
            <a:ext cx="4821735" cy="301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Tại sao cứ gặp người lớn con trẻ phải chào? | Tin tức Online">
            <a:extLst>
              <a:ext uri="{FF2B5EF4-FFF2-40B4-BE49-F238E27FC236}">
                <a16:creationId xmlns:a16="http://schemas.microsoft.com/office/drawing/2014/main" id="{DA225AD9-5B1F-AF6D-657A-75BBBD12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49" y="6418175"/>
            <a:ext cx="4438846" cy="301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 descr="BÀI TUYÊN TRUYỀN CỦA NHÀ TRƯỜNG TRONG NHỮNG NGÀY NGHỈ PHÒNG TRÁNH DỊCH BỆNH  COVID - 19">
            <a:extLst>
              <a:ext uri="{FF2B5EF4-FFF2-40B4-BE49-F238E27FC236}">
                <a16:creationId xmlns:a16="http://schemas.microsoft.com/office/drawing/2014/main" id="{B20565F3-C314-69AA-0C2A-B4C19BEA4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8733"/>
          <a:stretch/>
        </p:blipFill>
        <p:spPr bwMode="auto">
          <a:xfrm>
            <a:off x="12675583" y="6418175"/>
            <a:ext cx="4597102" cy="301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id="{E65FF88D-A9F5-3B56-3604-CBB5AF0CDCC6}"/>
              </a:ext>
            </a:extLst>
          </p:cNvPr>
          <p:cNvSpPr/>
          <p:nvPr/>
        </p:nvSpPr>
        <p:spPr>
          <a:xfrm>
            <a:off x="164559" y="9407989"/>
            <a:ext cx="1082695" cy="792992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83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710812" y="40403"/>
            <a:ext cx="1577188" cy="860787"/>
          </a:xfrm>
          <a:custGeom>
            <a:avLst/>
            <a:gdLst/>
            <a:ahLst/>
            <a:cxnLst/>
            <a:rect l="l" t="t" r="r" b="b"/>
            <a:pathLst>
              <a:path w="2530576" h="1336988">
                <a:moveTo>
                  <a:pt x="0" y="0"/>
                </a:moveTo>
                <a:lnTo>
                  <a:pt x="2530576" y="0"/>
                </a:lnTo>
                <a:lnTo>
                  <a:pt x="2530576" y="1336987"/>
                </a:lnTo>
                <a:lnTo>
                  <a:pt x="0" y="1336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243085-83DB-8B23-06DE-07C75BBCEF8D}"/>
              </a:ext>
            </a:extLst>
          </p:cNvPr>
          <p:cNvGrpSpPr/>
          <p:nvPr/>
        </p:nvGrpSpPr>
        <p:grpSpPr>
          <a:xfrm>
            <a:off x="478971" y="470797"/>
            <a:ext cx="16179583" cy="2516285"/>
            <a:chOff x="457200" y="723900"/>
            <a:chExt cx="16179583" cy="2516285"/>
          </a:xfrm>
        </p:grpSpPr>
        <p:sp>
          <p:nvSpPr>
            <p:cNvPr id="14" name="Line Callout 1 (Border and Accent Bar) 3">
              <a:extLst>
                <a:ext uri="{FF2B5EF4-FFF2-40B4-BE49-F238E27FC236}">
                  <a16:creationId xmlns:a16="http://schemas.microsoft.com/office/drawing/2014/main" id="{9C12783A-8201-3100-4670-D15152B5F7E4}"/>
                </a:ext>
              </a:extLst>
            </p:cNvPr>
            <p:cNvSpPr/>
            <p:nvPr/>
          </p:nvSpPr>
          <p:spPr>
            <a:xfrm>
              <a:off x="457200" y="723900"/>
              <a:ext cx="15752870" cy="2483628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lang="en-US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vi-VN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chung mà cả gia đình có thể tham gia</a:t>
              </a:r>
              <a:r>
                <a:rPr lang="en-US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để </a:t>
              </a:r>
              <a:r>
                <a:rPr lang="vi-VN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 sự gắn kết yêu thương giữa các thành viên trong gia đình 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F28F2E6E-2950-502F-6DD8-EDF579E6B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567500" y="2233128"/>
              <a:ext cx="1069283" cy="1007057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8CF537-7DBA-0461-2BBD-139AF21BCBE3}"/>
              </a:ext>
            </a:extLst>
          </p:cNvPr>
          <p:cNvSpPr/>
          <p:nvPr/>
        </p:nvSpPr>
        <p:spPr>
          <a:xfrm>
            <a:off x="838200" y="3543300"/>
            <a:ext cx="4610100" cy="2057400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du lịch</a:t>
            </a:r>
            <a:endParaRPr lang="vi-VN" sz="38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A95DF72-BD47-AC4A-622B-9BDC8EFD1CE5}"/>
              </a:ext>
            </a:extLst>
          </p:cNvPr>
          <p:cNvSpPr/>
          <p:nvPr/>
        </p:nvSpPr>
        <p:spPr>
          <a:xfrm>
            <a:off x="6053137" y="3543300"/>
            <a:ext cx="5686425" cy="2057400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cơm cùng nhau</a:t>
            </a:r>
            <a:endParaRPr lang="vi-VN" sz="38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0BA20-9692-E288-8CA6-AE7267E5CACE}"/>
              </a:ext>
            </a:extLst>
          </p:cNvPr>
          <p:cNvSpPr/>
          <p:nvPr/>
        </p:nvSpPr>
        <p:spPr>
          <a:xfrm>
            <a:off x="12344399" y="3543300"/>
            <a:ext cx="5105401" cy="2057400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tuần về thăm ông bà, người thân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Du lịch cùng gia đình | VIETRAVEL">
            <a:extLst>
              <a:ext uri="{FF2B5EF4-FFF2-40B4-BE49-F238E27FC236}">
                <a16:creationId xmlns:a16="http://schemas.microsoft.com/office/drawing/2014/main" id="{0F435563-FFDB-2F71-5E27-68433A08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" y="6211346"/>
            <a:ext cx="4359729" cy="3269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ữa cơm tối của gia đình có thực sự quan trọng không? (phần 2) - Bệnh Viện  Nhi Đồng Thành Phố">
            <a:extLst>
              <a:ext uri="{FF2B5EF4-FFF2-40B4-BE49-F238E27FC236}">
                <a16:creationId xmlns:a16="http://schemas.microsoft.com/office/drawing/2014/main" id="{CDC533F7-9340-6509-A299-99DCD1B7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143" y="6211345"/>
            <a:ext cx="5102412" cy="3269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ia Đình Có Quà Thăm Ông Bà Hình minh họa Sẵn có - Tải xuống Hình ảnh Ngay  bây giờ - Biệt thự nghỉ dưỡng - Nơi cư trú, Bà, Bậc cửa trước - iStock">
            <a:extLst>
              <a:ext uri="{FF2B5EF4-FFF2-40B4-BE49-F238E27FC236}">
                <a16:creationId xmlns:a16="http://schemas.microsoft.com/office/drawing/2014/main" id="{A777EA8D-0738-752B-914B-F08A3977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26" y="6156918"/>
            <a:ext cx="4599563" cy="3345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id="{E65FF88D-A9F5-3B56-3604-CBB5AF0CDCC6}"/>
              </a:ext>
            </a:extLst>
          </p:cNvPr>
          <p:cNvSpPr/>
          <p:nvPr/>
        </p:nvSpPr>
        <p:spPr>
          <a:xfrm>
            <a:off x="164559" y="9407989"/>
            <a:ext cx="1082695" cy="792992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896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152400" y="21771"/>
            <a:ext cx="1638574" cy="1770562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43703" y="9290414"/>
            <a:ext cx="2139693" cy="1034686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6401CBEB-3729-95DA-BD05-15F0FE6F3E68}"/>
              </a:ext>
            </a:extLst>
          </p:cNvPr>
          <p:cNvSpPr/>
          <p:nvPr/>
        </p:nvSpPr>
        <p:spPr>
          <a:xfrm>
            <a:off x="2060626" y="1669560"/>
            <a:ext cx="14489825" cy="7055340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3B4E16B9-7901-958E-9EFB-E5F713EB2A63}"/>
              </a:ext>
            </a:extLst>
          </p:cNvPr>
          <p:cNvSpPr/>
          <p:nvPr/>
        </p:nvSpPr>
        <p:spPr>
          <a:xfrm>
            <a:off x="2028490" y="2247900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15012A1-008E-D33E-D509-ED10FF7D41EE}"/>
              </a:ext>
            </a:extLst>
          </p:cNvPr>
          <p:cNvSpPr/>
          <p:nvPr/>
        </p:nvSpPr>
        <p:spPr>
          <a:xfrm>
            <a:off x="15420582" y="6531621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1F45762-326C-F95C-4252-228C202D1780}"/>
              </a:ext>
            </a:extLst>
          </p:cNvPr>
          <p:cNvSpPr/>
          <p:nvPr/>
        </p:nvSpPr>
        <p:spPr>
          <a:xfrm>
            <a:off x="14087682" y="1034686"/>
            <a:ext cx="2139692" cy="2139692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09A31A33-D653-A75A-E400-936175E0A926}"/>
              </a:ext>
            </a:extLst>
          </p:cNvPr>
          <p:cNvSpPr txBox="1"/>
          <p:nvPr/>
        </p:nvSpPr>
        <p:spPr>
          <a:xfrm>
            <a:off x="3733800" y="3549954"/>
            <a:ext cx="11145296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Kết thúc hoạt động,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chia sẻ về ý nghĩa của sự gắn kết yêu thương giữa các thành viên trong gia đình.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BBE5F47-D780-0B8E-1237-B54FACED2C95}"/>
              </a:ext>
            </a:extLst>
          </p:cNvPr>
          <p:cNvSpPr/>
          <p:nvPr/>
        </p:nvSpPr>
        <p:spPr>
          <a:xfrm>
            <a:off x="399709" y="5943600"/>
            <a:ext cx="3391036" cy="4365171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02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4324D3BB-729C-8D30-8479-31A11963CC13}"/>
              </a:ext>
            </a:extLst>
          </p:cNvPr>
          <p:cNvSpPr/>
          <p:nvPr/>
        </p:nvSpPr>
        <p:spPr>
          <a:xfrm>
            <a:off x="1291938" y="1795165"/>
            <a:ext cx="12900551" cy="7230070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6599B8-56B0-1ECF-AC6E-6505F8C6C949}"/>
              </a:ext>
            </a:extLst>
          </p:cNvPr>
          <p:cNvGrpSpPr/>
          <p:nvPr/>
        </p:nvGrpSpPr>
        <p:grpSpPr>
          <a:xfrm>
            <a:off x="2870890" y="1041350"/>
            <a:ext cx="9742645" cy="1442979"/>
            <a:chOff x="3619170" y="659644"/>
            <a:chExt cx="9742645" cy="1442979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ADDB2CFE-4937-EB68-216C-66484712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046060-EAFB-B701-DFE8-571136BB7721}"/>
                </a:ext>
              </a:extLst>
            </p:cNvPr>
            <p:cNvSpPr txBox="1"/>
            <p:nvPr/>
          </p:nvSpPr>
          <p:spPr>
            <a:xfrm>
              <a:off x="3619170" y="909026"/>
              <a:ext cx="97426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CD91B09-7D70-342B-9361-2506B9256626}"/>
              </a:ext>
            </a:extLst>
          </p:cNvPr>
          <p:cNvSpPr txBox="1"/>
          <p:nvPr/>
        </p:nvSpPr>
        <p:spPr>
          <a:xfrm>
            <a:off x="1796227" y="2503044"/>
            <a:ext cx="11883515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cuộc sống hằng ngày, các em hãy tích cực tạo sự gắn kết yêu thương giữa các thành viên trong gia đình bằng các cách khác nhau.</a:t>
            </a:r>
            <a:endParaRPr lang="en-US" sz="40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Ở mỗi tình huống, hãy lựa chọn những cách xử lí sao cho phù hợp nhất với gia đình mình.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3301110A-5992-1299-07D3-FB355FA903B2}"/>
              </a:ext>
            </a:extLst>
          </p:cNvPr>
          <p:cNvSpPr/>
          <p:nvPr/>
        </p:nvSpPr>
        <p:spPr>
          <a:xfrm flipH="1">
            <a:off x="891671" y="1261765"/>
            <a:ext cx="838200" cy="1066800"/>
          </a:xfrm>
          <a:custGeom>
            <a:avLst/>
            <a:gdLst/>
            <a:ahLst/>
            <a:cxnLst/>
            <a:rect l="l" t="t" r="r" b="b"/>
            <a:pathLst>
              <a:path w="1059796" h="1424936">
                <a:moveTo>
                  <a:pt x="1059797" y="0"/>
                </a:moveTo>
                <a:lnTo>
                  <a:pt x="0" y="0"/>
                </a:lnTo>
                <a:lnTo>
                  <a:pt x="0" y="1424936"/>
                </a:lnTo>
                <a:lnTo>
                  <a:pt x="1059797" y="1424936"/>
                </a:lnTo>
                <a:lnTo>
                  <a:pt x="10597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3F15135-A685-7762-3B12-2550899E2EAA}"/>
              </a:ext>
            </a:extLst>
          </p:cNvPr>
          <p:cNvSpPr/>
          <p:nvPr/>
        </p:nvSpPr>
        <p:spPr>
          <a:xfrm>
            <a:off x="13416276" y="7561228"/>
            <a:ext cx="4291525" cy="2758430"/>
          </a:xfrm>
          <a:custGeom>
            <a:avLst/>
            <a:gdLst/>
            <a:ahLst/>
            <a:cxnLst/>
            <a:rect l="l" t="t" r="r" b="b"/>
            <a:pathLst>
              <a:path w="5995138" h="3844452">
                <a:moveTo>
                  <a:pt x="0" y="0"/>
                </a:moveTo>
                <a:lnTo>
                  <a:pt x="5995138" y="0"/>
                </a:lnTo>
                <a:lnTo>
                  <a:pt x="5995138" y="3844452"/>
                </a:lnTo>
                <a:lnTo>
                  <a:pt x="0" y="3844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1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9874" y="8004543"/>
            <a:ext cx="1450707" cy="1254910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13362" y="1029486"/>
            <a:ext cx="1920146" cy="1326831"/>
          </a:xfrm>
          <a:custGeom>
            <a:avLst/>
            <a:gdLst/>
            <a:ahLst/>
            <a:cxnLst/>
            <a:rect l="l" t="t" r="r" b="b"/>
            <a:pathLst>
              <a:path w="2056949" h="1544582">
                <a:moveTo>
                  <a:pt x="0" y="0"/>
                </a:moveTo>
                <a:lnTo>
                  <a:pt x="2056949" y="0"/>
                </a:lnTo>
                <a:lnTo>
                  <a:pt x="2056949" y="1544581"/>
                </a:lnTo>
                <a:lnTo>
                  <a:pt x="0" y="15445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78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577457" y="5443"/>
            <a:ext cx="2743200" cy="1380731"/>
          </a:xfrm>
          <a:custGeom>
            <a:avLst/>
            <a:gdLst/>
            <a:ahLst/>
            <a:cxnLst/>
            <a:rect l="l" t="t" r="r" b="b"/>
            <a:pathLst>
              <a:path w="4349376" h="2388203">
                <a:moveTo>
                  <a:pt x="0" y="0"/>
                </a:moveTo>
                <a:lnTo>
                  <a:pt x="4349376" y="0"/>
                </a:lnTo>
                <a:lnTo>
                  <a:pt x="4349376" y="2388203"/>
                </a:lnTo>
                <a:lnTo>
                  <a:pt x="0" y="2388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9BE074-BF15-7204-E307-E9E2D2F46385}"/>
              </a:ext>
            </a:extLst>
          </p:cNvPr>
          <p:cNvGrpSpPr/>
          <p:nvPr/>
        </p:nvGrpSpPr>
        <p:grpSpPr>
          <a:xfrm>
            <a:off x="930960" y="1313479"/>
            <a:ext cx="9549579" cy="3667460"/>
            <a:chOff x="1030920" y="4676219"/>
            <a:chExt cx="9549579" cy="36674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F34284-1025-0D59-5A7F-8A916FF16DA5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667460"/>
              <a:chOff x="1051751" y="1403228"/>
              <a:chExt cx="9549579" cy="2431395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55925ADD-1992-8D48-2A92-58A1D63EF7F1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10" name="Freeform 4">
                  <a:extLst>
                    <a:ext uri="{FF2B5EF4-FFF2-40B4-BE49-F238E27FC236}">
                      <a16:creationId xmlns:a16="http://schemas.microsoft.com/office/drawing/2014/main" id="{D93C26CC-44BF-ED15-0781-A0BE56B8AE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4400"/>
                </a:p>
              </p:txBody>
            </p:sp>
            <p:sp>
              <p:nvSpPr>
                <p:cNvPr id="11" name="TextBox 5">
                  <a:extLst>
                    <a:ext uri="{FF2B5EF4-FFF2-40B4-BE49-F238E27FC236}">
                      <a16:creationId xmlns:a16="http://schemas.microsoft.com/office/drawing/2014/main" id="{1678BE02-3339-4D71-8BCB-F0CC4E05EF6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 sz="4400"/>
                </a:p>
              </p:txBody>
            </p:sp>
          </p:grpSp>
          <p:pic>
            <p:nvPicPr>
              <p:cNvPr id="7" name="Picture 9">
                <a:extLst>
                  <a:ext uri="{FF2B5EF4-FFF2-40B4-BE49-F238E27FC236}">
                    <a16:creationId xmlns:a16="http://schemas.microsoft.com/office/drawing/2014/main" id="{97E3A0C1-5C24-258B-745C-D41BD8783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8EC5F5-3F42-909E-71FA-DE17EB6806FA}"/>
                </a:ext>
              </a:extLst>
            </p:cNvPr>
            <p:cNvSpPr txBox="1"/>
            <p:nvPr/>
          </p:nvSpPr>
          <p:spPr>
            <a:xfrm>
              <a:off x="1333980" y="5613727"/>
              <a:ext cx="8455564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DE379-F86E-5F6E-FF69-7ADDD51515A4}"/>
              </a:ext>
            </a:extLst>
          </p:cNvPr>
          <p:cNvGrpSpPr/>
          <p:nvPr/>
        </p:nvGrpSpPr>
        <p:grpSpPr>
          <a:xfrm>
            <a:off x="11222568" y="1256626"/>
            <a:ext cx="6014194" cy="6235741"/>
            <a:chOff x="11375097" y="2067256"/>
            <a:chExt cx="6014194" cy="6235741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36662D30-151C-1789-8B13-F799A7A4E153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A540722A-0E7F-8895-DA5A-4D56D08695E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0A155B2A-8E70-DAD2-324C-D55B2815A6B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935EF3BC-83C7-68E6-F266-183647D31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AE737E-9C3D-C7D2-BDAD-029AA4C35428}"/>
                </a:ext>
              </a:extLst>
            </p:cNvPr>
            <p:cNvSpPr txBox="1"/>
            <p:nvPr/>
          </p:nvSpPr>
          <p:spPr>
            <a:xfrm>
              <a:off x="11642800" y="4115372"/>
              <a:ext cx="5478779" cy="277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53AF3-ACA4-4CBD-1625-77A23BA1BC78}"/>
              </a:ext>
            </a:extLst>
          </p:cNvPr>
          <p:cNvGrpSpPr/>
          <p:nvPr/>
        </p:nvGrpSpPr>
        <p:grpSpPr>
          <a:xfrm>
            <a:off x="930960" y="5670283"/>
            <a:ext cx="9549579" cy="3667460"/>
            <a:chOff x="1030920" y="4676219"/>
            <a:chExt cx="9549579" cy="36674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BBFDF8-BAC1-BFE5-851F-8497734F8757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667460"/>
              <a:chOff x="1051751" y="1403228"/>
              <a:chExt cx="9549579" cy="2431395"/>
            </a:xfrm>
          </p:grpSpPr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C4CDAAFA-1BC6-BFC9-9582-115031ABA064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26" name="Freeform 4">
                  <a:extLst>
                    <a:ext uri="{FF2B5EF4-FFF2-40B4-BE49-F238E27FC236}">
                      <a16:creationId xmlns:a16="http://schemas.microsoft.com/office/drawing/2014/main" id="{AFF87BE2-A567-F664-4DC3-377F076C4E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4400"/>
                </a:p>
              </p:txBody>
            </p:sp>
            <p:sp>
              <p:nvSpPr>
                <p:cNvPr id="27" name="TextBox 5">
                  <a:extLst>
                    <a:ext uri="{FF2B5EF4-FFF2-40B4-BE49-F238E27FC236}">
                      <a16:creationId xmlns:a16="http://schemas.microsoft.com/office/drawing/2014/main" id="{71DD3ABC-8198-F006-9269-8585091F3D3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 sz="4400"/>
                </a:p>
              </p:txBody>
            </p:sp>
          </p:grpSp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FA953C6E-C741-DEF1-555A-0F4C030B0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8749-E7CF-9703-A045-A711A81B90A6}"/>
                </a:ext>
              </a:extLst>
            </p:cNvPr>
            <p:cNvSpPr txBox="1"/>
            <p:nvPr/>
          </p:nvSpPr>
          <p:spPr>
            <a:xfrm>
              <a:off x="1405538" y="5715334"/>
              <a:ext cx="8800341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nội dung trong tiết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endParaRPr lang="en-US" sz="4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8">
            <a:extLst>
              <a:ext uri="{FF2B5EF4-FFF2-40B4-BE49-F238E27FC236}">
                <a16:creationId xmlns:a16="http://schemas.microsoft.com/office/drawing/2014/main" id="{52C01425-F86A-7594-D452-FCBC1F758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860" y="8173149"/>
            <a:ext cx="1672015" cy="1832345"/>
          </a:xfrm>
          <a:prstGeom prst="rect">
            <a:avLst/>
          </a:prstGeom>
        </p:spPr>
      </p:pic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BE4D16-6D00-16FF-8434-58226CA821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140" y="6378532"/>
            <a:ext cx="3595066" cy="423592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707517">
            <a:off x="35884" y="570522"/>
            <a:ext cx="1850449" cy="1379425"/>
          </a:xfrm>
          <a:custGeom>
            <a:avLst/>
            <a:gdLst/>
            <a:ahLst/>
            <a:cxnLst/>
            <a:rect l="l" t="t" r="r" b="b"/>
            <a:pathLst>
              <a:path w="1850449" h="1379425">
                <a:moveTo>
                  <a:pt x="0" y="0"/>
                </a:moveTo>
                <a:lnTo>
                  <a:pt x="1850448" y="0"/>
                </a:lnTo>
                <a:lnTo>
                  <a:pt x="1850448" y="1379425"/>
                </a:lnTo>
                <a:lnTo>
                  <a:pt x="0" y="1379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9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0"/>
            <a:ext cx="2299553" cy="1781196"/>
          </a:xfrm>
          <a:custGeom>
            <a:avLst/>
            <a:gdLst/>
            <a:ahLst/>
            <a:cxnLst/>
            <a:rect l="l" t="t" r="r" b="b"/>
            <a:pathLst>
              <a:path w="2299553" h="1781196">
                <a:moveTo>
                  <a:pt x="0" y="0"/>
                </a:moveTo>
                <a:lnTo>
                  <a:pt x="2299554" y="0"/>
                </a:lnTo>
                <a:lnTo>
                  <a:pt x="2299554" y="1781195"/>
                </a:lnTo>
                <a:lnTo>
                  <a:pt x="0" y="1781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230600" y="8496300"/>
            <a:ext cx="1884458" cy="1655183"/>
          </a:xfrm>
          <a:custGeom>
            <a:avLst/>
            <a:gdLst/>
            <a:ahLst/>
            <a:cxnLst/>
            <a:rect l="l" t="t" r="r" b="b"/>
            <a:pathLst>
              <a:path w="1884458" h="1655183">
                <a:moveTo>
                  <a:pt x="0" y="0"/>
                </a:moveTo>
                <a:lnTo>
                  <a:pt x="1884458" y="0"/>
                </a:lnTo>
                <a:lnTo>
                  <a:pt x="1884458" y="1655183"/>
                </a:lnTo>
                <a:lnTo>
                  <a:pt x="0" y="165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8CB9D5A-2801-20D6-C7E3-178BA894E0BA}"/>
              </a:ext>
            </a:extLst>
          </p:cNvPr>
          <p:cNvSpPr txBox="1"/>
          <p:nvPr/>
        </p:nvSpPr>
        <p:spPr>
          <a:xfrm>
            <a:off x="1421743" y="3540849"/>
            <a:ext cx="15444514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NGHE, HẸN GẶP LẠI</a:t>
            </a:r>
            <a:r>
              <a:rPr kumimoji="0" lang="en-US" sz="7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7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1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74954-4B26-F56E-6EDC-D69A431043D2}"/>
              </a:ext>
            </a:extLst>
          </p:cNvPr>
          <p:cNvGrpSpPr/>
          <p:nvPr/>
        </p:nvGrpSpPr>
        <p:grpSpPr>
          <a:xfrm>
            <a:off x="-1" y="8398329"/>
            <a:ext cx="2826262" cy="1888671"/>
            <a:chOff x="5350242" y="5143500"/>
            <a:chExt cx="5103892" cy="3526971"/>
          </a:xfrm>
        </p:grpSpPr>
        <p:grpSp>
          <p:nvGrpSpPr>
            <p:cNvPr id="4" name="Group 4"/>
            <p:cNvGrpSpPr/>
            <p:nvPr/>
          </p:nvGrpSpPr>
          <p:grpSpPr>
            <a:xfrm>
              <a:off x="5350242" y="5907155"/>
              <a:ext cx="5103892" cy="2763316"/>
              <a:chOff x="0" y="0"/>
              <a:chExt cx="1568274" cy="84908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68274" cy="849085"/>
              </a:xfrm>
              <a:custGeom>
                <a:avLst/>
                <a:gdLst/>
                <a:ahLst/>
                <a:cxnLst/>
                <a:rect l="l" t="t" r="r" b="b"/>
                <a:pathLst>
                  <a:path w="1568274" h="849085">
                    <a:moveTo>
                      <a:pt x="77360" y="0"/>
                    </a:moveTo>
                    <a:lnTo>
                      <a:pt x="1490914" y="0"/>
                    </a:lnTo>
                    <a:cubicBezTo>
                      <a:pt x="1511431" y="0"/>
                      <a:pt x="1531108" y="8150"/>
                      <a:pt x="1545616" y="22658"/>
                    </a:cubicBezTo>
                    <a:cubicBezTo>
                      <a:pt x="1560124" y="37166"/>
                      <a:pt x="1568274" y="56843"/>
                      <a:pt x="1568274" y="77360"/>
                    </a:cubicBezTo>
                    <a:lnTo>
                      <a:pt x="1568274" y="771725"/>
                    </a:lnTo>
                    <a:cubicBezTo>
                      <a:pt x="1568274" y="814450"/>
                      <a:pt x="1533639" y="849085"/>
                      <a:pt x="1490914" y="849085"/>
                    </a:cubicBezTo>
                    <a:lnTo>
                      <a:pt x="77360" y="849085"/>
                    </a:lnTo>
                    <a:cubicBezTo>
                      <a:pt x="56843" y="849085"/>
                      <a:pt x="37166" y="840935"/>
                      <a:pt x="22658" y="826427"/>
                    </a:cubicBezTo>
                    <a:cubicBezTo>
                      <a:pt x="8150" y="811919"/>
                      <a:pt x="0" y="792242"/>
                      <a:pt x="0" y="771725"/>
                    </a:cubicBezTo>
                    <a:lnTo>
                      <a:pt x="0" y="77360"/>
                    </a:lnTo>
                    <a:cubicBezTo>
                      <a:pt x="0" y="56843"/>
                      <a:pt x="8150" y="37166"/>
                      <a:pt x="22658" y="22658"/>
                    </a:cubicBezTo>
                    <a:cubicBezTo>
                      <a:pt x="37166" y="8150"/>
                      <a:pt x="56843" y="0"/>
                      <a:pt x="77360" y="0"/>
                    </a:cubicBezTo>
                    <a:close/>
                  </a:path>
                </a:pathLst>
              </a:custGeom>
              <a:solidFill>
                <a:srgbClr val="B6D8C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0"/>
                <a:ext cx="1568274" cy="944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l">
                  <a:lnSpc>
                    <a:spcPts val="1124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5934811" y="5143500"/>
              <a:ext cx="3934755" cy="3526971"/>
            </a:xfrm>
            <a:custGeom>
              <a:avLst/>
              <a:gdLst/>
              <a:ahLst/>
              <a:cxnLst/>
              <a:rect l="l" t="t" r="r" b="b"/>
              <a:pathLst>
                <a:path w="3934755" h="3526971">
                  <a:moveTo>
                    <a:pt x="0" y="0"/>
                  </a:moveTo>
                  <a:lnTo>
                    <a:pt x="3934755" y="0"/>
                  </a:lnTo>
                  <a:lnTo>
                    <a:pt x="3934755" y="3526971"/>
                  </a:lnTo>
                  <a:lnTo>
                    <a:pt x="0" y="3526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347219">
            <a:off x="72560" y="109355"/>
            <a:ext cx="2247563" cy="1552861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541125">
            <a:off x="17153594" y="27182"/>
            <a:ext cx="1119041" cy="1610992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560F3-E1E6-038F-600F-4CBD256D4D22}"/>
              </a:ext>
            </a:extLst>
          </p:cNvPr>
          <p:cNvSpPr txBox="1"/>
          <p:nvPr/>
        </p:nvSpPr>
        <p:spPr>
          <a:xfrm>
            <a:off x="370298" y="533400"/>
            <a:ext cx="17547399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800" b="1" kern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</a:t>
            </a:r>
            <a:r>
              <a:rPr lang="en-US" sz="7800" b="1" kern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  <a:r>
              <a:rPr lang="vi-VN" sz="7800" b="1" kern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7800" b="1" kern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00" b="1" ker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 KẾT YÊU THƯƠNG</a:t>
            </a:r>
            <a:endParaRPr lang="en-US" sz="7800" b="1" kern="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5399D-948B-D5BB-A4C3-5D1C3D4A8950}"/>
              </a:ext>
            </a:extLst>
          </p:cNvPr>
          <p:cNvSpPr txBox="1"/>
          <p:nvPr/>
        </p:nvSpPr>
        <p:spPr>
          <a:xfrm>
            <a:off x="2013733" y="4747806"/>
            <a:ext cx="14260513" cy="500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25</a:t>
            </a:r>
            <a:r>
              <a:rPr lang="en-US" sz="7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</a:t>
            </a:r>
            <a:r>
              <a:rPr lang="en-US" sz="7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IẾT 2:</a:t>
            </a:r>
            <a:endParaRPr lang="en-US" sz="74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</a:p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1,2</a:t>
            </a:r>
            <a:endParaRPr lang="en-US" sz="7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F97A6D-1272-79FB-494D-2B95A69F8D9D}"/>
              </a:ext>
            </a:extLst>
          </p:cNvPr>
          <p:cNvCxnSpPr>
            <a:cxnSpLocks/>
          </p:cNvCxnSpPr>
          <p:nvPr/>
        </p:nvCxnSpPr>
        <p:spPr>
          <a:xfrm>
            <a:off x="1484990" y="4457700"/>
            <a:ext cx="1537476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2485" y="61790"/>
            <a:ext cx="1447800" cy="1371526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765AC6-4E20-1E43-AA88-F080F859D528}"/>
              </a:ext>
            </a:extLst>
          </p:cNvPr>
          <p:cNvGrpSpPr/>
          <p:nvPr/>
        </p:nvGrpSpPr>
        <p:grpSpPr>
          <a:xfrm>
            <a:off x="8089864" y="654518"/>
            <a:ext cx="9362867" cy="3929796"/>
            <a:chOff x="7441747" y="255901"/>
            <a:chExt cx="9362867" cy="39297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DBF028-CDD1-ED0C-045D-4847889D7606}"/>
                </a:ext>
              </a:extLst>
            </p:cNvPr>
            <p:cNvSpPr/>
            <p:nvPr/>
          </p:nvSpPr>
          <p:spPr>
            <a:xfrm>
              <a:off x="7441747" y="633455"/>
              <a:ext cx="9362867" cy="35522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Trái tim yêu thương</a:t>
              </a:r>
              <a:endPara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AACC49-A8CD-4E43-370B-2A899FEC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213067" y="255901"/>
              <a:ext cx="3587522" cy="7551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5D2174-F15B-C1A4-A585-4894A96298DD}"/>
              </a:ext>
            </a:extLst>
          </p:cNvPr>
          <p:cNvGrpSpPr/>
          <p:nvPr/>
        </p:nvGrpSpPr>
        <p:grpSpPr>
          <a:xfrm>
            <a:off x="1206788" y="1501532"/>
            <a:ext cx="6229033" cy="6473161"/>
            <a:chOff x="594846" y="1891431"/>
            <a:chExt cx="6229033" cy="6473161"/>
          </a:xfrm>
        </p:grpSpPr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77940457-0AA2-B000-BE9C-AF2820D42693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095978C0-F706-363B-4679-C831D223110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DD78B4BC-C5AD-A19C-89A4-1CA3F339268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70BB1CAD-6200-CD2D-B9EA-E292B7DC6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1155B-2D9D-E043-3A3D-9F0116ABAC39}"/>
                </a:ext>
              </a:extLst>
            </p:cNvPr>
            <p:cNvSpPr txBox="1"/>
            <p:nvPr/>
          </p:nvSpPr>
          <p:spPr>
            <a:xfrm>
              <a:off x="1216588" y="3730205"/>
              <a:ext cx="4985539" cy="29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BÀI HỌC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B94CBD-BBD2-CDA2-3C61-6DBD157021BB}"/>
              </a:ext>
            </a:extLst>
          </p:cNvPr>
          <p:cNvGrpSpPr/>
          <p:nvPr/>
        </p:nvGrpSpPr>
        <p:grpSpPr>
          <a:xfrm>
            <a:off x="7995280" y="5299346"/>
            <a:ext cx="9362867" cy="4333136"/>
            <a:chOff x="7426507" y="441910"/>
            <a:chExt cx="9362867" cy="43331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E959B4-3F2E-21E5-BE6B-819C718C77CE}"/>
                </a:ext>
              </a:extLst>
            </p:cNvPr>
            <p:cNvSpPr/>
            <p:nvPr/>
          </p:nvSpPr>
          <p:spPr>
            <a:xfrm>
              <a:off x="7426507" y="819464"/>
              <a:ext cx="9362867" cy="39555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Xử lí tình huống</a:t>
              </a:r>
              <a:endPara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970CCC4B-D7CC-0014-99BA-EA3D25E86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197827" y="441910"/>
              <a:ext cx="3587522" cy="755108"/>
            </a:xfrm>
            <a:prstGeom prst="rect">
              <a:avLst/>
            </a:prstGeom>
          </p:spPr>
        </p:pic>
      </p:grpSp>
      <p:sp>
        <p:nvSpPr>
          <p:cNvPr id="2" name="Freeform 2"/>
          <p:cNvSpPr/>
          <p:nvPr/>
        </p:nvSpPr>
        <p:spPr>
          <a:xfrm rot="865351">
            <a:off x="17018356" y="8675816"/>
            <a:ext cx="868750" cy="1527057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5E72C3F3-61E7-C579-DEF9-29AA8C71FD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03797" y="6760171"/>
            <a:ext cx="2997912" cy="367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8D67B9D7-9B75-1B0E-4092-67C2EA458D90}"/>
              </a:ext>
            </a:extLst>
          </p:cNvPr>
          <p:cNvGrpSpPr/>
          <p:nvPr/>
        </p:nvGrpSpPr>
        <p:grpSpPr>
          <a:xfrm>
            <a:off x="10439400" y="-77655"/>
            <a:ext cx="8121787" cy="10391869"/>
            <a:chOff x="0" y="0"/>
            <a:chExt cx="2055236" cy="236563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A26EFF3-0528-8AEE-85CD-163578C316D7}"/>
                </a:ext>
              </a:extLst>
            </p:cNvPr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  <a:close/>
                </a:path>
              </a:pathLst>
            </a:custGeom>
            <a:solidFill>
              <a:srgbClr val="FFC1D1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11664330" y="2362200"/>
            <a:ext cx="5534115" cy="7924800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58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5798F2-D80D-D5A3-62F0-5BD4C4809B25}"/>
              </a:ext>
            </a:extLst>
          </p:cNvPr>
          <p:cNvGrpSpPr/>
          <p:nvPr/>
        </p:nvGrpSpPr>
        <p:grpSpPr>
          <a:xfrm>
            <a:off x="0" y="112131"/>
            <a:ext cx="1975409" cy="1945968"/>
            <a:chOff x="198024" y="2712659"/>
            <a:chExt cx="1975409" cy="1945968"/>
          </a:xfrm>
        </p:grpSpPr>
        <p:sp>
          <p:nvSpPr>
            <p:cNvPr id="4" name="Freeform 4"/>
            <p:cNvSpPr/>
            <p:nvPr/>
          </p:nvSpPr>
          <p:spPr>
            <a:xfrm rot="664027">
              <a:off x="1412010" y="2712659"/>
              <a:ext cx="761423" cy="677667"/>
            </a:xfrm>
            <a:custGeom>
              <a:avLst/>
              <a:gdLst/>
              <a:ahLst/>
              <a:cxnLst/>
              <a:rect l="l" t="t" r="r" b="b"/>
              <a:pathLst>
                <a:path w="761423" h="677667">
                  <a:moveTo>
                    <a:pt x="0" y="0"/>
                  </a:moveTo>
                  <a:lnTo>
                    <a:pt x="761423" y="0"/>
                  </a:lnTo>
                  <a:lnTo>
                    <a:pt x="761423" y="677667"/>
                  </a:lnTo>
                  <a:lnTo>
                    <a:pt x="0" y="67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017645">
              <a:off x="198024" y="3251500"/>
              <a:ext cx="1581042" cy="1407127"/>
            </a:xfrm>
            <a:custGeom>
              <a:avLst/>
              <a:gdLst/>
              <a:ahLst/>
              <a:cxnLst/>
              <a:rect l="l" t="t" r="r" b="b"/>
              <a:pathLst>
                <a:path w="1581042" h="1407127">
                  <a:moveTo>
                    <a:pt x="0" y="0"/>
                  </a:moveTo>
                  <a:lnTo>
                    <a:pt x="1581041" y="0"/>
                  </a:lnTo>
                  <a:lnTo>
                    <a:pt x="1581041" y="1407127"/>
                  </a:lnTo>
                  <a:lnTo>
                    <a:pt x="0" y="140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664362">
            <a:off x="29411" y="9218974"/>
            <a:ext cx="1123320" cy="113789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B66BB322-73D4-6FC4-1CDA-4B1BA88F7A8E}"/>
              </a:ext>
            </a:extLst>
          </p:cNvPr>
          <p:cNvSpPr/>
          <p:nvPr/>
        </p:nvSpPr>
        <p:spPr>
          <a:xfrm>
            <a:off x="14302305" y="-76200"/>
            <a:ext cx="4565844" cy="1603753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8EDD2-AA54-4B49-739F-99512DC9DF6F}"/>
              </a:ext>
            </a:extLst>
          </p:cNvPr>
          <p:cNvSpPr txBox="1"/>
          <p:nvPr/>
        </p:nvSpPr>
        <p:spPr>
          <a:xfrm>
            <a:off x="1567483" y="2819562"/>
            <a:ext cx="7438548" cy="464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7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TRÁI TIM YÊU THƯƠNG</a:t>
            </a:r>
            <a:endParaRPr lang="vi-VN" sz="7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068009" y="9245831"/>
            <a:ext cx="2179688" cy="1041169"/>
          </a:xfrm>
          <a:custGeom>
            <a:avLst/>
            <a:gdLst/>
            <a:ahLst/>
            <a:cxnLst/>
            <a:rect l="l" t="t" r="r" b="b"/>
            <a:pathLst>
              <a:path w="2530576" h="1336988">
                <a:moveTo>
                  <a:pt x="0" y="0"/>
                </a:moveTo>
                <a:lnTo>
                  <a:pt x="2530576" y="0"/>
                </a:lnTo>
                <a:lnTo>
                  <a:pt x="2530576" y="1336987"/>
                </a:lnTo>
                <a:lnTo>
                  <a:pt x="0" y="1336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6F170-F27A-4B51-CE58-C78AA35A4768}"/>
              </a:ext>
            </a:extLst>
          </p:cNvPr>
          <p:cNvGrpSpPr/>
          <p:nvPr/>
        </p:nvGrpSpPr>
        <p:grpSpPr>
          <a:xfrm>
            <a:off x="625928" y="1265937"/>
            <a:ext cx="7239000" cy="7772089"/>
            <a:chOff x="-93594" y="-385633"/>
            <a:chExt cx="7239000" cy="81552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E1E957-78E3-45E8-E54A-DAEB485E0C44}"/>
                </a:ext>
              </a:extLst>
            </p:cNvPr>
            <p:cNvSpPr/>
            <p:nvPr/>
          </p:nvSpPr>
          <p:spPr>
            <a:xfrm>
              <a:off x="-93594" y="-199156"/>
              <a:ext cx="7239000" cy="79688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hãy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</a:t>
              </a:r>
              <a:r>
                <a:rPr lang="vi-VN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 tim yêu thương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theo các bước hướng dẫn sau: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C6420C32-5366-61CA-80BA-B3D9630A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B3FEF86-1F30-03B6-D0AD-9ADEC516F81A}"/>
              </a:ext>
            </a:extLst>
          </p:cNvPr>
          <p:cNvSpPr/>
          <p:nvPr/>
        </p:nvSpPr>
        <p:spPr>
          <a:xfrm>
            <a:off x="8991601" y="1443651"/>
            <a:ext cx="8686800" cy="2883850"/>
          </a:xfrm>
          <a:prstGeom prst="wedgeRoundRectCallout">
            <a:avLst>
              <a:gd name="adj1" fmla="val -58661"/>
              <a:gd name="adj2" fmla="val 4936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lên giấy một hình trái tim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CB96B8F-279A-06D4-2CC7-7A65CEA3E6C2}"/>
              </a:ext>
            </a:extLst>
          </p:cNvPr>
          <p:cNvSpPr/>
          <p:nvPr/>
        </p:nvSpPr>
        <p:spPr>
          <a:xfrm>
            <a:off x="8991600" y="4781711"/>
            <a:ext cx="8686800" cy="4256315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 hình trái tim cần đủ chỗ để ghi nội dung về sự gắn kết yêu thương giữa các thành viên trong gia đình mà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lựa chọn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65FF88D-A9F5-3B56-3604-CBB5AF0CDCC6}"/>
              </a:ext>
            </a:extLst>
          </p:cNvPr>
          <p:cNvSpPr/>
          <p:nvPr/>
        </p:nvSpPr>
        <p:spPr>
          <a:xfrm>
            <a:off x="251225" y="127839"/>
            <a:ext cx="1294532" cy="1021226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834768" y="0"/>
            <a:ext cx="1412587" cy="1248973"/>
          </a:xfrm>
          <a:custGeom>
            <a:avLst/>
            <a:gdLst/>
            <a:ahLst/>
            <a:cxnLst/>
            <a:rect l="l" t="t" r="r" b="b"/>
            <a:pathLst>
              <a:path w="2123397" h="1828776">
                <a:moveTo>
                  <a:pt x="0" y="0"/>
                </a:moveTo>
                <a:lnTo>
                  <a:pt x="2123398" y="0"/>
                </a:lnTo>
                <a:lnTo>
                  <a:pt x="2123398" y="1828776"/>
                </a:lnTo>
                <a:lnTo>
                  <a:pt x="0" y="1828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130FE87B-259A-0EFF-1E30-AADC5958C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7407106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068009" y="9245831"/>
            <a:ext cx="2179688" cy="1041169"/>
          </a:xfrm>
          <a:custGeom>
            <a:avLst/>
            <a:gdLst/>
            <a:ahLst/>
            <a:cxnLst/>
            <a:rect l="l" t="t" r="r" b="b"/>
            <a:pathLst>
              <a:path w="2530576" h="1336988">
                <a:moveTo>
                  <a:pt x="0" y="0"/>
                </a:moveTo>
                <a:lnTo>
                  <a:pt x="2530576" y="0"/>
                </a:lnTo>
                <a:lnTo>
                  <a:pt x="2530576" y="1336987"/>
                </a:lnTo>
                <a:lnTo>
                  <a:pt x="0" y="1336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65FF88D-A9F5-3B56-3604-CBB5AF0CDCC6}"/>
              </a:ext>
            </a:extLst>
          </p:cNvPr>
          <p:cNvSpPr/>
          <p:nvPr/>
        </p:nvSpPr>
        <p:spPr>
          <a:xfrm>
            <a:off x="251225" y="127839"/>
            <a:ext cx="1294532" cy="1021226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834768" y="0"/>
            <a:ext cx="1412587" cy="1248973"/>
          </a:xfrm>
          <a:custGeom>
            <a:avLst/>
            <a:gdLst/>
            <a:ahLst/>
            <a:cxnLst/>
            <a:rect l="l" t="t" r="r" b="b"/>
            <a:pathLst>
              <a:path w="2123397" h="1828776">
                <a:moveTo>
                  <a:pt x="0" y="0"/>
                </a:moveTo>
                <a:lnTo>
                  <a:pt x="2123398" y="0"/>
                </a:lnTo>
                <a:lnTo>
                  <a:pt x="2123398" y="1828776"/>
                </a:lnTo>
                <a:lnTo>
                  <a:pt x="0" y="1828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62642E2-E5FF-38A0-F15B-BF59A09D80D3}"/>
              </a:ext>
            </a:extLst>
          </p:cNvPr>
          <p:cNvSpPr/>
          <p:nvPr/>
        </p:nvSpPr>
        <p:spPr>
          <a:xfrm>
            <a:off x="9144000" y="1456777"/>
            <a:ext cx="8202960" cy="3534323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một trong những nội dung gợi ý để viết vào </a:t>
            </a:r>
            <a:r>
              <a:rPr lang="vi-VN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tim yêu thương</a:t>
            </a:r>
            <a:endParaRPr lang="en-US" sz="4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1970F9D-D1B6-B3D1-E13B-DA2757F00A7D}"/>
              </a:ext>
            </a:extLst>
          </p:cNvPr>
          <p:cNvSpPr/>
          <p:nvPr/>
        </p:nvSpPr>
        <p:spPr>
          <a:xfrm>
            <a:off x="9163665" y="5503703"/>
            <a:ext cx="8183296" cy="3534323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Sử dụng bút màu hoặc giấy màu để trang trí thêm cho </a:t>
            </a:r>
            <a:r>
              <a:rPr lang="vi-VN" sz="4000" b="1" i="1">
                <a:solidFill>
                  <a:srgbClr val="FF0000"/>
                </a:solidFill>
                <a:cs typeface="Arial" panose="020B0604020202020204" pitchFamily="34" charset="0"/>
              </a:rPr>
              <a:t>Trái tim yêu thương</a:t>
            </a:r>
            <a:endParaRPr lang="en-US" sz="4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D4DFFA-8ADC-DAF9-61A2-8263875871BB}"/>
              </a:ext>
            </a:extLst>
          </p:cNvPr>
          <p:cNvGrpSpPr/>
          <p:nvPr/>
        </p:nvGrpSpPr>
        <p:grpSpPr>
          <a:xfrm>
            <a:off x="625928" y="1265937"/>
            <a:ext cx="7239000" cy="7772089"/>
            <a:chOff x="-93594" y="-385633"/>
            <a:chExt cx="7239000" cy="81552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12D1B34-7215-00DE-1649-18361D950BFE}"/>
                </a:ext>
              </a:extLst>
            </p:cNvPr>
            <p:cNvSpPr/>
            <p:nvPr/>
          </p:nvSpPr>
          <p:spPr>
            <a:xfrm>
              <a:off x="-93594" y="-199156"/>
              <a:ext cx="7239000" cy="79688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hãy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</a:t>
              </a:r>
              <a:r>
                <a:rPr lang="vi-VN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 tim yêu thương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theo các bước hướng dẫn sau: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4CF48DBD-A4DC-6818-5F02-EC74733A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pic>
        <p:nvPicPr>
          <p:cNvPr id="7" name="Picture 6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72D307FC-0F2D-A22D-42F1-905582844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74071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2400" y="0"/>
            <a:ext cx="1425367" cy="1456313"/>
          </a:xfrm>
          <a:custGeom>
            <a:avLst/>
            <a:gdLst/>
            <a:ahLst/>
            <a:cxnLst/>
            <a:rect l="l" t="t" r="r" b="b"/>
            <a:pathLst>
              <a:path w="1425367" h="1456313">
                <a:moveTo>
                  <a:pt x="0" y="0"/>
                </a:moveTo>
                <a:lnTo>
                  <a:pt x="1425366" y="0"/>
                </a:lnTo>
                <a:lnTo>
                  <a:pt x="1425366" y="1456313"/>
                </a:lnTo>
                <a:lnTo>
                  <a:pt x="0" y="1456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7044051" y="123415"/>
            <a:ext cx="1243949" cy="1264643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48B210-DDB9-D11D-A736-E67F46E93C9E}"/>
              </a:ext>
            </a:extLst>
          </p:cNvPr>
          <p:cNvGrpSpPr/>
          <p:nvPr/>
        </p:nvGrpSpPr>
        <p:grpSpPr>
          <a:xfrm>
            <a:off x="660068" y="1981721"/>
            <a:ext cx="16980812" cy="2019064"/>
            <a:chOff x="-166015" y="2528130"/>
            <a:chExt cx="16980812" cy="20190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A0AA84-5BF9-BED5-F88E-0DC747C67F1A}"/>
                </a:ext>
              </a:extLst>
            </p:cNvPr>
            <p:cNvSpPr txBox="1"/>
            <p:nvPr/>
          </p:nvSpPr>
          <p:spPr>
            <a:xfrm>
              <a:off x="1340927" y="2528130"/>
              <a:ext cx="15473870" cy="2019064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 em hãy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lựa chọn một trong những nội dung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gợi ý cho sẵn dưới đây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để viết vào </a:t>
              </a:r>
              <a:r>
                <a:rPr lang="vi-VN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 tim yêu thương</a:t>
              </a:r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của mình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6CA9705B-7127-EE7C-BF72-075ED5D3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66015" y="2879974"/>
              <a:ext cx="1255982" cy="141121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64152-1B70-B1E3-E3AC-6C80AAC3E59D}"/>
              </a:ext>
            </a:extLst>
          </p:cNvPr>
          <p:cNvGrpSpPr/>
          <p:nvPr/>
        </p:nvGrpSpPr>
        <p:grpSpPr>
          <a:xfrm>
            <a:off x="5352062" y="-1"/>
            <a:ext cx="7583876" cy="1456313"/>
            <a:chOff x="4834930" y="84191"/>
            <a:chExt cx="7359542" cy="1232175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E3D91C4B-2F14-A781-50FA-A2FA5173013D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5B300A-C57E-70F5-8FA2-67A57C55B391}"/>
                </a:ext>
              </a:extLst>
            </p:cNvPr>
            <p:cNvSpPr txBox="1"/>
            <p:nvPr/>
          </p:nvSpPr>
          <p:spPr>
            <a:xfrm>
              <a:off x="5158874" y="341117"/>
              <a:ext cx="6581192" cy="72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NỘI DUNG GỢI Ý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FE4207-D66F-9692-5AC3-3D05AF9C3ECD}"/>
              </a:ext>
            </a:extLst>
          </p:cNvPr>
          <p:cNvGrpSpPr/>
          <p:nvPr/>
        </p:nvGrpSpPr>
        <p:grpSpPr>
          <a:xfrm>
            <a:off x="2590800" y="4000785"/>
            <a:ext cx="13106400" cy="954674"/>
            <a:chOff x="3029863" y="1823688"/>
            <a:chExt cx="12362538" cy="126241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19E9A1-8E3D-FC05-D948-D8A55B5E800F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983FA3-78FF-D7AA-14A8-E0104FC449A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605E1B-A8B1-0DD2-E775-30D956FFA456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049C42-8769-03EA-A09B-F840F2A92BCE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3599DFC-8C1D-995F-73A4-645EF8A3C162}"/>
              </a:ext>
            </a:extLst>
          </p:cNvPr>
          <p:cNvSpPr/>
          <p:nvPr/>
        </p:nvSpPr>
        <p:spPr>
          <a:xfrm>
            <a:off x="533400" y="4935586"/>
            <a:ext cx="5332244" cy="461675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thư ngắn ngủi người thân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D6301-161C-4A66-A9E7-0134D11713E6}"/>
              </a:ext>
            </a:extLst>
          </p:cNvPr>
          <p:cNvSpPr/>
          <p:nvPr/>
        </p:nvSpPr>
        <p:spPr>
          <a:xfrm>
            <a:off x="6316169" y="4949846"/>
            <a:ext cx="5522574" cy="458893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câu thơ tự sáng tác hoặc sưu tầm thể hiện lòng biết ơn đối với người thân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E8BAC6-D0F2-A690-BE9A-707E1EB5BFA9}"/>
              </a:ext>
            </a:extLst>
          </p:cNvPr>
          <p:cNvSpPr/>
          <p:nvPr/>
        </p:nvSpPr>
        <p:spPr>
          <a:xfrm>
            <a:off x="12289268" y="4943996"/>
            <a:ext cx="5522574" cy="45572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đã làm để gắn kết các thành viên trong gia đình</a:t>
            </a:r>
          </a:p>
        </p:txBody>
      </p:sp>
      <p:sp>
        <p:nvSpPr>
          <p:cNvPr id="4" name="Freeform 4"/>
          <p:cNvSpPr/>
          <p:nvPr/>
        </p:nvSpPr>
        <p:spPr>
          <a:xfrm rot="-3257675">
            <a:off x="16692144" y="9195273"/>
            <a:ext cx="1897473" cy="714140"/>
          </a:xfrm>
          <a:custGeom>
            <a:avLst/>
            <a:gdLst/>
            <a:ahLst/>
            <a:cxnLst/>
            <a:rect l="l" t="t" r="r" b="b"/>
            <a:pathLst>
              <a:path w="1897473" h="714140">
                <a:moveTo>
                  <a:pt x="0" y="0"/>
                </a:moveTo>
                <a:lnTo>
                  <a:pt x="1897473" y="0"/>
                </a:lnTo>
                <a:lnTo>
                  <a:pt x="1897473" y="714140"/>
                </a:lnTo>
                <a:lnTo>
                  <a:pt x="0" y="714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524832">
            <a:off x="-311246" y="9401457"/>
            <a:ext cx="1354673" cy="630539"/>
          </a:xfrm>
          <a:custGeom>
            <a:avLst/>
            <a:gdLst/>
            <a:ahLst/>
            <a:cxnLst/>
            <a:rect l="l" t="t" r="r" b="b"/>
            <a:pathLst>
              <a:path w="1354673" h="630539">
                <a:moveTo>
                  <a:pt x="0" y="0"/>
                </a:moveTo>
                <a:lnTo>
                  <a:pt x="1354673" y="0"/>
                </a:lnTo>
                <a:lnTo>
                  <a:pt x="1354673" y="630539"/>
                </a:lnTo>
                <a:lnTo>
                  <a:pt x="0" y="630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228600" y="9425289"/>
            <a:ext cx="1848293" cy="861711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9B47707-7EFC-7AB6-BF74-E40F4397C39C}"/>
              </a:ext>
            </a:extLst>
          </p:cNvPr>
          <p:cNvSpPr/>
          <p:nvPr/>
        </p:nvSpPr>
        <p:spPr>
          <a:xfrm>
            <a:off x="0" y="830865"/>
            <a:ext cx="8572499" cy="178289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THAM KHẢO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2E93474D-D805-3E59-C58A-2A86B4409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895600" y="3223911"/>
            <a:ext cx="4172395" cy="706308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D00A09E-E5A1-3B1A-0EBC-46B414B76C94}"/>
              </a:ext>
            </a:extLst>
          </p:cNvPr>
          <p:cNvGrpSpPr/>
          <p:nvPr/>
        </p:nvGrpSpPr>
        <p:grpSpPr>
          <a:xfrm>
            <a:off x="9715502" y="863522"/>
            <a:ext cx="7620000" cy="8763000"/>
            <a:chOff x="9665881" y="1016198"/>
            <a:chExt cx="7174319" cy="8381877"/>
          </a:xfrm>
        </p:grpSpPr>
        <p:pic>
          <p:nvPicPr>
            <p:cNvPr id="26" name="Picture 25" descr="A heart shaped object with writing on it&#10;&#10;Description automatically generated">
              <a:extLst>
                <a:ext uri="{FF2B5EF4-FFF2-40B4-BE49-F238E27FC236}">
                  <a16:creationId xmlns:a16="http://schemas.microsoft.com/office/drawing/2014/main" id="{2DDEB7FD-3031-C748-2F12-120E3DF9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8463" r="3431" b="2421"/>
            <a:stretch/>
          </p:blipFill>
          <p:spPr>
            <a:xfrm>
              <a:off x="9665881" y="1016198"/>
              <a:ext cx="7174319" cy="83818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9921D3-5B8C-7CA7-78FB-77998B1B245A}"/>
                </a:ext>
              </a:extLst>
            </p:cNvPr>
            <p:cNvSpPr/>
            <p:nvPr/>
          </p:nvSpPr>
          <p:spPr>
            <a:xfrm>
              <a:off x="9691503" y="8244123"/>
              <a:ext cx="107831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30426" y="0"/>
            <a:ext cx="1257574" cy="122037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1048</Words>
  <Application>Microsoft Office PowerPoint</Application>
  <PresentationFormat>Custom</PresentationFormat>
  <Paragraphs>75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Wingdings</vt:lpstr>
      <vt:lpstr>Arial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Green Creative Simple About Mother's Day Presentation</dc:title>
  <cp:lastModifiedBy>Linh Phan</cp:lastModifiedBy>
  <cp:revision>2</cp:revision>
  <dcterms:created xsi:type="dcterms:W3CDTF">2006-08-16T00:00:00Z</dcterms:created>
  <dcterms:modified xsi:type="dcterms:W3CDTF">2023-10-27T04:46:42Z</dcterms:modified>
  <dc:identifier>DAFyP6FRUQU</dc:identifier>
</cp:coreProperties>
</file>