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15" r:id="rId2"/>
    <p:sldId id="269" r:id="rId3"/>
    <p:sldId id="348" r:id="rId4"/>
    <p:sldId id="312" r:id="rId5"/>
    <p:sldId id="311" r:id="rId6"/>
    <p:sldId id="328" r:id="rId7"/>
    <p:sldId id="327" r:id="rId8"/>
    <p:sldId id="329" r:id="rId9"/>
    <p:sldId id="310" r:id="rId10"/>
    <p:sldId id="359" r:id="rId11"/>
    <p:sldId id="367" r:id="rId12"/>
    <p:sldId id="368" r:id="rId13"/>
    <p:sldId id="362" r:id="rId14"/>
    <p:sldId id="363" r:id="rId15"/>
    <p:sldId id="364" r:id="rId16"/>
    <p:sldId id="319" r:id="rId17"/>
    <p:sldId id="332" r:id="rId18"/>
    <p:sldId id="338" r:id="rId19"/>
    <p:sldId id="349" r:id="rId20"/>
    <p:sldId id="339" r:id="rId21"/>
    <p:sldId id="341" r:id="rId22"/>
    <p:sldId id="350" r:id="rId23"/>
    <p:sldId id="325" r:id="rId24"/>
    <p:sldId id="353" r:id="rId25"/>
    <p:sldId id="416" r:id="rId26"/>
    <p:sldId id="365" r:id="rId27"/>
    <p:sldId id="3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FD8F1-1A76-40C3-8C74-3260094CB53F}"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0974C-5E57-417B-8B65-564F9AB6F89F}" type="slidenum">
              <a:rPr lang="en-US" smtClean="0"/>
              <a:t>‹#›</a:t>
            </a:fld>
            <a:endParaRPr lang="en-US"/>
          </a:p>
        </p:txBody>
      </p:sp>
    </p:spTree>
    <p:extLst>
      <p:ext uri="{BB962C8B-B14F-4D97-AF65-F5344CB8AC3E}">
        <p14:creationId xmlns:p14="http://schemas.microsoft.com/office/powerpoint/2010/main" val="2039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200" dirty="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3997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222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3729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3613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3495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1B0A-E32E-D38D-449B-6F02EC489D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4E03D1-013E-0087-DAC0-A9CB443A32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19F467-5145-8C13-8045-0BB2D358317F}"/>
              </a:ext>
            </a:extLst>
          </p:cNvPr>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9/27/2023</a:t>
            </a:fld>
            <a:endParaRPr lang="en-US"/>
          </a:p>
        </p:txBody>
      </p:sp>
      <p:sp>
        <p:nvSpPr>
          <p:cNvPr id="5" name="Footer Placeholder 4">
            <a:extLst>
              <a:ext uri="{FF2B5EF4-FFF2-40B4-BE49-F238E27FC236}">
                <a16:creationId xmlns:a16="http://schemas.microsoft.com/office/drawing/2014/main" id="{643F971B-4581-2EBD-AFC3-206BE51332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D4C40B-A6EA-E751-7AEB-9FB8437F1050}"/>
              </a:ext>
            </a:extLst>
          </p:cNvPr>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extLst>
      <p:ext uri="{BB962C8B-B14F-4D97-AF65-F5344CB8AC3E}">
        <p14:creationId xmlns:p14="http://schemas.microsoft.com/office/powerpoint/2010/main" val="180241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0EE8B64-155A-B809-554E-9C7883D15B0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7" name="图片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961395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9.jpeg"/><Relationship Id="rId5" Type="http://schemas.microsoft.com/office/2007/relationships/hdphoto" Target="../media/hdphoto11.wdp"/><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0.png"/><Relationship Id="rId5" Type="http://schemas.openxmlformats.org/officeDocument/2006/relationships/image" Target="../media/image45.emf"/><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9.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6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image" Target="../media/image6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4.png"/><Relationship Id="rId3" Type="http://schemas.openxmlformats.org/officeDocument/2006/relationships/image" Target="../media/image66.png"/><Relationship Id="rId7" Type="http://schemas.openxmlformats.org/officeDocument/2006/relationships/image" Target="../media/image69.png"/><Relationship Id="rId12"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8.png"/><Relationship Id="rId9" Type="http://schemas.openxmlformats.org/officeDocument/2006/relationships/image" Target="../media/image70.png"/><Relationship Id="rId14" Type="http://schemas.openxmlformats.org/officeDocument/2006/relationships/image" Target="../media/image7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0.png"/><Relationship Id="rId3" Type="http://schemas.openxmlformats.org/officeDocument/2006/relationships/notesSlide" Target="../notesSlides/notesSlide13.xml"/><Relationship Id="rId7" Type="http://schemas.openxmlformats.org/officeDocument/2006/relationships/image" Target="../media/image76.png"/><Relationship Id="rId12" Type="http://schemas.openxmlformats.org/officeDocument/2006/relationships/image" Target="../media/image79.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8.png"/><Relationship Id="rId11" Type="http://schemas.openxmlformats.org/officeDocument/2006/relationships/image" Target="../media/image78.png"/><Relationship Id="rId5" Type="http://schemas.openxmlformats.org/officeDocument/2006/relationships/image" Target="../media/image2.png"/><Relationship Id="rId10" Type="http://schemas.openxmlformats.org/officeDocument/2006/relationships/image" Target="../media/image77.png"/><Relationship Id="rId4" Type="http://schemas.openxmlformats.org/officeDocument/2006/relationships/image" Target="../media/image66.pn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0.png"/><Relationship Id="rId12" Type="http://schemas.microsoft.com/office/2007/relationships/hdphoto" Target="../media/hdphoto3.wdp"/><Relationship Id="rId17" Type="http://schemas.openxmlformats.org/officeDocument/2006/relationships/image" Target="../media/image15.png"/><Relationship Id="rId2" Type="http://schemas.openxmlformats.org/officeDocument/2006/relationships/audio" Target="../media/media1.mp3"/><Relationship Id="rId16" Type="http://schemas.microsoft.com/office/2007/relationships/hdphoto" Target="../media/hdphoto5.wdp"/><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microsoft.com/office/2007/relationships/hdphoto" Target="../media/hdphoto2.wdp"/><Relationship Id="rId19" Type="http://schemas.openxmlformats.org/officeDocument/2006/relationships/image" Target="../media/image17.png"/><Relationship Id="rId4" Type="http://schemas.openxmlformats.org/officeDocument/2006/relationships/notesSlide" Target="../notesSlides/notesSlide1.xml"/><Relationship Id="rId9" Type="http://schemas.openxmlformats.org/officeDocument/2006/relationships/image" Target="../media/image11.png"/><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image" Target="../media/image1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slide" Target="slide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1.GIF"/><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image" Target="../media/image9.png"/><Relationship Id="rId16" Type="http://schemas.openxmlformats.org/officeDocument/2006/relationships/image" Target="../media/image33.GIF"/><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1.png"/><Relationship Id="rId15" Type="http://schemas.openxmlformats.org/officeDocument/2006/relationships/image" Target="../media/image32.png"/><Relationship Id="rId10"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7.wdp"/><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7.png"/><Relationship Id="rId10" Type="http://schemas.openxmlformats.org/officeDocument/2006/relationships/image" Target="../media/image40.png"/><Relationship Id="rId4" Type="http://schemas.microsoft.com/office/2007/relationships/hdphoto" Target="../media/hdphoto8.wdp"/><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211504" y="96079"/>
            <a:ext cx="11768992" cy="5933660"/>
          </a:xfrm>
          <a:prstGeom prst="rect">
            <a:avLst/>
          </a:prstGeom>
        </p:spPr>
      </p:pic>
      <p:sp>
        <p:nvSpPr>
          <p:cNvPr id="6" name="TextBox 5">
            <a:extLst>
              <a:ext uri="{FF2B5EF4-FFF2-40B4-BE49-F238E27FC236}">
                <a16:creationId xmlns:a16="http://schemas.microsoft.com/office/drawing/2014/main" id="{2B695BE8-B84A-C319-7199-E4704DEEF312}"/>
              </a:ext>
            </a:extLst>
          </p:cNvPr>
          <p:cNvSpPr txBox="1"/>
          <p:nvPr/>
        </p:nvSpPr>
        <p:spPr>
          <a:xfrm>
            <a:off x="1742661" y="2381311"/>
            <a:ext cx="8706678" cy="2408801"/>
          </a:xfrm>
          <a:prstGeom prst="rect">
            <a:avLst/>
          </a:prstGeom>
          <a:noFill/>
        </p:spPr>
        <p:txBody>
          <a:bodyPr wrap="square" rtlCol="0">
            <a:spAutoFit/>
          </a:bodyPr>
          <a:lstStyle/>
          <a:p>
            <a:pPr algn="ctr">
              <a:lnSpc>
                <a:spcPct val="150000"/>
              </a:lnSpc>
            </a:pPr>
            <a:r>
              <a:rPr lang="en-US" sz="5400">
                <a:solidFill>
                  <a:srgbClr val="FF0000"/>
                </a:solidFill>
                <a:effectLst>
                  <a:outerShdw blurRad="38100" dist="38100" dir="2700000" algn="tl">
                    <a:srgbClr val="000000">
                      <a:alpha val="43137"/>
                    </a:srgbClr>
                  </a:outerShdw>
                </a:effectLst>
                <a:latin typeface="UTM Avo" panose="02040603050506020204" pitchFamily="18" charset="0"/>
              </a:rPr>
              <a:t>Tuần 5 - Bài 14</a:t>
            </a:r>
          </a:p>
          <a:p>
            <a:pPr algn="ctr">
              <a:lnSpc>
                <a:spcPct val="150000"/>
              </a:lnSpc>
            </a:pPr>
            <a:r>
              <a:rPr lang="en-US" sz="5400">
                <a:solidFill>
                  <a:srgbClr val="FF0000"/>
                </a:solidFill>
                <a:effectLst>
                  <a:outerShdw blurRad="38100" dist="38100" dir="2700000" algn="tl">
                    <a:srgbClr val="000000">
                      <a:alpha val="43137"/>
                    </a:srgbClr>
                  </a:outerShdw>
                </a:effectLst>
                <a:latin typeface="UTM Avo" panose="02040603050506020204" pitchFamily="18" charset="0"/>
              </a:rPr>
              <a:t>Tiết 1:</a:t>
            </a:r>
            <a:r>
              <a:rPr lang="en-US" sz="5400">
                <a:solidFill>
                  <a:srgbClr val="7030A0"/>
                </a:solidFill>
                <a:effectLst>
                  <a:outerShdw blurRad="38100" dist="38100" dir="2700000" algn="tl">
                    <a:srgbClr val="000000">
                      <a:alpha val="43137"/>
                    </a:srgbClr>
                  </a:outerShdw>
                </a:effectLst>
                <a:latin typeface="UTM Avo" panose="02040603050506020204" pitchFamily="18" charset="0"/>
              </a:rPr>
              <a:t> Yến, tạ, tấn</a:t>
            </a:r>
          </a:p>
        </p:txBody>
      </p:sp>
    </p:spTree>
    <p:extLst>
      <p:ext uri="{BB962C8B-B14F-4D97-AF65-F5344CB8AC3E}">
        <p14:creationId xmlns:p14="http://schemas.microsoft.com/office/powerpoint/2010/main" val="82001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6104F5-8348-FAF4-6072-6A7A1E5C4AFF}"/>
              </a:ext>
            </a:extLst>
          </p:cNvPr>
          <p:cNvSpPr txBox="1"/>
          <p:nvPr/>
        </p:nvSpPr>
        <p:spPr>
          <a:xfrm>
            <a:off x="1408471" y="2835930"/>
            <a:ext cx="9154754" cy="2677656"/>
          </a:xfrm>
          <a:prstGeom prst="rect">
            <a:avLst/>
          </a:prstGeom>
          <a:noFill/>
        </p:spPr>
        <p:txBody>
          <a:bodyPr wrap="square" rtlCol="0">
            <a:spAutoFit/>
          </a:bodyPr>
          <a:lstStyle/>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Nhận biết được các đơn vị đo khối lượng: yến, tạ, tấn.</a:t>
            </a:r>
          </a:p>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Mối quan hệ giữa các đơn vị yến, tạ, tấn và với đơn vị ki-lô-gam.</a:t>
            </a:r>
          </a:p>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Biết chuyển đổi và tính toán với các đơn vị đo khối lượng đã học (trong những trường hợp đơn giản)</a:t>
            </a:r>
            <a:endParaRPr lang="en-US"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Thực hiện được việc ước lượng các kết quả đo lường trong một số trường hợp đơn giản.</a:t>
            </a:r>
          </a:p>
        </p:txBody>
      </p:sp>
      <p:pic>
        <p:nvPicPr>
          <p:cNvPr id="4" name="Picture 3">
            <a:extLst>
              <a:ext uri="{FF2B5EF4-FFF2-40B4-BE49-F238E27FC236}">
                <a16:creationId xmlns:a16="http://schemas.microsoft.com/office/drawing/2014/main" id="{EFBB952D-A686-0475-5A21-B07F0A370F11}"/>
              </a:ext>
            </a:extLst>
          </p:cNvPr>
          <p:cNvPicPr>
            <a:picLocks noChangeAspect="1"/>
          </p:cNvPicPr>
          <p:nvPr/>
        </p:nvPicPr>
        <p:blipFill>
          <a:blip r:embed="rId2"/>
          <a:stretch>
            <a:fillRect/>
          </a:stretch>
        </p:blipFill>
        <p:spPr>
          <a:xfrm>
            <a:off x="1779651" y="1120442"/>
            <a:ext cx="8785097" cy="1816765"/>
          </a:xfrm>
          <a:prstGeom prst="rect">
            <a:avLst/>
          </a:prstGeom>
        </p:spPr>
      </p:pic>
    </p:spTree>
    <p:extLst>
      <p:ext uri="{BB962C8B-B14F-4D97-AF65-F5344CB8AC3E}">
        <p14:creationId xmlns:p14="http://schemas.microsoft.com/office/powerpoint/2010/main" val="399368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669E7F-40E8-450C-FDAC-877B37594560}"/>
              </a:ext>
            </a:extLst>
          </p:cNvPr>
          <p:cNvSpPr txBox="1"/>
          <p:nvPr/>
        </p:nvSpPr>
        <p:spPr>
          <a:xfrm>
            <a:off x="2897312" y="2558265"/>
            <a:ext cx="7191910" cy="1862048"/>
          </a:xfrm>
          <a:prstGeom prst="rect">
            <a:avLst/>
          </a:prstGeom>
          <a:noFill/>
        </p:spPr>
        <p:txBody>
          <a:bodyPr wrap="square" rtlCol="0">
            <a:spAutoFit/>
          </a:bodyPr>
          <a:lstStyle/>
          <a:p>
            <a:pPr algn="ctr"/>
            <a:r>
              <a:rPr lang="en-US" sz="11500" b="1" dirty="0" err="1">
                <a:latin typeface="Cambria" panose="02040503050406030204" pitchFamily="18" charset="0"/>
                <a:ea typeface="Cambria" panose="02040503050406030204" pitchFamily="18" charset="0"/>
              </a:rPr>
              <a:t>Khám</a:t>
            </a:r>
            <a:r>
              <a:rPr lang="en-US" sz="11500" b="1" dirty="0">
                <a:latin typeface="Cambria" panose="02040503050406030204" pitchFamily="18" charset="0"/>
                <a:ea typeface="Cambria" panose="02040503050406030204" pitchFamily="18" charset="0"/>
              </a:rPr>
              <a:t> </a:t>
            </a:r>
            <a:r>
              <a:rPr lang="en-US" sz="11500" b="1" dirty="0" err="1">
                <a:latin typeface="Cambria" panose="02040503050406030204" pitchFamily="18" charset="0"/>
                <a:ea typeface="Cambria" panose="02040503050406030204" pitchFamily="18" charset="0"/>
              </a:rPr>
              <a:t>phá</a:t>
            </a:r>
            <a:endParaRPr lang="en-US" sz="11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6175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060427D-8549-BD53-F297-7425B6B0ACD1}"/>
              </a:ext>
            </a:extLst>
          </p:cNvPr>
          <p:cNvSpPr/>
          <p:nvPr/>
        </p:nvSpPr>
        <p:spPr>
          <a:xfrm>
            <a:off x="184935" y="133565"/>
            <a:ext cx="11774184" cy="64316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7368655-92D6-A848-C8D5-5DD581F23726}"/>
              </a:ext>
            </a:extLst>
          </p:cNvPr>
          <p:cNvPicPr>
            <a:picLocks noChangeAspect="1"/>
          </p:cNvPicPr>
          <p:nvPr/>
        </p:nvPicPr>
        <p:blipFill>
          <a:blip r:embed="rId3"/>
          <a:stretch>
            <a:fillRect/>
          </a:stretch>
        </p:blipFill>
        <p:spPr>
          <a:xfrm>
            <a:off x="1252483" y="1527853"/>
            <a:ext cx="1336603" cy="1854878"/>
          </a:xfrm>
          <a:prstGeom prst="rect">
            <a:avLst/>
          </a:prstGeom>
        </p:spPr>
      </p:pic>
      <p:sp>
        <p:nvSpPr>
          <p:cNvPr id="6" name="TextBox 5">
            <a:extLst>
              <a:ext uri="{FF2B5EF4-FFF2-40B4-BE49-F238E27FC236}">
                <a16:creationId xmlns:a16="http://schemas.microsoft.com/office/drawing/2014/main" id="{196F8078-4F46-D3E9-6C2E-7F1174808858}"/>
              </a:ext>
            </a:extLst>
          </p:cNvPr>
          <p:cNvSpPr txBox="1"/>
          <p:nvPr/>
        </p:nvSpPr>
        <p:spPr>
          <a:xfrm>
            <a:off x="1345915" y="3431569"/>
            <a:ext cx="1315092" cy="1200329"/>
          </a:xfrm>
          <a:prstGeom prst="rect">
            <a:avLst/>
          </a:prstGeom>
          <a:noFill/>
        </p:spPr>
        <p:txBody>
          <a:bodyPr wrap="square" rtlCol="0">
            <a:spAutoFit/>
          </a:bodyPr>
          <a:lstStyle/>
          <a:p>
            <a:r>
              <a:rPr lang="en-US" sz="3600" dirty="0"/>
              <a:t>10 kg</a:t>
            </a:r>
          </a:p>
          <a:p>
            <a:r>
              <a:rPr lang="en-US" sz="3600" dirty="0"/>
              <a:t>1 </a:t>
            </a:r>
            <a:r>
              <a:rPr lang="en-US" sz="3600" dirty="0" err="1"/>
              <a:t>yến</a:t>
            </a:r>
            <a:endParaRPr lang="en-US" sz="3600" dirty="0"/>
          </a:p>
        </p:txBody>
      </p:sp>
      <p:pic>
        <p:nvPicPr>
          <p:cNvPr id="7" name="Picture 6">
            <a:extLst>
              <a:ext uri="{FF2B5EF4-FFF2-40B4-BE49-F238E27FC236}">
                <a16:creationId xmlns:a16="http://schemas.microsoft.com/office/drawing/2014/main" id="{F5F19F91-B2FD-5B27-A9B0-BF28112E1826}"/>
              </a:ext>
            </a:extLst>
          </p:cNvPr>
          <p:cNvPicPr>
            <a:picLocks noChangeAspect="1"/>
          </p:cNvPicPr>
          <p:nvPr/>
        </p:nvPicPr>
        <p:blipFill>
          <a:blip r:embed="rId4"/>
          <a:stretch>
            <a:fillRect/>
          </a:stretch>
        </p:blipFill>
        <p:spPr>
          <a:xfrm>
            <a:off x="3364840" y="1313487"/>
            <a:ext cx="1743075" cy="2114550"/>
          </a:xfrm>
          <a:prstGeom prst="rect">
            <a:avLst/>
          </a:prstGeom>
        </p:spPr>
      </p:pic>
      <p:sp>
        <p:nvSpPr>
          <p:cNvPr id="9" name="TextBox 8">
            <a:extLst>
              <a:ext uri="{FF2B5EF4-FFF2-40B4-BE49-F238E27FC236}">
                <a16:creationId xmlns:a16="http://schemas.microsoft.com/office/drawing/2014/main" id="{19A445B1-4D88-5599-6DD2-4FF5489B8AD9}"/>
              </a:ext>
            </a:extLst>
          </p:cNvPr>
          <p:cNvSpPr txBox="1"/>
          <p:nvPr/>
        </p:nvSpPr>
        <p:spPr>
          <a:xfrm>
            <a:off x="3472665" y="3503488"/>
            <a:ext cx="1561673" cy="1200329"/>
          </a:xfrm>
          <a:prstGeom prst="rect">
            <a:avLst/>
          </a:prstGeom>
          <a:noFill/>
        </p:spPr>
        <p:txBody>
          <a:bodyPr wrap="square" rtlCol="0">
            <a:spAutoFit/>
          </a:bodyPr>
          <a:lstStyle/>
          <a:p>
            <a:pPr algn="ctr"/>
            <a:r>
              <a:rPr lang="en-US" sz="3600" dirty="0"/>
              <a:t>100 kg</a:t>
            </a:r>
          </a:p>
          <a:p>
            <a:pPr algn="ctr"/>
            <a:r>
              <a:rPr lang="en-US" sz="3600" dirty="0"/>
              <a:t>1 </a:t>
            </a:r>
            <a:r>
              <a:rPr lang="en-US" sz="3600" dirty="0" err="1"/>
              <a:t>tạ</a:t>
            </a:r>
            <a:endParaRPr lang="en-US" sz="3600" dirty="0"/>
          </a:p>
        </p:txBody>
      </p:sp>
      <p:pic>
        <p:nvPicPr>
          <p:cNvPr id="10" name="Picture 9">
            <a:extLst>
              <a:ext uri="{FF2B5EF4-FFF2-40B4-BE49-F238E27FC236}">
                <a16:creationId xmlns:a16="http://schemas.microsoft.com/office/drawing/2014/main" id="{67219473-8444-61ED-EE0E-C26EE3601AB8}"/>
              </a:ext>
            </a:extLst>
          </p:cNvPr>
          <p:cNvPicPr>
            <a:picLocks noChangeAspect="1"/>
          </p:cNvPicPr>
          <p:nvPr/>
        </p:nvPicPr>
        <p:blipFill>
          <a:blip r:embed="rId5"/>
          <a:stretch>
            <a:fillRect/>
          </a:stretch>
        </p:blipFill>
        <p:spPr>
          <a:xfrm>
            <a:off x="5527497" y="1457530"/>
            <a:ext cx="6322619" cy="1658268"/>
          </a:xfrm>
          <a:prstGeom prst="rect">
            <a:avLst/>
          </a:prstGeom>
        </p:spPr>
      </p:pic>
      <p:sp>
        <p:nvSpPr>
          <p:cNvPr id="11" name="TextBox 10">
            <a:extLst>
              <a:ext uri="{FF2B5EF4-FFF2-40B4-BE49-F238E27FC236}">
                <a16:creationId xmlns:a16="http://schemas.microsoft.com/office/drawing/2014/main" id="{6965F3BF-2E79-54C3-AA07-9D00053E305D}"/>
              </a:ext>
            </a:extLst>
          </p:cNvPr>
          <p:cNvSpPr txBox="1"/>
          <p:nvPr/>
        </p:nvSpPr>
        <p:spPr>
          <a:xfrm>
            <a:off x="8116584" y="3308279"/>
            <a:ext cx="2547991" cy="1200329"/>
          </a:xfrm>
          <a:prstGeom prst="rect">
            <a:avLst/>
          </a:prstGeom>
          <a:noFill/>
        </p:spPr>
        <p:txBody>
          <a:bodyPr wrap="square" rtlCol="0">
            <a:spAutoFit/>
          </a:bodyPr>
          <a:lstStyle/>
          <a:p>
            <a:pPr algn="ctr"/>
            <a:r>
              <a:rPr lang="en-US" sz="3600" dirty="0"/>
              <a:t>1 000 kg</a:t>
            </a:r>
          </a:p>
          <a:p>
            <a:pPr algn="ctr"/>
            <a:r>
              <a:rPr lang="en-US" sz="3600" dirty="0"/>
              <a:t>1 </a:t>
            </a:r>
            <a:r>
              <a:rPr lang="en-US" sz="3600" dirty="0" err="1"/>
              <a:t>tấn</a:t>
            </a:r>
            <a:endParaRPr lang="en-US" sz="3600" dirty="0"/>
          </a:p>
        </p:txBody>
      </p:sp>
    </p:spTree>
    <p:extLst>
      <p:ext uri="{BB962C8B-B14F-4D97-AF65-F5344CB8AC3E}">
        <p14:creationId xmlns:p14="http://schemas.microsoft.com/office/powerpoint/2010/main" val="4105014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3" name="Picture 2" descr="15 loài vật khổng lồ nhất thế giới - KhoaHoc.tv">
            <a:extLst>
              <a:ext uri="{FF2B5EF4-FFF2-40B4-BE49-F238E27FC236}">
                <a16:creationId xmlns:a16="http://schemas.microsoft.com/office/drawing/2014/main" id="{14269838-2252-3B44-01DC-F0B7322DC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a16="http://schemas.microsoft.com/office/drawing/2014/main" id="{52B6A6BA-ADB4-4386-918C-04162DFE0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339030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3889232" y="4619625"/>
            <a:ext cx="46927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 mã nặng khoảng 401kg</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098" name="Picture 2" descr="Top 10 loài động vật có cân nặng “khủng” nhất hành tinh">
            <a:extLst>
              <a:ext uri="{FF2B5EF4-FFF2-40B4-BE49-F238E27FC236}">
                <a16:creationId xmlns:a16="http://schemas.microsoft.com/office/drawing/2014/main" id="{B2FBDE56-70D8-A29A-8C17-5BB9B2A75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499" y="490536"/>
            <a:ext cx="5137151" cy="38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2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5"/>
          <a:srcRect t="24136"/>
          <a:stretch>
            <a:fillRect/>
          </a:stretch>
        </p:blipFill>
        <p:spPr>
          <a:xfrm>
            <a:off x="-881143" y="-924121"/>
            <a:ext cx="13911343" cy="8706241"/>
          </a:xfrm>
          <a:prstGeom prst="rect">
            <a:avLst/>
          </a:prstGeom>
        </p:spPr>
      </p:pic>
      <p:pic>
        <p:nvPicPr>
          <p:cNvPr id="3" name="PA_图片 3">
            <a:extLst>
              <a:ext uri="{FF2B5EF4-FFF2-40B4-BE49-F238E27FC236}">
                <a16:creationId xmlns:a16="http://schemas.microsoft.com/office/drawing/2014/main" id="{99E9CA96-9219-80E1-38B5-E5262002D27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220812" y="575952"/>
            <a:ext cx="7594600" cy="7594600"/>
          </a:xfrm>
          <a:prstGeom prst="rect">
            <a:avLst/>
          </a:prstGeom>
        </p:spPr>
      </p:pic>
      <p:pic>
        <p:nvPicPr>
          <p:cNvPr id="4" name="图片 11">
            <a:extLst>
              <a:ext uri="{FF2B5EF4-FFF2-40B4-BE49-F238E27FC236}">
                <a16:creationId xmlns:a16="http://schemas.microsoft.com/office/drawing/2014/main" id="{ED996C9F-2DC6-A47A-E579-E7A4387832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119821"/>
            <a:ext cx="9934575" cy="6045000"/>
          </a:xfrm>
          <a:prstGeom prst="rect">
            <a:avLst/>
          </a:prstGeom>
        </p:spPr>
      </p:pic>
      <p:sp>
        <p:nvSpPr>
          <p:cNvPr id="5" name="PA_矩形 5">
            <a:extLst>
              <a:ext uri="{FF2B5EF4-FFF2-40B4-BE49-F238E27FC236}">
                <a16:creationId xmlns:a16="http://schemas.microsoft.com/office/drawing/2014/main" id="{273B9120-9866-C581-C191-1191EFD852AE}"/>
              </a:ext>
            </a:extLst>
          </p:cNvPr>
          <p:cNvSpPr/>
          <p:nvPr>
            <p:custDataLst>
              <p:tags r:id="rId3"/>
            </p:custDataLst>
          </p:nvPr>
        </p:nvSpPr>
        <p:spPr>
          <a:xfrm>
            <a:off x="5943599" y="1682386"/>
            <a:ext cx="4810125"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Để</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đo</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khối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lượng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các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vật</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nặng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chục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trăm</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nghìn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người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ta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còn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dùng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đơn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vị</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yến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tạ</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tấn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a:t>
            </a:r>
            <a:endParaRPr kumimoji="0" lang="zh-CN" altLang="en-US" sz="3600" b="1" i="1"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68543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4597" y="630133"/>
            <a:ext cx="6706089" cy="5998783"/>
            <a:chOff x="-1484597" y="630133"/>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4597" y="630133"/>
              <a:ext cx="6706089" cy="5998783"/>
            </a:xfrm>
            <a:prstGeom prst="rect">
              <a:avLst/>
            </a:prstGeom>
          </p:spPr>
        </p:pic>
        <p:sp>
          <p:nvSpPr>
            <p:cNvPr id="8" name="文本框 29"/>
            <p:cNvSpPr txBox="1"/>
            <p:nvPr/>
          </p:nvSpPr>
          <p:spPr>
            <a:xfrm>
              <a:off x="378497" y="2558975"/>
              <a:ext cx="336482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Các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đơn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vị</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khối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lượng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đã</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học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a:t>
              </a: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Ki-lô-gam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a:fillRect/>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88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32" y="-1"/>
            <a:ext cx="11430376" cy="5989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636C40-956C-3593-BDC6-E728A23C42D6}"/>
              </a:ext>
            </a:extLst>
          </p:cNvPr>
          <p:cNvPicPr>
            <a:picLocks noChangeAspect="1"/>
          </p:cNvPicPr>
          <p:nvPr/>
        </p:nvPicPr>
        <p:blipFill>
          <a:blip r:embed="rId5"/>
          <a:stretch>
            <a:fillRect/>
          </a:stretch>
        </p:blipFill>
        <p:spPr>
          <a:xfrm>
            <a:off x="2107096" y="3333415"/>
            <a:ext cx="8560903" cy="2177831"/>
          </a:xfrm>
          <a:prstGeom prst="rect">
            <a:avLst/>
          </a:prstGeom>
        </p:spPr>
      </p:pic>
    </p:spTree>
    <p:extLst>
      <p:ext uri="{BB962C8B-B14F-4D97-AF65-F5344CB8AC3E}">
        <p14:creationId xmlns:p14="http://schemas.microsoft.com/office/powerpoint/2010/main" val="27513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1000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1000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345191" y="568320"/>
            <a:ext cx="1785553"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Tấn</a:t>
            </a:r>
            <a:endParaRPr kumimoji="0" lang="en-US" sz="7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3"/>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pic>
        <p:nvPicPr>
          <p:cNvPr id="10" name="Picture 9">
            <a:extLst>
              <a:ext uri="{FF2B5EF4-FFF2-40B4-BE49-F238E27FC236}">
                <a16:creationId xmlns:a16="http://schemas.microsoft.com/office/drawing/2014/main" id="{DE17C11C-01B5-D473-B238-9C802BF99E44}"/>
              </a:ext>
            </a:extLst>
          </p:cNvPr>
          <p:cNvPicPr>
            <a:picLocks noChangeAspect="1"/>
          </p:cNvPicPr>
          <p:nvPr/>
        </p:nvPicPr>
        <p:blipFill>
          <a:blip r:embed="rId5"/>
          <a:stretch>
            <a:fillRect/>
          </a:stretch>
        </p:blipFill>
        <p:spPr>
          <a:xfrm>
            <a:off x="2663435" y="2180451"/>
            <a:ext cx="71939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7797178" y="4631438"/>
            <a:ext cx="4563799" cy="2139538"/>
          </a:xfrm>
          <a:prstGeom prst="rect">
            <a:avLst/>
          </a:prstGeom>
        </p:spPr>
      </p:pic>
      <p:grpSp>
        <p:nvGrpSpPr>
          <p:cNvPr id="12" name="组合 11"/>
          <p:cNvGrpSpPr/>
          <p:nvPr/>
        </p:nvGrpSpPr>
        <p:grpSpPr>
          <a:xfrm>
            <a:off x="-39983" y="-20607"/>
            <a:ext cx="12231983" cy="2202195"/>
            <a:chOff x="-16409" y="-6727"/>
            <a:chExt cx="9125471" cy="167779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grpSp>
        <p:nvGrpSpPr>
          <p:cNvPr id="34" name="Group 33"/>
          <p:cNvGrpSpPr/>
          <p:nvPr/>
        </p:nvGrpSpPr>
        <p:grpSpPr>
          <a:xfrm>
            <a:off x="1626614" y="164596"/>
            <a:ext cx="9370861" cy="2578604"/>
            <a:chOff x="2353202" y="1032750"/>
            <a:chExt cx="4956478" cy="3011685"/>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4" name="Rectangle 43"/>
          <p:cNvSpPr/>
          <p:nvPr/>
        </p:nvSpPr>
        <p:spPr>
          <a:xfrm>
            <a:off x="1969388" y="383917"/>
            <a:ext cx="8722591"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Chọn</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thẻ</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ghi</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cân</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nặng</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thích</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hợp</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với</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mỗi</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con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vật</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22225">
                  <a:noFill/>
                  <a:prstDash val="solid"/>
                </a:ln>
                <a:solidFill>
                  <a:srgbClr val="002060"/>
                </a:solidFill>
                <a:effectLst/>
                <a:uLnTx/>
                <a:uFillTx/>
                <a:latin typeface="Cambria" panose="02040503050406030204" pitchFamily="18" charset="0"/>
                <a:ea typeface="Cambria" panose="02040503050406030204" pitchFamily="18" charset="0"/>
              </a:rPr>
              <a:t>sau</a:t>
            </a:r>
            <a:r>
              <a:rPr kumimoji="0" lang="en-US" sz="4400" b="1" i="0" u="none" strike="noStrike" kern="1200" cap="none" spc="0" normalizeH="0" baseline="0" noProof="0" dirty="0">
                <a:ln w="22225">
                  <a:noFill/>
                  <a:prstDash val="solid"/>
                </a:ln>
                <a:solidFill>
                  <a:srgbClr val="002060"/>
                </a:solidFill>
                <a:effectLst/>
                <a:uLnTx/>
                <a:uFillTx/>
                <a:latin typeface="Cambria" panose="02040503050406030204" pitchFamily="18" charset="0"/>
                <a:ea typeface="Cambria" panose="02040503050406030204" pitchFamily="18" charset="0"/>
              </a:rPr>
              <a:t>:</a:t>
            </a:r>
          </a:p>
        </p:txBody>
      </p:sp>
      <p:pic>
        <p:nvPicPr>
          <p:cNvPr id="49" name="图片 14" descr="6ccb8bc6dbe83c6ae811819d70909b6f"/>
          <p:cNvPicPr>
            <a:picLocks noChangeAspect="1"/>
          </p:cNvPicPr>
          <p:nvPr/>
        </p:nvPicPr>
        <p:blipFill>
          <a:blip r:embed="rId8"/>
          <a:srcRect t="29675"/>
          <a:stretch>
            <a:fillRect/>
          </a:stretch>
        </p:blipFill>
        <p:spPr>
          <a:xfrm>
            <a:off x="-2937" y="4324558"/>
            <a:ext cx="12261215" cy="2525361"/>
          </a:xfrm>
          <a:prstGeom prst="rect">
            <a:avLst/>
          </a:prstGeom>
        </p:spPr>
      </p:pic>
      <p:pic>
        <p:nvPicPr>
          <p:cNvPr id="55" name="图片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02166" y="-523942"/>
            <a:ext cx="2506319" cy="2289630"/>
          </a:xfrm>
          <a:prstGeom prst="rect">
            <a:avLst/>
          </a:prstGeom>
        </p:spPr>
      </p:pic>
      <p:sp>
        <p:nvSpPr>
          <p:cNvPr id="56" name="Rectangle 55"/>
          <p:cNvSpPr/>
          <p:nvPr/>
        </p:nvSpPr>
        <p:spPr>
          <a:xfrm>
            <a:off x="321351" y="150099"/>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925567D-FC89-3BCF-0250-39A1E69ACE6F}"/>
              </a:ext>
            </a:extLst>
          </p:cNvPr>
          <p:cNvPicPr>
            <a:picLocks noChangeAspect="1"/>
          </p:cNvPicPr>
          <p:nvPr/>
        </p:nvPicPr>
        <p:blipFill>
          <a:blip r:embed="rId10"/>
          <a:stretch>
            <a:fillRect/>
          </a:stretch>
        </p:blipFill>
        <p:spPr>
          <a:xfrm>
            <a:off x="636998" y="2021994"/>
            <a:ext cx="10854540" cy="4836006"/>
          </a:xfrm>
          <a:prstGeom prst="rect">
            <a:avLst/>
          </a:prstGeom>
        </p:spPr>
      </p:pic>
      <p:pic>
        <p:nvPicPr>
          <p:cNvPr id="6" name="Picture 5">
            <a:extLst>
              <a:ext uri="{FF2B5EF4-FFF2-40B4-BE49-F238E27FC236}">
                <a16:creationId xmlns:a16="http://schemas.microsoft.com/office/drawing/2014/main" id="{78CF21FA-7811-81A4-D63B-1332FF550A53}"/>
              </a:ext>
            </a:extLst>
          </p:cNvPr>
          <p:cNvPicPr>
            <a:picLocks noChangeAspect="1"/>
          </p:cNvPicPr>
          <p:nvPr/>
        </p:nvPicPr>
        <p:blipFill>
          <a:blip r:embed="rId11"/>
          <a:stretch>
            <a:fillRect/>
          </a:stretch>
        </p:blipFill>
        <p:spPr>
          <a:xfrm>
            <a:off x="4671477" y="4125555"/>
            <a:ext cx="1266825" cy="600075"/>
          </a:xfrm>
          <a:prstGeom prst="rect">
            <a:avLst/>
          </a:prstGeom>
        </p:spPr>
      </p:pic>
      <p:pic>
        <p:nvPicPr>
          <p:cNvPr id="10" name="Picture 9">
            <a:extLst>
              <a:ext uri="{FF2B5EF4-FFF2-40B4-BE49-F238E27FC236}">
                <a16:creationId xmlns:a16="http://schemas.microsoft.com/office/drawing/2014/main" id="{4F3DB5AD-94F4-3E8B-6664-F8735AA4DDCD}"/>
              </a:ext>
            </a:extLst>
          </p:cNvPr>
          <p:cNvPicPr>
            <a:picLocks noChangeAspect="1"/>
          </p:cNvPicPr>
          <p:nvPr/>
        </p:nvPicPr>
        <p:blipFill>
          <a:blip r:embed="rId12"/>
          <a:stretch>
            <a:fillRect/>
          </a:stretch>
        </p:blipFill>
        <p:spPr>
          <a:xfrm>
            <a:off x="6241657" y="4111269"/>
            <a:ext cx="1352550" cy="628650"/>
          </a:xfrm>
          <a:prstGeom prst="rect">
            <a:avLst/>
          </a:prstGeom>
        </p:spPr>
      </p:pic>
      <p:pic>
        <p:nvPicPr>
          <p:cNvPr id="15" name="Picture 14">
            <a:extLst>
              <a:ext uri="{FF2B5EF4-FFF2-40B4-BE49-F238E27FC236}">
                <a16:creationId xmlns:a16="http://schemas.microsoft.com/office/drawing/2014/main" id="{00CF5D69-4CBF-2352-9A8C-F9698138F33F}"/>
              </a:ext>
            </a:extLst>
          </p:cNvPr>
          <p:cNvPicPr>
            <a:picLocks noChangeAspect="1"/>
          </p:cNvPicPr>
          <p:nvPr/>
        </p:nvPicPr>
        <p:blipFill>
          <a:blip r:embed="rId13"/>
          <a:stretch>
            <a:fillRect/>
          </a:stretch>
        </p:blipFill>
        <p:spPr>
          <a:xfrm>
            <a:off x="4675222" y="4872305"/>
            <a:ext cx="1362075" cy="647700"/>
          </a:xfrm>
          <a:prstGeom prst="rect">
            <a:avLst/>
          </a:prstGeom>
        </p:spPr>
      </p:pic>
      <p:pic>
        <p:nvPicPr>
          <p:cNvPr id="18" name="Picture 17">
            <a:extLst>
              <a:ext uri="{FF2B5EF4-FFF2-40B4-BE49-F238E27FC236}">
                <a16:creationId xmlns:a16="http://schemas.microsoft.com/office/drawing/2014/main" id="{E915C908-3FDD-C812-F52D-2889B19CE400}"/>
              </a:ext>
            </a:extLst>
          </p:cNvPr>
          <p:cNvPicPr>
            <a:picLocks noChangeAspect="1"/>
          </p:cNvPicPr>
          <p:nvPr/>
        </p:nvPicPr>
        <p:blipFill>
          <a:blip r:embed="rId14"/>
          <a:stretch>
            <a:fillRect/>
          </a:stretch>
        </p:blipFill>
        <p:spPr>
          <a:xfrm>
            <a:off x="6245670" y="4827195"/>
            <a:ext cx="1323975" cy="676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7037E-7 L -0.02644 -0.12708 " pathEditMode="relative" rAng="0" ptsTypes="AA">
                                      <p:cBhvr>
                                        <p:cTn id="6" dur="2000" fill="hold"/>
                                        <p:tgtEl>
                                          <p:spTgt spid="6"/>
                                        </p:tgtEl>
                                        <p:attrNameLst>
                                          <p:attrName>ppt_x</p:attrName>
                                          <p:attrName>ppt_y</p:attrName>
                                        </p:attrNameLst>
                                      </p:cBhvr>
                                      <p:rCtr x="-1328" y="-63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3.7037E-7 L 0.30469 -0.12708 " pathEditMode="relative" rAng="0" ptsTypes="AA">
                                      <p:cBhvr>
                                        <p:cTn id="10" dur="2000" fill="hold"/>
                                        <p:tgtEl>
                                          <p:spTgt spid="10"/>
                                        </p:tgtEl>
                                        <p:attrNameLst>
                                          <p:attrName>ppt_x</p:attrName>
                                          <p:attrName>ppt_y</p:attrName>
                                        </p:attrNameLst>
                                      </p:cBhvr>
                                      <p:rCtr x="15234" y="-6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54167E-6 -7.40741E-7 L -0.18138 0.19213 " pathEditMode="relative" rAng="0" ptsTypes="AA">
                                      <p:cBhvr>
                                        <p:cTn id="14" dur="2000" fill="hold"/>
                                        <p:tgtEl>
                                          <p:spTgt spid="18"/>
                                        </p:tgtEl>
                                        <p:attrNameLst>
                                          <p:attrName>ppt_x</p:attrName>
                                          <p:attrName>ppt_y</p:attrName>
                                        </p:attrNameLst>
                                      </p:cBhvr>
                                      <p:rCtr x="-9076" y="960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1.11111E-6 L 0.48685 0.18773 " pathEditMode="relative" rAng="0" ptsTypes="AA">
                                      <p:cBhvr>
                                        <p:cTn id="18" dur="2000" fill="hold"/>
                                        <p:tgtEl>
                                          <p:spTgt spid="15"/>
                                        </p:tgtEl>
                                        <p:attrNameLst>
                                          <p:attrName>ppt_x</p:attrName>
                                          <p:attrName>ppt_y</p:attrName>
                                        </p:attrNameLst>
                                      </p:cBhvr>
                                      <p:rCtr x="24336" y="9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060427D-8549-BD53-F297-7425B6B0ACD1}"/>
              </a:ext>
            </a:extLst>
          </p:cNvPr>
          <p:cNvSpPr/>
          <p:nvPr/>
        </p:nvSpPr>
        <p:spPr>
          <a:xfrm>
            <a:off x="203162" y="89642"/>
            <a:ext cx="11774184" cy="64316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3DAF8889-6DA5-5E5A-E9BF-C366F49FE585}"/>
              </a:ext>
            </a:extLst>
          </p:cNvPr>
          <p:cNvSpPr/>
          <p:nvPr/>
        </p:nvSpPr>
        <p:spPr>
          <a:xfrm>
            <a:off x="940476" y="531099"/>
            <a:ext cx="1253869"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0DAB5294-61B7-F4B9-A4E5-257CAEE1E80B}"/>
              </a:ext>
            </a:extLst>
          </p:cNvPr>
          <p:cNvSpPr/>
          <p:nvPr/>
        </p:nvSpPr>
        <p:spPr>
          <a:xfrm>
            <a:off x="3509016" y="572196"/>
            <a:ext cx="1225207"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a) Số</a:t>
            </a:r>
            <a:endParaRPr kumimoji="0" lang="en-US" sz="3600" b="0" i="0"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33D0D0F2-832A-2D2A-FF13-ADF5C9195170}"/>
              </a:ext>
            </a:extLst>
          </p:cNvPr>
          <p:cNvSpPr/>
          <p:nvPr/>
        </p:nvSpPr>
        <p:spPr>
          <a:xfrm>
            <a:off x="424950" y="2050462"/>
            <a:ext cx="3606723" cy="2586157"/>
          </a:xfrm>
          <a:prstGeom prst="rect">
            <a:avLst/>
          </a:prstGeom>
        </p:spPr>
        <p:txBody>
          <a:bodyPr wrap="square">
            <a:spAutoFit/>
          </a:bodyPr>
          <a:lstStyle/>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1 </a:t>
            </a:r>
            <a:r>
              <a:rPr lang="en-US" sz="2800" kern="0" err="1">
                <a:solidFill>
                  <a:srgbClr val="000000"/>
                </a:solidFill>
                <a:latin typeface="UTM Avo" panose="02040603050506020204" pitchFamily="18" charset="0"/>
                <a:cs typeface="Arial"/>
                <a:sym typeface="Arial"/>
              </a:rPr>
              <a:t>yến</a:t>
            </a:r>
            <a:r>
              <a:rPr lang="en-US" sz="2800" kern="0">
                <a:solidFill>
                  <a:srgbClr val="000000"/>
                </a:solidFill>
                <a:latin typeface="UTM Avo" panose="02040603050506020204" pitchFamily="18" charset="0"/>
                <a:cs typeface="Arial"/>
                <a:sym typeface="Arial"/>
              </a:rPr>
              <a:t>  =               </a:t>
            </a:r>
            <a:r>
              <a:rPr lang="en-US" sz="2800" kern="0" dirty="0">
                <a:solidFill>
                  <a:srgbClr val="000000"/>
                </a:solidFill>
                <a:latin typeface="UTM Avo" panose="02040603050506020204" pitchFamily="18" charset="0"/>
                <a:cs typeface="Arial"/>
                <a:sym typeface="Arial"/>
              </a:rPr>
              <a:t>kg</a:t>
            </a: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2 </a:t>
            </a:r>
            <a:r>
              <a:rPr lang="en-US" sz="2800" kern="0" err="1">
                <a:solidFill>
                  <a:srgbClr val="000000"/>
                </a:solidFill>
                <a:latin typeface="UTM Avo" panose="02040603050506020204" pitchFamily="18" charset="0"/>
                <a:cs typeface="Arial"/>
                <a:sym typeface="Arial"/>
              </a:rPr>
              <a:t>tạ</a:t>
            </a:r>
            <a:r>
              <a:rPr lang="en-US" sz="2800" kern="0">
                <a:solidFill>
                  <a:srgbClr val="000000"/>
                </a:solidFill>
                <a:latin typeface="UTM Avo" panose="02040603050506020204" pitchFamily="18" charset="0"/>
                <a:cs typeface="Arial"/>
                <a:sym typeface="Arial"/>
              </a:rPr>
              <a:t>     =               </a:t>
            </a:r>
            <a:r>
              <a:rPr lang="en-US" sz="2800" kern="0" dirty="0">
                <a:solidFill>
                  <a:srgbClr val="000000"/>
                </a:solidFill>
                <a:latin typeface="UTM Avo" panose="02040603050506020204" pitchFamily="18" charset="0"/>
                <a:cs typeface="Arial"/>
                <a:sym typeface="Arial"/>
              </a:rPr>
              <a:t>kg</a:t>
            </a: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8 </a:t>
            </a:r>
            <a:r>
              <a:rPr lang="en-US" sz="2800" kern="0" err="1">
                <a:solidFill>
                  <a:srgbClr val="000000"/>
                </a:solidFill>
                <a:latin typeface="UTM Avo" panose="02040603050506020204" pitchFamily="18" charset="0"/>
                <a:cs typeface="Arial"/>
                <a:sym typeface="Arial"/>
              </a:rPr>
              <a:t>yến</a:t>
            </a:r>
            <a:r>
              <a:rPr lang="en-US" sz="2800" kern="0">
                <a:solidFill>
                  <a:srgbClr val="000000"/>
                </a:solidFill>
                <a:latin typeface="UTM Avo" panose="02040603050506020204" pitchFamily="18" charset="0"/>
                <a:cs typeface="Arial"/>
                <a:sym typeface="Arial"/>
              </a:rPr>
              <a:t>  =               </a:t>
            </a:r>
            <a:r>
              <a:rPr lang="en-US" sz="2800" kern="0" dirty="0">
                <a:solidFill>
                  <a:srgbClr val="000000"/>
                </a:solidFill>
                <a:latin typeface="UTM Avo" panose="02040603050506020204" pitchFamily="18" charset="0"/>
                <a:cs typeface="Arial"/>
                <a:sym typeface="Arial"/>
              </a:rPr>
              <a:t>kg</a:t>
            </a: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5 </a:t>
            </a:r>
            <a:r>
              <a:rPr lang="en-US" sz="2800" kern="0" err="1">
                <a:solidFill>
                  <a:srgbClr val="000000"/>
                </a:solidFill>
                <a:latin typeface="UTM Avo" panose="02040603050506020204" pitchFamily="18" charset="0"/>
                <a:cs typeface="Arial"/>
                <a:sym typeface="Arial"/>
              </a:rPr>
              <a:t>tấn</a:t>
            </a:r>
            <a:r>
              <a:rPr lang="en-US" sz="2800" kern="0">
                <a:solidFill>
                  <a:srgbClr val="000000"/>
                </a:solidFill>
                <a:latin typeface="UTM Avo" panose="02040603050506020204" pitchFamily="18" charset="0"/>
                <a:cs typeface="Arial"/>
                <a:sym typeface="Arial"/>
              </a:rPr>
              <a:t>   =               </a:t>
            </a:r>
            <a:r>
              <a:rPr lang="en-US" sz="2800" kern="0" dirty="0">
                <a:solidFill>
                  <a:srgbClr val="000000"/>
                </a:solidFill>
                <a:latin typeface="UTM Avo" panose="02040603050506020204" pitchFamily="18" charset="0"/>
                <a:cs typeface="Arial"/>
                <a:sym typeface="Arial"/>
              </a:rPr>
              <a:t>kg</a:t>
            </a:r>
          </a:p>
        </p:txBody>
      </p:sp>
      <p:sp>
        <p:nvSpPr>
          <p:cNvPr id="38" name="Rectangle 37">
            <a:extLst>
              <a:ext uri="{FF2B5EF4-FFF2-40B4-BE49-F238E27FC236}">
                <a16:creationId xmlns:a16="http://schemas.microsoft.com/office/drawing/2014/main" id="{CE9E55A1-042E-CA1B-0835-9C14B50103BD}"/>
              </a:ext>
            </a:extLst>
          </p:cNvPr>
          <p:cNvSpPr/>
          <p:nvPr/>
        </p:nvSpPr>
        <p:spPr>
          <a:xfrm>
            <a:off x="4069887" y="2017503"/>
            <a:ext cx="4040734" cy="2586157"/>
          </a:xfrm>
          <a:prstGeom prst="rect">
            <a:avLst/>
          </a:prstGeom>
        </p:spPr>
        <p:txBody>
          <a:bodyPr wrap="square">
            <a:spAutoFit/>
          </a:bodyPr>
          <a:lstStyle/>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1 </a:t>
            </a:r>
            <a:r>
              <a:rPr lang="en-US" sz="2800" kern="0" err="1">
                <a:solidFill>
                  <a:srgbClr val="000000"/>
                </a:solidFill>
                <a:latin typeface="UTM Avo" panose="02040603050506020204" pitchFamily="18" charset="0"/>
                <a:cs typeface="Arial"/>
                <a:sym typeface="Arial"/>
              </a:rPr>
              <a:t>tấn</a:t>
            </a:r>
            <a:r>
              <a:rPr lang="en-US" sz="2800" kern="0">
                <a:solidFill>
                  <a:srgbClr val="000000"/>
                </a:solidFill>
                <a:latin typeface="UTM Avo" panose="02040603050506020204" pitchFamily="18" charset="0"/>
                <a:cs typeface="Arial"/>
                <a:sym typeface="Arial"/>
              </a:rPr>
              <a:t>    =               </a:t>
            </a:r>
            <a:r>
              <a:rPr lang="en-US" sz="2800" kern="0" dirty="0" err="1">
                <a:solidFill>
                  <a:srgbClr val="000000"/>
                </a:solidFill>
                <a:latin typeface="UTM Avo" panose="02040603050506020204" pitchFamily="18" charset="0"/>
                <a:cs typeface="Arial"/>
                <a:sym typeface="Arial"/>
              </a:rPr>
              <a:t>tạ</a:t>
            </a:r>
            <a:endParaRPr lang="en-US" sz="2800" kern="0" dirty="0">
              <a:solidFill>
                <a:srgbClr val="000000"/>
              </a:solidFill>
              <a:latin typeface="UTM Avo" panose="02040603050506020204" pitchFamily="18" charset="0"/>
              <a:cs typeface="Arial"/>
              <a:sym typeface="Arial"/>
            </a:endParaRP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1 </a:t>
            </a:r>
            <a:r>
              <a:rPr lang="en-US" sz="2800" kern="0" err="1">
                <a:solidFill>
                  <a:srgbClr val="000000"/>
                </a:solidFill>
                <a:latin typeface="UTM Avo" panose="02040603050506020204" pitchFamily="18" charset="0"/>
                <a:cs typeface="Arial"/>
                <a:sym typeface="Arial"/>
              </a:rPr>
              <a:t>tấn</a:t>
            </a:r>
            <a:r>
              <a:rPr lang="en-US" sz="2800" kern="0">
                <a:solidFill>
                  <a:srgbClr val="000000"/>
                </a:solidFill>
                <a:latin typeface="UTM Avo" panose="02040603050506020204" pitchFamily="18" charset="0"/>
                <a:cs typeface="Arial"/>
                <a:sym typeface="Arial"/>
              </a:rPr>
              <a:t>    =               </a:t>
            </a:r>
            <a:r>
              <a:rPr lang="en-US" sz="2800" kern="0" dirty="0" err="1">
                <a:solidFill>
                  <a:srgbClr val="000000"/>
                </a:solidFill>
                <a:latin typeface="UTM Avo" panose="02040603050506020204" pitchFamily="18" charset="0"/>
                <a:cs typeface="Arial"/>
                <a:sym typeface="Arial"/>
              </a:rPr>
              <a:t>yến</a:t>
            </a:r>
            <a:endParaRPr lang="en-US" sz="2800" kern="0" dirty="0">
              <a:solidFill>
                <a:srgbClr val="000000"/>
              </a:solidFill>
              <a:latin typeface="UTM Avo" panose="02040603050506020204" pitchFamily="18" charset="0"/>
              <a:cs typeface="Arial"/>
              <a:sym typeface="Arial"/>
            </a:endParaRP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20 </a:t>
            </a:r>
            <a:r>
              <a:rPr lang="en-US" sz="2800" kern="0" err="1">
                <a:solidFill>
                  <a:srgbClr val="000000"/>
                </a:solidFill>
                <a:latin typeface="UTM Avo" panose="02040603050506020204" pitchFamily="18" charset="0"/>
                <a:cs typeface="Arial"/>
                <a:sym typeface="Arial"/>
              </a:rPr>
              <a:t>yến</a:t>
            </a:r>
            <a:r>
              <a:rPr lang="en-US" sz="2800" kern="0">
                <a:solidFill>
                  <a:srgbClr val="000000"/>
                </a:solidFill>
                <a:latin typeface="UTM Avo" panose="02040603050506020204" pitchFamily="18" charset="0"/>
                <a:cs typeface="Arial"/>
                <a:sym typeface="Arial"/>
              </a:rPr>
              <a:t>  =               </a:t>
            </a:r>
            <a:r>
              <a:rPr lang="en-US" sz="2800" kern="0" dirty="0" err="1">
                <a:solidFill>
                  <a:srgbClr val="000000"/>
                </a:solidFill>
                <a:latin typeface="UTM Avo" panose="02040603050506020204" pitchFamily="18" charset="0"/>
                <a:cs typeface="Arial"/>
                <a:sym typeface="Arial"/>
              </a:rPr>
              <a:t>tạ</a:t>
            </a:r>
            <a:endParaRPr lang="en-US" sz="2800" kern="0" dirty="0">
              <a:solidFill>
                <a:srgbClr val="000000"/>
              </a:solidFill>
              <a:latin typeface="UTM Avo" panose="02040603050506020204" pitchFamily="18" charset="0"/>
              <a:cs typeface="Arial"/>
              <a:sym typeface="Arial"/>
            </a:endParaRP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30 </a:t>
            </a:r>
            <a:r>
              <a:rPr lang="en-US" sz="2800" kern="0" err="1">
                <a:solidFill>
                  <a:srgbClr val="000000"/>
                </a:solidFill>
                <a:latin typeface="UTM Avo" panose="02040603050506020204" pitchFamily="18" charset="0"/>
                <a:cs typeface="Arial"/>
                <a:sym typeface="Arial"/>
              </a:rPr>
              <a:t>tạ</a:t>
            </a:r>
            <a:r>
              <a:rPr lang="en-US" sz="2800" kern="0">
                <a:solidFill>
                  <a:srgbClr val="000000"/>
                </a:solidFill>
                <a:latin typeface="UTM Avo" panose="02040603050506020204" pitchFamily="18" charset="0"/>
                <a:cs typeface="Arial"/>
                <a:sym typeface="Arial"/>
              </a:rPr>
              <a:t>    =               </a:t>
            </a:r>
            <a:r>
              <a:rPr lang="en-US" sz="2800" kern="0" dirty="0" err="1">
                <a:solidFill>
                  <a:srgbClr val="000000"/>
                </a:solidFill>
                <a:latin typeface="UTM Avo" panose="02040603050506020204" pitchFamily="18" charset="0"/>
                <a:cs typeface="Arial"/>
                <a:sym typeface="Arial"/>
              </a:rPr>
              <a:t>tấn</a:t>
            </a:r>
            <a:endParaRPr lang="en-US" sz="2800" kern="0" dirty="0">
              <a:solidFill>
                <a:srgbClr val="000000"/>
              </a:solidFill>
              <a:latin typeface="UTM Avo" panose="02040603050506020204" pitchFamily="18" charset="0"/>
              <a:cs typeface="Arial"/>
              <a:sym typeface="Arial"/>
            </a:endParaRPr>
          </a:p>
        </p:txBody>
      </p:sp>
      <p:sp>
        <p:nvSpPr>
          <p:cNvPr id="39" name="Rectangle 38">
            <a:extLst>
              <a:ext uri="{FF2B5EF4-FFF2-40B4-BE49-F238E27FC236}">
                <a16:creationId xmlns:a16="http://schemas.microsoft.com/office/drawing/2014/main" id="{7E668583-2FF2-9530-ED15-DECB74C963CC}"/>
              </a:ext>
            </a:extLst>
          </p:cNvPr>
          <p:cNvSpPr/>
          <p:nvPr/>
        </p:nvSpPr>
        <p:spPr>
          <a:xfrm>
            <a:off x="7909116" y="2006540"/>
            <a:ext cx="4434875" cy="2597827"/>
          </a:xfrm>
          <a:prstGeom prst="rect">
            <a:avLst/>
          </a:prstGeom>
        </p:spPr>
        <p:txBody>
          <a:bodyPr wrap="square">
            <a:spAutoFit/>
          </a:bodyPr>
          <a:lstStyle/>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40 </a:t>
            </a:r>
            <a:r>
              <a:rPr lang="en-US" sz="2800" kern="0">
                <a:solidFill>
                  <a:srgbClr val="000000"/>
                </a:solidFill>
                <a:latin typeface="UTM Avo" panose="02040603050506020204" pitchFamily="18" charset="0"/>
                <a:cs typeface="Arial"/>
                <a:sym typeface="Arial"/>
              </a:rPr>
              <a:t>kg      =               </a:t>
            </a:r>
            <a:r>
              <a:rPr lang="en-US" sz="2800" kern="0" dirty="0" err="1">
                <a:solidFill>
                  <a:srgbClr val="000000"/>
                </a:solidFill>
                <a:latin typeface="UTM Avo" panose="02040603050506020204" pitchFamily="18" charset="0"/>
                <a:cs typeface="Arial"/>
                <a:sym typeface="Arial"/>
              </a:rPr>
              <a:t>yến</a:t>
            </a:r>
            <a:r>
              <a:rPr lang="en-US" sz="2800" kern="0" dirty="0">
                <a:solidFill>
                  <a:srgbClr val="000000"/>
                </a:solidFill>
                <a:latin typeface="UTM Avo" panose="02040603050506020204" pitchFamily="18" charset="0"/>
                <a:cs typeface="Arial"/>
                <a:sym typeface="Arial"/>
              </a:rPr>
              <a:t> </a:t>
            </a: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600 </a:t>
            </a:r>
            <a:r>
              <a:rPr lang="en-US" sz="2800" kern="0">
                <a:solidFill>
                  <a:srgbClr val="000000"/>
                </a:solidFill>
                <a:latin typeface="UTM Avo" panose="02040603050506020204" pitchFamily="18" charset="0"/>
                <a:cs typeface="Arial"/>
                <a:sym typeface="Arial"/>
              </a:rPr>
              <a:t>kg    =               </a:t>
            </a:r>
            <a:r>
              <a:rPr lang="en-US" sz="2800" kern="0" dirty="0" err="1">
                <a:solidFill>
                  <a:srgbClr val="000000"/>
                </a:solidFill>
                <a:latin typeface="UTM Avo" panose="02040603050506020204" pitchFamily="18" charset="0"/>
                <a:cs typeface="Arial"/>
                <a:sym typeface="Arial"/>
              </a:rPr>
              <a:t>tạ</a:t>
            </a:r>
            <a:endParaRPr lang="en-US" sz="2800" kern="0" dirty="0">
              <a:solidFill>
                <a:srgbClr val="000000"/>
              </a:solidFill>
              <a:latin typeface="UTM Avo" panose="02040603050506020204" pitchFamily="18" charset="0"/>
              <a:cs typeface="Arial"/>
              <a:sym typeface="Arial"/>
            </a:endParaRP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7 000 </a:t>
            </a:r>
            <a:r>
              <a:rPr lang="en-US" sz="2800" kern="0">
                <a:solidFill>
                  <a:srgbClr val="000000"/>
                </a:solidFill>
                <a:latin typeface="UTM Avo" panose="02040603050506020204" pitchFamily="18" charset="0"/>
                <a:cs typeface="Arial"/>
                <a:sym typeface="Arial"/>
              </a:rPr>
              <a:t>kg =               </a:t>
            </a:r>
            <a:r>
              <a:rPr lang="en-US" sz="2800" kern="0" dirty="0" err="1">
                <a:solidFill>
                  <a:srgbClr val="000000"/>
                </a:solidFill>
                <a:latin typeface="UTM Avo" panose="02040603050506020204" pitchFamily="18" charset="0"/>
                <a:cs typeface="Arial"/>
                <a:sym typeface="Arial"/>
              </a:rPr>
              <a:t>tấn</a:t>
            </a:r>
            <a:endParaRPr lang="en-US" sz="2800" kern="0" dirty="0">
              <a:solidFill>
                <a:srgbClr val="000000"/>
              </a:solidFill>
              <a:latin typeface="UTM Avo" panose="02040603050506020204" pitchFamily="18" charset="0"/>
              <a:cs typeface="Arial"/>
              <a:sym typeface="Arial"/>
            </a:endParaRPr>
          </a:p>
          <a:p>
            <a:pPr algn="just" defTabSz="609630">
              <a:lnSpc>
                <a:spcPct val="150000"/>
              </a:lnSpc>
              <a:buClr>
                <a:srgbClr val="000000"/>
              </a:buClr>
            </a:pPr>
            <a:r>
              <a:rPr lang="en-US" sz="2800" kern="0" dirty="0">
                <a:solidFill>
                  <a:srgbClr val="000000"/>
                </a:solidFill>
                <a:latin typeface="UTM Avo" panose="02040603050506020204" pitchFamily="18" charset="0"/>
                <a:cs typeface="Arial"/>
                <a:sym typeface="Arial"/>
              </a:rPr>
              <a:t>100 </a:t>
            </a:r>
            <a:r>
              <a:rPr lang="en-US" sz="2800" kern="0" err="1">
                <a:solidFill>
                  <a:srgbClr val="000000"/>
                </a:solidFill>
                <a:latin typeface="UTM Avo" panose="02040603050506020204" pitchFamily="18" charset="0"/>
                <a:cs typeface="Arial"/>
                <a:sym typeface="Arial"/>
              </a:rPr>
              <a:t>tạ</a:t>
            </a:r>
            <a:r>
              <a:rPr lang="en-US" sz="2800" kern="0">
                <a:solidFill>
                  <a:srgbClr val="000000"/>
                </a:solidFill>
                <a:latin typeface="UTM Avo" panose="02040603050506020204" pitchFamily="18" charset="0"/>
                <a:cs typeface="Arial"/>
                <a:sym typeface="Arial"/>
              </a:rPr>
              <a:t>     =               </a:t>
            </a:r>
            <a:r>
              <a:rPr lang="en-US" sz="2800" kern="0" dirty="0" err="1">
                <a:solidFill>
                  <a:srgbClr val="000000"/>
                </a:solidFill>
                <a:latin typeface="UTM Avo" panose="02040603050506020204" pitchFamily="18" charset="0"/>
                <a:cs typeface="Arial"/>
                <a:sym typeface="Arial"/>
              </a:rPr>
              <a:t>tấn</a:t>
            </a:r>
            <a:endParaRPr lang="en-US" sz="2800" kern="0" dirty="0">
              <a:solidFill>
                <a:srgbClr val="000000"/>
              </a:solidFill>
              <a:latin typeface="UTM Avo" panose="02040603050506020204" pitchFamily="18" charset="0"/>
              <a:cs typeface="Arial"/>
              <a:sym typeface="Arial"/>
            </a:endParaRPr>
          </a:p>
        </p:txBody>
      </p:sp>
      <p:sp>
        <p:nvSpPr>
          <p:cNvPr id="40" name="Rounded Rectangle 15">
            <a:extLst>
              <a:ext uri="{FF2B5EF4-FFF2-40B4-BE49-F238E27FC236}">
                <a16:creationId xmlns:a16="http://schemas.microsoft.com/office/drawing/2014/main" id="{58643D5D-80AB-4317-5969-2498A3CFF8DB}"/>
              </a:ext>
            </a:extLst>
          </p:cNvPr>
          <p:cNvSpPr/>
          <p:nvPr/>
        </p:nvSpPr>
        <p:spPr>
          <a:xfrm>
            <a:off x="1966422" y="2225689"/>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1" name="Rounded Rectangle 16">
            <a:extLst>
              <a:ext uri="{FF2B5EF4-FFF2-40B4-BE49-F238E27FC236}">
                <a16:creationId xmlns:a16="http://schemas.microsoft.com/office/drawing/2014/main" id="{F3A15A7F-623B-5AB3-5EC9-31FCF462988E}"/>
              </a:ext>
            </a:extLst>
          </p:cNvPr>
          <p:cNvSpPr/>
          <p:nvPr/>
        </p:nvSpPr>
        <p:spPr>
          <a:xfrm>
            <a:off x="1948949" y="2824730"/>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2" name="Rounded Rectangle 17">
            <a:extLst>
              <a:ext uri="{FF2B5EF4-FFF2-40B4-BE49-F238E27FC236}">
                <a16:creationId xmlns:a16="http://schemas.microsoft.com/office/drawing/2014/main" id="{0FE25893-89F2-8576-F7FA-EC1BDEF12022}"/>
              </a:ext>
            </a:extLst>
          </p:cNvPr>
          <p:cNvSpPr/>
          <p:nvPr/>
        </p:nvSpPr>
        <p:spPr>
          <a:xfrm>
            <a:off x="1948949" y="3433376"/>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3" name="Rounded Rectangle 18">
            <a:extLst>
              <a:ext uri="{FF2B5EF4-FFF2-40B4-BE49-F238E27FC236}">
                <a16:creationId xmlns:a16="http://schemas.microsoft.com/office/drawing/2014/main" id="{AC90D38A-C0F1-4BDA-2D60-2FABFBF74C4B}"/>
              </a:ext>
            </a:extLst>
          </p:cNvPr>
          <p:cNvSpPr/>
          <p:nvPr/>
        </p:nvSpPr>
        <p:spPr>
          <a:xfrm>
            <a:off x="1948949" y="4061711"/>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4" name="Rounded Rectangle 19">
            <a:extLst>
              <a:ext uri="{FF2B5EF4-FFF2-40B4-BE49-F238E27FC236}">
                <a16:creationId xmlns:a16="http://schemas.microsoft.com/office/drawing/2014/main" id="{3E54A4E4-8D0C-AFEB-539C-479263FDAE81}"/>
              </a:ext>
            </a:extLst>
          </p:cNvPr>
          <p:cNvSpPr/>
          <p:nvPr/>
        </p:nvSpPr>
        <p:spPr>
          <a:xfrm>
            <a:off x="5708149" y="2171528"/>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5" name="Rounded Rectangle 20">
            <a:extLst>
              <a:ext uri="{FF2B5EF4-FFF2-40B4-BE49-F238E27FC236}">
                <a16:creationId xmlns:a16="http://schemas.microsoft.com/office/drawing/2014/main" id="{50E88EBF-BCD3-35A0-6C68-ACFD9CD84FF1}"/>
              </a:ext>
            </a:extLst>
          </p:cNvPr>
          <p:cNvSpPr/>
          <p:nvPr/>
        </p:nvSpPr>
        <p:spPr>
          <a:xfrm>
            <a:off x="5708149" y="2826847"/>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6" name="Rounded Rectangle 21">
            <a:extLst>
              <a:ext uri="{FF2B5EF4-FFF2-40B4-BE49-F238E27FC236}">
                <a16:creationId xmlns:a16="http://schemas.microsoft.com/office/drawing/2014/main" id="{DAE7D639-DF6F-6B94-D520-6C6C04152F29}"/>
              </a:ext>
            </a:extLst>
          </p:cNvPr>
          <p:cNvSpPr/>
          <p:nvPr/>
        </p:nvSpPr>
        <p:spPr>
          <a:xfrm>
            <a:off x="5721415" y="3435792"/>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7" name="Rounded Rectangle 22">
            <a:extLst>
              <a:ext uri="{FF2B5EF4-FFF2-40B4-BE49-F238E27FC236}">
                <a16:creationId xmlns:a16="http://schemas.microsoft.com/office/drawing/2014/main" id="{7EA4DE4B-C47B-E34F-9381-9664BC464031}"/>
              </a:ext>
            </a:extLst>
          </p:cNvPr>
          <p:cNvSpPr/>
          <p:nvPr/>
        </p:nvSpPr>
        <p:spPr>
          <a:xfrm>
            <a:off x="5708149" y="4063828"/>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8" name="Rounded Rectangle 23">
            <a:extLst>
              <a:ext uri="{FF2B5EF4-FFF2-40B4-BE49-F238E27FC236}">
                <a16:creationId xmlns:a16="http://schemas.microsoft.com/office/drawing/2014/main" id="{C95BE3DB-A5A2-06BB-8E07-961D2A9D853D}"/>
              </a:ext>
            </a:extLst>
          </p:cNvPr>
          <p:cNvSpPr/>
          <p:nvPr/>
        </p:nvSpPr>
        <p:spPr>
          <a:xfrm>
            <a:off x="9822949" y="2169411"/>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49" name="Rounded Rectangle 24">
            <a:extLst>
              <a:ext uri="{FF2B5EF4-FFF2-40B4-BE49-F238E27FC236}">
                <a16:creationId xmlns:a16="http://schemas.microsoft.com/office/drawing/2014/main" id="{508E58AB-6984-91AB-7984-88642775E6C0}"/>
              </a:ext>
            </a:extLst>
          </p:cNvPr>
          <p:cNvSpPr/>
          <p:nvPr/>
        </p:nvSpPr>
        <p:spPr>
          <a:xfrm>
            <a:off x="9822949" y="2824730"/>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50" name="Rounded Rectangle 25">
            <a:extLst>
              <a:ext uri="{FF2B5EF4-FFF2-40B4-BE49-F238E27FC236}">
                <a16:creationId xmlns:a16="http://schemas.microsoft.com/office/drawing/2014/main" id="{9054D81D-DC82-6040-E3E5-9E87B3108700}"/>
              </a:ext>
            </a:extLst>
          </p:cNvPr>
          <p:cNvSpPr/>
          <p:nvPr/>
        </p:nvSpPr>
        <p:spPr>
          <a:xfrm>
            <a:off x="9822949" y="3433376"/>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51" name="Rounded Rectangle 26">
            <a:extLst>
              <a:ext uri="{FF2B5EF4-FFF2-40B4-BE49-F238E27FC236}">
                <a16:creationId xmlns:a16="http://schemas.microsoft.com/office/drawing/2014/main" id="{3AF9DD51-9AB3-A9A3-FFA8-4A45B094D44F}"/>
              </a:ext>
            </a:extLst>
          </p:cNvPr>
          <p:cNvSpPr/>
          <p:nvPr/>
        </p:nvSpPr>
        <p:spPr>
          <a:xfrm>
            <a:off x="9822949" y="4061711"/>
            <a:ext cx="1319441" cy="469900"/>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1867" kern="0">
              <a:solidFill>
                <a:prstClr val="white"/>
              </a:solidFill>
              <a:latin typeface="UTM Avo" panose="02040603050506020204" pitchFamily="18" charset="0"/>
              <a:sym typeface="Arial"/>
            </a:endParaRPr>
          </a:p>
        </p:txBody>
      </p:sp>
      <p:sp>
        <p:nvSpPr>
          <p:cNvPr id="52" name="Rectangle 51">
            <a:extLst>
              <a:ext uri="{FF2B5EF4-FFF2-40B4-BE49-F238E27FC236}">
                <a16:creationId xmlns:a16="http://schemas.microsoft.com/office/drawing/2014/main" id="{45DF719A-6D0B-9162-9529-35FE27725BA5}"/>
              </a:ext>
            </a:extLst>
          </p:cNvPr>
          <p:cNvSpPr/>
          <p:nvPr/>
        </p:nvSpPr>
        <p:spPr>
          <a:xfrm>
            <a:off x="2165653" y="2678498"/>
            <a:ext cx="850400"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200</a:t>
            </a:r>
          </a:p>
        </p:txBody>
      </p:sp>
      <p:sp>
        <p:nvSpPr>
          <p:cNvPr id="53" name="Rectangle 52">
            <a:extLst>
              <a:ext uri="{FF2B5EF4-FFF2-40B4-BE49-F238E27FC236}">
                <a16:creationId xmlns:a16="http://schemas.microsoft.com/office/drawing/2014/main" id="{194E4D2F-E380-45A8-01C7-91DF76611CD8}"/>
              </a:ext>
            </a:extLst>
          </p:cNvPr>
          <p:cNvSpPr/>
          <p:nvPr/>
        </p:nvSpPr>
        <p:spPr>
          <a:xfrm>
            <a:off x="2265842" y="3299499"/>
            <a:ext cx="63354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80</a:t>
            </a:r>
          </a:p>
        </p:txBody>
      </p:sp>
      <p:sp>
        <p:nvSpPr>
          <p:cNvPr id="54" name="Rectangle 53">
            <a:extLst>
              <a:ext uri="{FF2B5EF4-FFF2-40B4-BE49-F238E27FC236}">
                <a16:creationId xmlns:a16="http://schemas.microsoft.com/office/drawing/2014/main" id="{BEAB3E04-EDAA-F469-52A9-9933C852E570}"/>
              </a:ext>
            </a:extLst>
          </p:cNvPr>
          <p:cNvSpPr/>
          <p:nvPr/>
        </p:nvSpPr>
        <p:spPr>
          <a:xfrm>
            <a:off x="2015773" y="3948285"/>
            <a:ext cx="1174807"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5 000</a:t>
            </a:r>
          </a:p>
        </p:txBody>
      </p:sp>
      <p:sp>
        <p:nvSpPr>
          <p:cNvPr id="55" name="Rectangle 54">
            <a:extLst>
              <a:ext uri="{FF2B5EF4-FFF2-40B4-BE49-F238E27FC236}">
                <a16:creationId xmlns:a16="http://schemas.microsoft.com/office/drawing/2014/main" id="{047B1A89-0453-DE3B-5A1B-78376237B839}"/>
              </a:ext>
            </a:extLst>
          </p:cNvPr>
          <p:cNvSpPr/>
          <p:nvPr/>
        </p:nvSpPr>
        <p:spPr>
          <a:xfrm>
            <a:off x="5993996" y="2050462"/>
            <a:ext cx="63354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10</a:t>
            </a:r>
          </a:p>
        </p:txBody>
      </p:sp>
      <p:sp>
        <p:nvSpPr>
          <p:cNvPr id="56" name="Rectangle 55">
            <a:extLst>
              <a:ext uri="{FF2B5EF4-FFF2-40B4-BE49-F238E27FC236}">
                <a16:creationId xmlns:a16="http://schemas.microsoft.com/office/drawing/2014/main" id="{94353E14-C692-1972-6A9F-C7594780B207}"/>
              </a:ext>
            </a:extLst>
          </p:cNvPr>
          <p:cNvSpPr/>
          <p:nvPr/>
        </p:nvSpPr>
        <p:spPr>
          <a:xfrm>
            <a:off x="5893807" y="2678498"/>
            <a:ext cx="850400"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100</a:t>
            </a:r>
          </a:p>
        </p:txBody>
      </p:sp>
      <p:sp>
        <p:nvSpPr>
          <p:cNvPr id="57" name="Rectangle 56">
            <a:extLst>
              <a:ext uri="{FF2B5EF4-FFF2-40B4-BE49-F238E27FC236}">
                <a16:creationId xmlns:a16="http://schemas.microsoft.com/office/drawing/2014/main" id="{3EBE3CD1-0ECE-537B-6E90-FE915FAEED45}"/>
              </a:ext>
            </a:extLst>
          </p:cNvPr>
          <p:cNvSpPr/>
          <p:nvPr/>
        </p:nvSpPr>
        <p:spPr>
          <a:xfrm>
            <a:off x="6094182" y="3299499"/>
            <a:ext cx="41669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2</a:t>
            </a:r>
          </a:p>
        </p:txBody>
      </p:sp>
      <p:sp>
        <p:nvSpPr>
          <p:cNvPr id="58" name="Rectangle 57">
            <a:extLst>
              <a:ext uri="{FF2B5EF4-FFF2-40B4-BE49-F238E27FC236}">
                <a16:creationId xmlns:a16="http://schemas.microsoft.com/office/drawing/2014/main" id="{990C43A7-CF8E-7639-1668-7707ABBA86F8}"/>
              </a:ext>
            </a:extLst>
          </p:cNvPr>
          <p:cNvSpPr/>
          <p:nvPr/>
        </p:nvSpPr>
        <p:spPr>
          <a:xfrm>
            <a:off x="6094182" y="3948285"/>
            <a:ext cx="41669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3</a:t>
            </a:r>
          </a:p>
        </p:txBody>
      </p:sp>
      <p:sp>
        <p:nvSpPr>
          <p:cNvPr id="59" name="Rectangle 58">
            <a:extLst>
              <a:ext uri="{FF2B5EF4-FFF2-40B4-BE49-F238E27FC236}">
                <a16:creationId xmlns:a16="http://schemas.microsoft.com/office/drawing/2014/main" id="{66221BB8-FCDC-BBB1-D157-7A64AC8EB1BF}"/>
              </a:ext>
            </a:extLst>
          </p:cNvPr>
          <p:cNvSpPr/>
          <p:nvPr/>
        </p:nvSpPr>
        <p:spPr>
          <a:xfrm>
            <a:off x="10240028" y="2050462"/>
            <a:ext cx="41669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4</a:t>
            </a:r>
          </a:p>
        </p:txBody>
      </p:sp>
      <p:sp>
        <p:nvSpPr>
          <p:cNvPr id="60" name="Rectangle 59">
            <a:extLst>
              <a:ext uri="{FF2B5EF4-FFF2-40B4-BE49-F238E27FC236}">
                <a16:creationId xmlns:a16="http://schemas.microsoft.com/office/drawing/2014/main" id="{24ABA3B9-87C0-2CFE-9614-B92937F357EE}"/>
              </a:ext>
            </a:extLst>
          </p:cNvPr>
          <p:cNvSpPr/>
          <p:nvPr/>
        </p:nvSpPr>
        <p:spPr>
          <a:xfrm>
            <a:off x="10240027" y="2678498"/>
            <a:ext cx="41669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6</a:t>
            </a:r>
          </a:p>
        </p:txBody>
      </p:sp>
      <p:sp>
        <p:nvSpPr>
          <p:cNvPr id="61" name="Rectangle 60">
            <a:extLst>
              <a:ext uri="{FF2B5EF4-FFF2-40B4-BE49-F238E27FC236}">
                <a16:creationId xmlns:a16="http://schemas.microsoft.com/office/drawing/2014/main" id="{0C9499CF-743C-1BC2-2F45-2CD905A7664F}"/>
              </a:ext>
            </a:extLst>
          </p:cNvPr>
          <p:cNvSpPr/>
          <p:nvPr/>
        </p:nvSpPr>
        <p:spPr>
          <a:xfrm>
            <a:off x="10240028" y="3299499"/>
            <a:ext cx="41669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7</a:t>
            </a:r>
          </a:p>
        </p:txBody>
      </p:sp>
      <p:sp>
        <p:nvSpPr>
          <p:cNvPr id="62" name="Rectangle 61">
            <a:extLst>
              <a:ext uri="{FF2B5EF4-FFF2-40B4-BE49-F238E27FC236}">
                <a16:creationId xmlns:a16="http://schemas.microsoft.com/office/drawing/2014/main" id="{887419F0-2432-A9E9-E61C-5B4FE15F3A28}"/>
              </a:ext>
            </a:extLst>
          </p:cNvPr>
          <p:cNvSpPr/>
          <p:nvPr/>
        </p:nvSpPr>
        <p:spPr>
          <a:xfrm>
            <a:off x="10139842" y="3948285"/>
            <a:ext cx="63354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10</a:t>
            </a:r>
          </a:p>
        </p:txBody>
      </p:sp>
      <p:sp>
        <p:nvSpPr>
          <p:cNvPr id="63" name="Rectangle 62">
            <a:extLst>
              <a:ext uri="{FF2B5EF4-FFF2-40B4-BE49-F238E27FC236}">
                <a16:creationId xmlns:a16="http://schemas.microsoft.com/office/drawing/2014/main" id="{F48C92FD-6E19-4D69-5755-9BC20F62DCD2}"/>
              </a:ext>
            </a:extLst>
          </p:cNvPr>
          <p:cNvSpPr/>
          <p:nvPr/>
        </p:nvSpPr>
        <p:spPr>
          <a:xfrm>
            <a:off x="2186008" y="2065844"/>
            <a:ext cx="633549" cy="658835"/>
          </a:xfrm>
          <a:prstGeom prst="rect">
            <a:avLst/>
          </a:prstGeom>
        </p:spPr>
        <p:txBody>
          <a:bodyPr wrap="square">
            <a:spAutoFit/>
          </a:bodyPr>
          <a:lstStyle/>
          <a:p>
            <a:pPr algn="ctr" defTabSz="609630">
              <a:lnSpc>
                <a:spcPct val="150000"/>
              </a:lnSpc>
              <a:buClr>
                <a:srgbClr val="000000"/>
              </a:buClr>
            </a:pPr>
            <a:r>
              <a:rPr lang="en-US" sz="2800" kern="0" dirty="0">
                <a:solidFill>
                  <a:srgbClr val="C00000"/>
                </a:solidFill>
                <a:latin typeface="UTM Avo" panose="02040603050506020204" pitchFamily="18" charset="0"/>
                <a:cs typeface="Arial"/>
                <a:sym typeface="Arial"/>
              </a:rPr>
              <a:t>10</a:t>
            </a:r>
          </a:p>
        </p:txBody>
      </p:sp>
    </p:spTree>
    <p:extLst>
      <p:ext uri="{BB962C8B-B14F-4D97-AF65-F5344CB8AC3E}">
        <p14:creationId xmlns:p14="http://schemas.microsoft.com/office/powerpoint/2010/main" val="50268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circle(in)">
                                      <p:cBhvr>
                                        <p:cTn id="69" dur="20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barn(inVertical)">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barn(inVertical)">
                                      <p:cBhvr>
                                        <p:cTn id="99" dur="500"/>
                                        <p:tgtEl>
                                          <p:spTgt spid="5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barn(inVertical)">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barn(inVertical)">
                                      <p:cBhvr>
                                        <p:cTn id="109" dur="500"/>
                                        <p:tgtEl>
                                          <p:spTgt spid="59"/>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barn(inVertical)">
                                      <p:cBhvr>
                                        <p:cTn id="114" dur="5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barn(inVertical)">
                                      <p:cBhvr>
                                        <p:cTn id="119" dur="500"/>
                                        <p:tgtEl>
                                          <p:spTgt spid="61"/>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barn(inVertical)">
                                      <p:cBhvr>
                                        <p:cTn id="1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id="{21AE45AE-9D2C-F4AC-02C5-88591A7A8349}"/>
              </a:ext>
            </a:extLst>
          </p:cNvPr>
          <p:cNvSpPr/>
          <p:nvPr/>
        </p:nvSpPr>
        <p:spPr>
          <a:xfrm>
            <a:off x="940476" y="531099"/>
            <a:ext cx="1253869"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D47FA3AB-DB5F-9A19-BF30-98FD17065EC8}"/>
              </a:ext>
            </a:extLst>
          </p:cNvPr>
          <p:cNvSpPr/>
          <p:nvPr/>
        </p:nvSpPr>
        <p:spPr>
          <a:xfrm>
            <a:off x="3509016" y="572196"/>
            <a:ext cx="1641796"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a:t>
            </a:r>
            <a:r>
              <a:rPr lang="en-US" sz="3600" b="1"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8DE0323-2363-0970-F844-A90D2B2BF380}"/>
              </a:ext>
            </a:extLst>
          </p:cNvPr>
          <p:cNvSpPr txBox="1"/>
          <p:nvPr/>
        </p:nvSpPr>
        <p:spPr>
          <a:xfrm>
            <a:off x="667820" y="2363055"/>
            <a:ext cx="4099389" cy="553998"/>
          </a:xfrm>
          <a:prstGeom prst="rect">
            <a:avLst/>
          </a:prstGeom>
          <a:noFill/>
        </p:spPr>
        <p:txBody>
          <a:bodyPr wrap="square" rtlCol="0">
            <a:spAutoFit/>
          </a:bodyPr>
          <a:lstStyle/>
          <a:p>
            <a:r>
              <a:rPr lang="en-US" sz="3000" b="1" i="0" dirty="0">
                <a:solidFill>
                  <a:srgbClr val="000000"/>
                </a:solidFill>
                <a:effectLst/>
                <a:latin typeface="Cambria" panose="02040503050406030204" pitchFamily="18" charset="0"/>
                <a:ea typeface="Cambria" panose="02040503050406030204" pitchFamily="18" charset="0"/>
              </a:rPr>
              <a:t> 1 358 </a:t>
            </a:r>
            <a:r>
              <a:rPr lang="en-US" sz="3000" b="1" i="0" dirty="0" err="1">
                <a:solidFill>
                  <a:srgbClr val="000000"/>
                </a:solidFill>
                <a:effectLst/>
                <a:latin typeface="Cambria" panose="02040503050406030204" pitchFamily="18" charset="0"/>
                <a:ea typeface="Cambria" panose="02040503050406030204" pitchFamily="18" charset="0"/>
              </a:rPr>
              <a:t>tấn</a:t>
            </a:r>
            <a:r>
              <a:rPr lang="en-US" sz="3000" b="1" i="0" dirty="0">
                <a:solidFill>
                  <a:srgbClr val="000000"/>
                </a:solidFill>
                <a:effectLst/>
                <a:latin typeface="Cambria" panose="02040503050406030204" pitchFamily="18" charset="0"/>
                <a:ea typeface="Cambria" panose="02040503050406030204" pitchFamily="18" charset="0"/>
              </a:rPr>
              <a:t> + 416 </a:t>
            </a:r>
            <a:r>
              <a:rPr lang="en-US" sz="3000" b="1" i="0" dirty="0" err="1">
                <a:solidFill>
                  <a:srgbClr val="000000"/>
                </a:solidFill>
                <a:effectLst/>
                <a:latin typeface="Cambria" panose="02040503050406030204" pitchFamily="18" charset="0"/>
                <a:ea typeface="Cambria" panose="02040503050406030204" pitchFamily="18" charset="0"/>
              </a:rPr>
              <a:t>tấn</a:t>
            </a:r>
            <a:endParaRPr lang="en-US" sz="30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0125701-6292-7724-BEC4-B4EB1547C649}"/>
              </a:ext>
            </a:extLst>
          </p:cNvPr>
          <p:cNvSpPr txBox="1"/>
          <p:nvPr/>
        </p:nvSpPr>
        <p:spPr>
          <a:xfrm>
            <a:off x="7243281" y="2424700"/>
            <a:ext cx="4099389" cy="553998"/>
          </a:xfrm>
          <a:prstGeom prst="rect">
            <a:avLst/>
          </a:prstGeom>
          <a:noFill/>
        </p:spPr>
        <p:txBody>
          <a:bodyPr wrap="square" rtlCol="0">
            <a:spAutoFit/>
          </a:bodyPr>
          <a:lstStyle/>
          <a:p>
            <a:r>
              <a:rPr lang="en-US" sz="3000" b="1" i="0" dirty="0">
                <a:solidFill>
                  <a:srgbClr val="000000"/>
                </a:solidFill>
                <a:effectLst/>
                <a:latin typeface="Cambria" panose="02040503050406030204" pitchFamily="18" charset="0"/>
                <a:ea typeface="Cambria" panose="02040503050406030204" pitchFamily="18" charset="0"/>
              </a:rPr>
              <a:t>    416 </a:t>
            </a:r>
            <a:r>
              <a:rPr lang="en-US" sz="3000" b="1" i="0" dirty="0" err="1">
                <a:solidFill>
                  <a:srgbClr val="000000"/>
                </a:solidFill>
                <a:effectLst/>
                <a:latin typeface="Cambria" panose="02040503050406030204" pitchFamily="18" charset="0"/>
                <a:ea typeface="Cambria" panose="02040503050406030204" pitchFamily="18" charset="0"/>
              </a:rPr>
              <a:t>tạ</a:t>
            </a:r>
            <a:r>
              <a:rPr lang="en-US" sz="3000" b="1" i="0" dirty="0">
                <a:solidFill>
                  <a:srgbClr val="000000"/>
                </a:solidFill>
                <a:effectLst/>
                <a:latin typeface="Cambria" panose="02040503050406030204" pitchFamily="18" charset="0"/>
                <a:ea typeface="Cambria" panose="02040503050406030204" pitchFamily="18" charset="0"/>
              </a:rPr>
              <a:t> x 4</a:t>
            </a:r>
            <a:endParaRPr lang="en-US" sz="30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F59FCAEA-9F93-0913-6E4B-42FEF0735657}"/>
              </a:ext>
            </a:extLst>
          </p:cNvPr>
          <p:cNvSpPr txBox="1"/>
          <p:nvPr/>
        </p:nvSpPr>
        <p:spPr>
          <a:xfrm>
            <a:off x="791110" y="3441842"/>
            <a:ext cx="4808306" cy="553998"/>
          </a:xfrm>
          <a:prstGeom prst="rect">
            <a:avLst/>
          </a:prstGeom>
          <a:noFill/>
        </p:spPr>
        <p:txBody>
          <a:bodyPr wrap="square" rtlCol="0">
            <a:spAutoFit/>
          </a:bodyPr>
          <a:lstStyle/>
          <a:p>
            <a:r>
              <a:rPr lang="fi-FI" sz="3000" b="1" i="0" dirty="0">
                <a:solidFill>
                  <a:srgbClr val="000000"/>
                </a:solidFill>
                <a:effectLst/>
                <a:latin typeface="Cambria" panose="02040503050406030204" pitchFamily="18" charset="0"/>
                <a:ea typeface="Cambria" panose="02040503050406030204" pitchFamily="18" charset="0"/>
              </a:rPr>
              <a:t>7 850 yến – 1 940 yến</a:t>
            </a:r>
            <a:endParaRPr lang="en-US" sz="30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7396EAA0-B39F-8A9C-1B98-DC0427194710}"/>
              </a:ext>
            </a:extLst>
          </p:cNvPr>
          <p:cNvSpPr txBox="1"/>
          <p:nvPr/>
        </p:nvSpPr>
        <p:spPr>
          <a:xfrm>
            <a:off x="7332324" y="3452115"/>
            <a:ext cx="3897331" cy="553998"/>
          </a:xfrm>
          <a:prstGeom prst="rect">
            <a:avLst/>
          </a:prstGeom>
          <a:noFill/>
        </p:spPr>
        <p:txBody>
          <a:bodyPr wrap="square" rtlCol="0">
            <a:spAutoFit/>
          </a:bodyPr>
          <a:lstStyle/>
          <a:p>
            <a:r>
              <a:rPr lang="fi-FI" sz="3000" b="1" i="0" dirty="0">
                <a:solidFill>
                  <a:srgbClr val="000000"/>
                </a:solidFill>
                <a:effectLst/>
                <a:latin typeface="Cambria" panose="02040503050406030204" pitchFamily="18" charset="0"/>
                <a:ea typeface="Cambria" panose="02040503050406030204" pitchFamily="18" charset="0"/>
              </a:rPr>
              <a:t>    8 472 tấn : 6 </a:t>
            </a:r>
            <a:endParaRPr lang="en-US" sz="3000" b="1" dirty="0">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25873E9F-5DA7-2942-959A-ED89E3A5FF1D}"/>
              </a:ext>
            </a:extLst>
          </p:cNvPr>
          <p:cNvSpPr/>
          <p:nvPr/>
        </p:nvSpPr>
        <p:spPr>
          <a:xfrm>
            <a:off x="4310401" y="2400996"/>
            <a:ext cx="2156360" cy="55399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1 774 </a:t>
            </a:r>
            <a:r>
              <a:rPr lang="en-US" sz="3000" b="1" dirty="0" err="1">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tấn</a:t>
            </a:r>
            <a:endParaRPr kumimoji="0" lang="en-US" sz="3000" b="1"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CE92E87D-05D1-364A-BF23-6B7154D3722F}"/>
              </a:ext>
            </a:extLst>
          </p:cNvPr>
          <p:cNvSpPr/>
          <p:nvPr/>
        </p:nvSpPr>
        <p:spPr>
          <a:xfrm>
            <a:off x="4659722" y="3500331"/>
            <a:ext cx="2206373" cy="553998"/>
          </a:xfrm>
          <a:prstGeom prst="rect">
            <a:avLst/>
          </a:prstGeom>
        </p:spPr>
        <p:txBody>
          <a:bodyPr wrap="none">
            <a:spAutoFit/>
          </a:bodyPr>
          <a:lstStyle/>
          <a:p>
            <a:pPr lvl="0" defTabSz="457200">
              <a:defRPr/>
            </a:pPr>
            <a:r>
              <a:rPr lang="en-US" sz="3000" b="1" dirty="0">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5 910 </a:t>
            </a:r>
            <a:r>
              <a:rPr lang="en-US" sz="3000" b="1" dirty="0" err="1">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yến</a:t>
            </a:r>
            <a:endParaRPr kumimoji="0" lang="en-US" sz="3000" b="1"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3047300-B7B7-4293-14A6-2E8F3529C736}"/>
              </a:ext>
            </a:extLst>
          </p:cNvPr>
          <p:cNvSpPr/>
          <p:nvPr/>
        </p:nvSpPr>
        <p:spPr>
          <a:xfrm>
            <a:off x="9365286" y="2431818"/>
            <a:ext cx="1923925" cy="553998"/>
          </a:xfrm>
          <a:prstGeom prst="rect">
            <a:avLst/>
          </a:prstGeom>
        </p:spPr>
        <p:txBody>
          <a:bodyPr wrap="none">
            <a:spAutoFit/>
          </a:bodyPr>
          <a:lstStyle/>
          <a:p>
            <a:pPr lvl="0" defTabSz="457200">
              <a:defRPr/>
            </a:pPr>
            <a:r>
              <a:rPr lang="en-US" sz="3000" b="1" dirty="0">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1 664 </a:t>
            </a:r>
            <a:r>
              <a:rPr lang="en-US" sz="3000" b="1" dirty="0" err="1">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tạ</a:t>
            </a:r>
            <a:endParaRPr kumimoji="0" lang="en-US" sz="3000" b="1"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0ACA13F8-4253-A764-625D-E16CCA7AB5B7}"/>
              </a:ext>
            </a:extLst>
          </p:cNvPr>
          <p:cNvSpPr/>
          <p:nvPr/>
        </p:nvSpPr>
        <p:spPr>
          <a:xfrm>
            <a:off x="9868719" y="3438685"/>
            <a:ext cx="2156360" cy="553998"/>
          </a:xfrm>
          <a:prstGeom prst="rect">
            <a:avLst/>
          </a:prstGeom>
        </p:spPr>
        <p:txBody>
          <a:bodyPr wrap="none">
            <a:spAutoFit/>
          </a:bodyPr>
          <a:lstStyle/>
          <a:p>
            <a:pPr lvl="0" defTabSz="457200">
              <a:defRPr/>
            </a:pPr>
            <a:r>
              <a:rPr lang="en-US" sz="3000" b="1" dirty="0">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1 412 </a:t>
            </a:r>
            <a:r>
              <a:rPr lang="en-US" sz="3000" b="1" dirty="0" err="1">
                <a:solidFill>
                  <a:srgbClr val="FF0000"/>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tấn</a:t>
            </a:r>
            <a:endParaRPr kumimoji="0" lang="en-US" sz="3000" b="1"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6469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a:fillRect/>
          </a:stretch>
        </p:blipFill>
        <p:spPr>
          <a:xfrm>
            <a:off x="3757935" y="4191993"/>
            <a:ext cx="4563799" cy="2139538"/>
          </a:xfrm>
          <a:prstGeom prst="rect">
            <a:avLst/>
          </a:prstGeom>
        </p:spPr>
      </p:pic>
      <p:grpSp>
        <p:nvGrpSpPr>
          <p:cNvPr id="37" name="组合 36"/>
          <p:cNvGrpSpPr/>
          <p:nvPr/>
        </p:nvGrpSpPr>
        <p:grpSpPr>
          <a:xfrm>
            <a:off x="0" y="4855566"/>
            <a:ext cx="12188212" cy="2163708"/>
            <a:chOff x="-69575" y="4694291"/>
            <a:chExt cx="12188212" cy="2163708"/>
          </a:xfrm>
        </p:grpSpPr>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40" name="图片 39"/>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grpSp>
        <p:nvGrpSpPr>
          <p:cNvPr id="41" name="组合 40"/>
          <p:cNvGrpSpPr/>
          <p:nvPr/>
        </p:nvGrpSpPr>
        <p:grpSpPr>
          <a:xfrm>
            <a:off x="-43771" y="-521324"/>
            <a:ext cx="12231983" cy="2202195"/>
            <a:chOff x="-16409" y="-6727"/>
            <a:chExt cx="9125471" cy="1677790"/>
          </a:xfrm>
        </p:grpSpPr>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92904" y="2657546"/>
            <a:ext cx="3997224" cy="3997224"/>
          </a:xfrm>
          <a:prstGeom prst="rect">
            <a:avLst/>
          </a:prstGeom>
        </p:spPr>
      </p:pic>
      <p:pic>
        <p:nvPicPr>
          <p:cNvPr id="45" name="图片 44"/>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0857867" y="2157492"/>
            <a:ext cx="1600685" cy="1164261"/>
          </a:xfrm>
          <a:prstGeom prst="rect">
            <a:avLst/>
          </a:prstGeom>
        </p:spPr>
      </p:pic>
      <p:pic>
        <p:nvPicPr>
          <p:cNvPr id="46" name="图片 45"/>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11606310" y="2317954"/>
            <a:ext cx="852242" cy="619880"/>
          </a:xfrm>
          <a:prstGeom prst="rect">
            <a:avLst/>
          </a:prstGeom>
        </p:spPr>
      </p:pic>
      <p:pic>
        <p:nvPicPr>
          <p:cNvPr id="47" name="图片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414512" y="2119743"/>
            <a:ext cx="852242" cy="619880"/>
          </a:xfrm>
          <a:prstGeom prst="rect">
            <a:avLst/>
          </a:prstGeom>
        </p:spPr>
      </p:pic>
      <p:pic>
        <p:nvPicPr>
          <p:cNvPr id="16" name="PA_图片 2" descr="图片包含 室内, 墙壁&#10;&#10;已生成高可信度的说明"/>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a:fillRect/>
          </a:stretch>
        </p:blipFill>
        <p:spPr>
          <a:xfrm>
            <a:off x="2417577" y="244832"/>
            <a:ext cx="7738189" cy="4989580"/>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pic>
        <p:nvPicPr>
          <p:cNvPr id="2" name="Picture 1">
            <a:extLst>
              <a:ext uri="{FF2B5EF4-FFF2-40B4-BE49-F238E27FC236}">
                <a16:creationId xmlns:a16="http://schemas.microsoft.com/office/drawing/2014/main" id="{473D0088-1DDA-8EAE-CB1C-81123C73C2A7}"/>
              </a:ext>
            </a:extLst>
          </p:cNvPr>
          <p:cNvPicPr>
            <a:picLocks noChangeAspect="1"/>
          </p:cNvPicPr>
          <p:nvPr/>
        </p:nvPicPr>
        <p:blipFill>
          <a:blip r:embed="rId13"/>
          <a:stretch>
            <a:fillRect/>
          </a:stretch>
        </p:blipFill>
        <p:spPr>
          <a:xfrm>
            <a:off x="2927745" y="1792181"/>
            <a:ext cx="7425572"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6"/>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5"/>
                                        </p:tgtEl>
                                        <p:attrNameLst>
                                          <p:attrName>r</p:attrName>
                                        </p:attrNameLst>
                                      </p:cBhvr>
                                    </p:animRo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8" presetClass="emph" presetSubtype="0" repeatCount="2000" fill="hold" nodeType="withEffect">
                                  <p:stCondLst>
                                    <p:cond delay="0"/>
                                  </p:stCondLst>
                                  <p:childTnLst>
                                    <p:animRot by="21600000">
                                      <p:cBhvr>
                                        <p:cTn id="43" dur="2000" fill="hold"/>
                                        <p:tgtEl>
                                          <p:spTgt spid="18"/>
                                        </p:tgtEl>
                                        <p:attrNameLst>
                                          <p:attrName>r</p:attrName>
                                        </p:attrNameLst>
                                      </p:cBhvr>
                                    </p:animRot>
                                  </p:childTnLst>
                                </p:cTn>
                              </p:par>
                              <p:par>
                                <p:cTn id="44" presetID="2" presetClass="entr" presetSubtype="2"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8" presetClass="emph" presetSubtype="0" repeatCount="2000" fill="hold" nodeType="withEffect">
                                  <p:stCondLst>
                                    <p:cond delay="0"/>
                                  </p:stCondLst>
                                  <p:childTnLst>
                                    <p:animRot by="21600000">
                                      <p:cBhvr>
                                        <p:cTn id="49" dur="2000" fill="hold"/>
                                        <p:tgtEl>
                                          <p:spTgt spid="1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771" y="-521324"/>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463796" y="5952556"/>
            <a:ext cx="487363" cy="487363"/>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sp>
        <p:nvSpPr>
          <p:cNvPr id="5" name="TextBox 4">
            <a:extLst>
              <a:ext uri="{FF2B5EF4-FFF2-40B4-BE49-F238E27FC236}">
                <a16:creationId xmlns:a16="http://schemas.microsoft.com/office/drawing/2014/main" id="{A6D13BD2-8220-787E-FD88-4B4F40D16FFF}"/>
              </a:ext>
            </a:extLst>
          </p:cNvPr>
          <p:cNvSpPr txBox="1"/>
          <p:nvPr/>
        </p:nvSpPr>
        <p:spPr>
          <a:xfrm>
            <a:off x="4625358" y="554181"/>
            <a:ext cx="4581123" cy="707886"/>
          </a:xfrm>
          <a:prstGeom prst="rect">
            <a:avLst/>
          </a:prstGeom>
          <a:noFill/>
        </p:spPr>
        <p:txBody>
          <a:bodyPr wrap="square" rtlCol="0">
            <a:spAutoFit/>
          </a:bodyPr>
          <a:lstStyle/>
          <a:p>
            <a:r>
              <a:rPr lang="en-US" sz="4000" b="1">
                <a:latin typeface="UTM Loko"/>
              </a:rPr>
              <a:t>Trò chơi: Hái táo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par>
                                <p:cTn id="73" presetID="1" presetClass="mediacall" presetSubtype="0" fill="hold" nodeType="withEffect">
                                  <p:stCondLst>
                                    <p:cond delay="0"/>
                                  </p:stCondLst>
                                  <p:childTnLst>
                                    <p:cmd type="call" cmd="playFrom(0.0)">
                                      <p:cBhvr>
                                        <p:cTn id="74" dur="3056" fill="hold"/>
                                        <p:tgtEl>
                                          <p:spTgt spid="4"/>
                                        </p:tgtEl>
                                      </p:cBhvr>
                                    </p:cmd>
                                  </p:childTnLst>
                                </p:cTn>
                              </p:par>
                              <p:par>
                                <p:cTn id="75" presetID="35" presetClass="path" presetSubtype="0" accel="50000" decel="50000" fill="hold" nodeType="withEffect">
                                  <p:stCondLst>
                                    <p:cond delay="0"/>
                                  </p:stCondLst>
                                  <p:childTnLst>
                                    <p:animMotion origin="layout" path="M -6.25E-7 -2.22222E-6 L -0.32891 -0.01203 " pathEditMode="relative" rAng="0" ptsTypes="AA">
                                      <p:cBhvr>
                                        <p:cTn id="76"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748421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trống</a:t>
            </a:r>
            <a:endPar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16" name="Text Box 8"/>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8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1:</a:t>
            </a:r>
          </a:p>
        </p:txBody>
      </p:sp>
      <p:sp>
        <p:nvSpPr>
          <p:cNvPr id="2" name="Rectangle 1"/>
          <p:cNvSpPr/>
          <p:nvPr/>
        </p:nvSpPr>
        <p:spPr>
          <a:xfrm>
            <a:off x="5000188" y="2967335"/>
            <a:ext cx="2191626"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6890</a:t>
            </a:r>
          </a:p>
        </p:txBody>
      </p:sp>
      <p:sp>
        <p:nvSpPr>
          <p:cNvPr id="6" name="Rectangle 5"/>
          <p:cNvSpPr/>
          <p:nvPr/>
        </p:nvSpPr>
        <p:spPr>
          <a:xfrm>
            <a:off x="7786434" y="2958640"/>
            <a:ext cx="2191626"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6890</a:t>
            </a: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35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185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35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285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31400" y="1204376"/>
            <a:ext cx="3783245" cy="3783245"/>
          </a:xfrm>
          <a:prstGeom prst="rect">
            <a:avLst/>
          </a:prstGeom>
        </p:spPr>
      </p:pic>
      <p:sp>
        <p:nvSpPr>
          <p:cNvPr id="6" name="Text Box 7"/>
          <p:cNvSpPr txBox="1">
            <a:spLocks noChangeArrowheads="1"/>
          </p:cNvSpPr>
          <p:nvPr/>
        </p:nvSpPr>
        <p:spPr bwMode="auto">
          <a:xfrm>
            <a:off x="3797722" y="1567666"/>
            <a:ext cx="57706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lớn</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8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7" name="Text Box 8"/>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2:</a:t>
            </a:r>
          </a:p>
        </p:txBody>
      </p:sp>
      <p:sp>
        <p:nvSpPr>
          <p:cNvPr id="3" name="Rectangle 2"/>
          <p:cNvSpPr/>
          <p:nvPr/>
        </p:nvSpPr>
        <p:spPr>
          <a:xfrm>
            <a:off x="8051651" y="2160338"/>
            <a:ext cx="1550425"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rPr>
              <a:t>999</a:t>
            </a:r>
          </a:p>
        </p:txBody>
      </p:sp>
      <p:pic>
        <p:nvPicPr>
          <p:cNvPr id="11" name="Picture 10">
            <a:hlinkClick r:id="rId5" action="ppaction://hlinksldjump"/>
          </p:cNvPr>
          <p:cNvPicPr>
            <a:picLocks noChangeAspect="1"/>
          </p:cNvPicPr>
          <p:nvPr/>
        </p:nvPicPr>
        <p:blipFill>
          <a:blip r:embed="rId6"/>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8195753" y="2154491"/>
            <a:ext cx="1262219" cy="116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333997" y="1635708"/>
            <a:ext cx="71932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trống</a:t>
            </a:r>
            <a:endPar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2" name="Rectangle 1"/>
          <p:cNvSpPr/>
          <p:nvPr/>
        </p:nvSpPr>
        <p:spPr>
          <a:xfrm>
            <a:off x="4801870" y="3004083"/>
            <a:ext cx="20056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4271</a:t>
            </a:r>
          </a:p>
        </p:txBody>
      </p:sp>
      <p:sp>
        <p:nvSpPr>
          <p:cNvPr id="6" name="Rectangle 5"/>
          <p:cNvSpPr/>
          <p:nvPr/>
        </p:nvSpPr>
        <p:spPr>
          <a:xfrm>
            <a:off x="7936912" y="2967335"/>
            <a:ext cx="20056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2417</a:t>
            </a: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a:fillRect/>
          </a:stretch>
        </p:blipFill>
        <p:spPr bwMode="auto">
          <a:xfrm>
            <a:off x="6930646" y="314476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767360" y="289492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34" y="4045503"/>
            <a:ext cx="1885790" cy="1885790"/>
          </a:xfrm>
          <a:prstGeom prst="rect">
            <a:avLst/>
          </a:prstGeom>
        </p:spPr>
      </p:pic>
      <p:pic>
        <p:nvPicPr>
          <p:cNvPr id="19" name="图片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255866" y="866267"/>
            <a:ext cx="4829630" cy="4829630"/>
          </a:xfrm>
          <a:prstGeom prst="rect">
            <a:avLst/>
          </a:prstGeom>
          <a:noFill/>
          <a:ln>
            <a:noFill/>
          </a:ln>
          <a:effectLst/>
        </p:spPr>
      </p:pic>
      <p:sp>
        <p:nvSpPr>
          <p:cNvPr id="20" name="Text Box 8"/>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p:cTn id="44" dur="2200" fill="hold"/>
                                        <p:tgtEl>
                                          <p:spTgt spid="6146"/>
                                        </p:tgtEl>
                                        <p:attrNameLst>
                                          <p:attrName>ppt_w</p:attrName>
                                        </p:attrNameLst>
                                      </p:cBhvr>
                                      <p:tavLst>
                                        <p:tav tm="0">
                                          <p:val>
                                            <p:fltVal val="0"/>
                                          </p:val>
                                        </p:tav>
                                        <p:tav tm="100000">
                                          <p:val>
                                            <p:strVal val="#ppt_w"/>
                                          </p:val>
                                        </p:tav>
                                      </p:tavLst>
                                    </p:anim>
                                    <p:anim calcmode="lin" valueType="num">
                                      <p:cBhvr>
                                        <p:cTn id="45" dur="2200" fill="hold"/>
                                        <p:tgtEl>
                                          <p:spTgt spid="6146"/>
                                        </p:tgtEl>
                                        <p:attrNameLst>
                                          <p:attrName>ppt_h</p:attrName>
                                        </p:attrNameLst>
                                      </p:cBhvr>
                                      <p:tavLst>
                                        <p:tav tm="0">
                                          <p:val>
                                            <p:fltVal val="0"/>
                                          </p:val>
                                        </p:tav>
                                        <p:tav tm="100000">
                                          <p:val>
                                            <p:strVal val="#ppt_h"/>
                                          </p:val>
                                        </p:tav>
                                      </p:tavLst>
                                    </p:anim>
                                    <p:anim calcmode="lin" valueType="num">
                                      <p:cBhvr>
                                        <p:cTn id="46" dur="2200" fill="hold"/>
                                        <p:tgtEl>
                                          <p:spTgt spid="6146"/>
                                        </p:tgtEl>
                                        <p:attrNameLst>
                                          <p:attrName>style.rotation</p:attrName>
                                        </p:attrNameLst>
                                      </p:cBhvr>
                                      <p:tavLst>
                                        <p:tav tm="0">
                                          <p:val>
                                            <p:fltVal val="90"/>
                                          </p:val>
                                        </p:tav>
                                        <p:tav tm="100000">
                                          <p:val>
                                            <p:fltVal val="0"/>
                                          </p:val>
                                        </p:tav>
                                      </p:tavLst>
                                    </p:anim>
                                    <p:animEffect transition="in" filter="fade">
                                      <p:cBhvr>
                                        <p:cTn id="47" dur="22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838450" y="2588168"/>
            <a:ext cx="709227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bé</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5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7900946" y="3255440"/>
            <a:ext cx="1277914"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rPr>
              <a:t>10</a:t>
            </a: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213" y="4276908"/>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979492" y="3255440"/>
            <a:ext cx="1130331" cy="10428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2254730" y="-292983"/>
            <a:ext cx="2767876" cy="2767876"/>
          </a:xfrm>
          <a:prstGeom prst="rect">
            <a:avLst/>
          </a:prstGeom>
        </p:spPr>
      </p:pic>
      <p:sp>
        <p:nvSpPr>
          <p:cNvPr id="9" name="Text Box 8"/>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5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15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a:fillRect/>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2"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 apples in a basket isolated on white Vector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9"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9BBB59"/>
                </a:solidFill>
                <a:effectLst/>
                <a:uLnTx/>
                <a:uFillTx/>
                <a:latin typeface="Calibri"/>
                <a:ea typeface="+mn-ea"/>
                <a:cs typeface="+mn-cs"/>
              </a:rPr>
              <a:t>Toán</a:t>
            </a:r>
            <a:endParaRPr kumimoji="0" lang="en-US" sz="5400" b="1" i="0" u="sng" strike="noStrike" kern="1200" cap="none" spc="0" normalizeH="0" baseline="0" noProof="0" dirty="0">
              <a:ln>
                <a:noFill/>
              </a:ln>
              <a:solidFill>
                <a:srgbClr val="9BBB59"/>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C9ACFEA-3904-E239-323A-823EF852C56B}"/>
              </a:ext>
            </a:extLst>
          </p:cNvPr>
          <p:cNvPicPr>
            <a:picLocks noChangeAspect="1"/>
          </p:cNvPicPr>
          <p:nvPr/>
        </p:nvPicPr>
        <p:blipFill>
          <a:blip r:embed="rId10"/>
          <a:stretch>
            <a:fillRect/>
          </a:stretch>
        </p:blipFill>
        <p:spPr>
          <a:xfrm>
            <a:off x="1846440" y="2804844"/>
            <a:ext cx="8426261" cy="1997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down)">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TotalTime>
  <Words>483</Words>
  <Application>Microsoft Office PowerPoint</Application>
  <PresentationFormat>Widescreen</PresentationFormat>
  <Paragraphs>151</Paragraphs>
  <Slides>27</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Arial</vt:lpstr>
      <vt:lpstr>Calibri</vt:lpstr>
      <vt:lpstr>Calibri Light</vt:lpstr>
      <vt:lpstr>Cambria</vt:lpstr>
      <vt:lpstr>Tahoma</vt:lpstr>
      <vt:lpstr>Times New Roman</vt:lpstr>
      <vt:lpstr>UTM Aristote</vt:lpstr>
      <vt:lpstr>UTM Avo</vt:lpstr>
      <vt:lpstr>UTM Loko</vt: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Vũ Trọng Đông</cp:lastModifiedBy>
  <cp:revision>66</cp:revision>
  <dcterms:created xsi:type="dcterms:W3CDTF">2023-08-10T04:53:54Z</dcterms:created>
  <dcterms:modified xsi:type="dcterms:W3CDTF">2023-09-27T09:12:21Z</dcterms:modified>
  <cp:category>9Slide.vn</cp:category>
</cp:coreProperties>
</file>