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61" r:id="rId4"/>
    <p:sldId id="2877" r:id="rId5"/>
    <p:sldId id="260" r:id="rId6"/>
    <p:sldId id="256" r:id="rId7"/>
    <p:sldId id="2878" r:id="rId8"/>
    <p:sldId id="285" r:id="rId9"/>
    <p:sldId id="263" r:id="rId10"/>
    <p:sldId id="299" r:id="rId11"/>
    <p:sldId id="281" r:id="rId12"/>
    <p:sldId id="2880" r:id="rId13"/>
    <p:sldId id="2881" r:id="rId14"/>
    <p:sldId id="2879" r:id="rId15"/>
    <p:sldId id="2882" r:id="rId16"/>
    <p:sldId id="2883" r:id="rId17"/>
    <p:sldId id="2884" r:id="rId18"/>
    <p:sldId id="2885" r:id="rId19"/>
    <p:sldId id="2886" r:id="rId20"/>
    <p:sldId id="2889" r:id="rId21"/>
    <p:sldId id="2887" r:id="rId22"/>
    <p:sldId id="2888"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0F1"/>
    <a:srgbClr val="F994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ADF67-2051-48B1-8B90-FB73AA3160EA}"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3194F-87EC-43A9-9322-A67F221637BA}" type="slidenum">
              <a:rPr lang="en-US" smtClean="0"/>
              <a:t>‹#›</a:t>
            </a:fld>
            <a:endParaRPr lang="en-US"/>
          </a:p>
        </p:txBody>
      </p:sp>
    </p:spTree>
    <p:extLst>
      <p:ext uri="{BB962C8B-B14F-4D97-AF65-F5344CB8AC3E}">
        <p14:creationId xmlns:p14="http://schemas.microsoft.com/office/powerpoint/2010/main" val="104322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DengXian" panose="02010600030101010101" pitchFamily="2" charset="-122"/>
              </a:rPr>
              <a:t>Cách thể hiện cảm xúc giúp chúng ta giữ gìn các mối quan hệ tốt hơn, chúng ta cùng đi vào bài học hôm nay nhé – </a:t>
            </a:r>
            <a:r>
              <a:rPr lang="vi-VN" sz="1800" b="1" i="1" dirty="0">
                <a:solidFill>
                  <a:srgbClr val="000000"/>
                </a:solidFill>
                <a:effectLst/>
                <a:latin typeface="Times New Roman" panose="02020603050405020304" pitchFamily="18" charset="0"/>
                <a:ea typeface="DengXian" panose="02010600030101010101" pitchFamily="2" charset="-122"/>
              </a:rPr>
              <a:t>Tuần 7 – Tiết 2: Hoạt động giáo dục theo chủ đề: Cảm xúc của em. </a:t>
            </a:r>
            <a:endParaRPr lang="en-US" dirty="0"/>
          </a:p>
        </p:txBody>
      </p:sp>
      <p:sp>
        <p:nvSpPr>
          <p:cNvPr id="4" name="Slide Number Placeholder 3"/>
          <p:cNvSpPr>
            <a:spLocks noGrp="1"/>
          </p:cNvSpPr>
          <p:nvPr>
            <p:ph type="sldNum" sz="quarter" idx="5"/>
          </p:nvPr>
        </p:nvSpPr>
        <p:spPr/>
        <p:txBody>
          <a:bodyPr/>
          <a:lstStyle/>
          <a:p>
            <a:fld id="{F6C3194F-87EC-43A9-9322-A67F221637BA}" type="slidenum">
              <a:rPr lang="en-US" smtClean="0"/>
              <a:t>4</a:t>
            </a:fld>
            <a:endParaRPr lang="en-US"/>
          </a:p>
        </p:txBody>
      </p:sp>
    </p:spTree>
    <p:extLst>
      <p:ext uri="{BB962C8B-B14F-4D97-AF65-F5344CB8AC3E}">
        <p14:creationId xmlns:p14="http://schemas.microsoft.com/office/powerpoint/2010/main" val="3572820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7790-A1B9-CA29-2718-6BE66D037E4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42814-A94B-2323-5E33-DF70D1509C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40E1C-F731-7AB1-9C6D-D21BB11EDC2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5" name="Footer Placeholder 4">
            <a:extLst>
              <a:ext uri="{FF2B5EF4-FFF2-40B4-BE49-F238E27FC236}">
                <a16:creationId xmlns:a16="http://schemas.microsoft.com/office/drawing/2014/main" id="{85F86735-86CE-BF73-C127-97EB508AE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C2A448-F8CF-BB29-41F0-17A9B606BBFF}"/>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26834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FFBE-52D1-599C-E61A-4AC40FA281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DBA6-61FC-8602-62E1-3D498E71B0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6CD20-926D-2740-2130-21CD152837B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5" name="Footer Placeholder 4">
            <a:extLst>
              <a:ext uri="{FF2B5EF4-FFF2-40B4-BE49-F238E27FC236}">
                <a16:creationId xmlns:a16="http://schemas.microsoft.com/office/drawing/2014/main" id="{235776D8-2C58-813F-3D0C-8BB6C8CB2F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26AF65-6DE3-CED2-4DC7-0B153E282169}"/>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51411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D5BD9-4351-7CC4-CA14-FC787FBFEC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9181A-1E99-8503-B3FD-E7959FE527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E152-A798-9E70-AB25-9085616080EF}"/>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5" name="Footer Placeholder 4">
            <a:extLst>
              <a:ext uri="{FF2B5EF4-FFF2-40B4-BE49-F238E27FC236}">
                <a16:creationId xmlns:a16="http://schemas.microsoft.com/office/drawing/2014/main" id="{7EFCDFE5-8FAB-C135-3674-AF34A8361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EE6085-FBF4-4988-22DD-C937E3D9E2C1}"/>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3653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252709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966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08200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466015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71976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4084818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307942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70262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EAAD-EDB0-E161-681C-FDF36047E3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0752E-94E7-318C-5862-12A9AF656D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06C2E-84A4-1F3A-F4DF-8E92DB343ADD}"/>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5" name="Footer Placeholder 4">
            <a:extLst>
              <a:ext uri="{FF2B5EF4-FFF2-40B4-BE49-F238E27FC236}">
                <a16:creationId xmlns:a16="http://schemas.microsoft.com/office/drawing/2014/main" id="{3426EDC9-E0D3-A375-6ADE-19E1A7E7C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5E4616-14D9-EB86-673F-FA0DFB1039D2}"/>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00462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34846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08359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9/26/2024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435333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91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101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4101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562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209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4734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7168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4642-B684-00B8-9053-A931748D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B6560-D254-2482-E3D4-A97D2DECD8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CDE4C4-80F9-A37F-698E-86D86E73AF57}"/>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5" name="Footer Placeholder 4">
            <a:extLst>
              <a:ext uri="{FF2B5EF4-FFF2-40B4-BE49-F238E27FC236}">
                <a16:creationId xmlns:a16="http://schemas.microsoft.com/office/drawing/2014/main" id="{F111B85E-E66F-7471-0262-E5D8BE7B98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27C43-2215-49DD-89B7-7FCBD4F3781D}"/>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05997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226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1F50-CACF-A9E3-6FA8-AB49616167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A36532-8452-1BD2-B7A5-C2A50E36BB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A728D-2374-8939-E0ED-7F174C723F2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4DBFD-1142-F32C-EB35-BFCF4A55FB5F}"/>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6" name="Footer Placeholder 5">
            <a:extLst>
              <a:ext uri="{FF2B5EF4-FFF2-40B4-BE49-F238E27FC236}">
                <a16:creationId xmlns:a16="http://schemas.microsoft.com/office/drawing/2014/main" id="{82F03E82-75A9-BD1A-1B3E-D4A524E8A5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87B6F-98A6-C045-44DB-EE000520758C}"/>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8113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5863-7F64-540A-4B25-DE555EE702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B530D5-0D9A-29F0-0394-E0BEE2E7AD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84F57-D047-2C17-AFF3-1365FFBABF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BE6B4-BC01-1EFC-2CEA-FA323342EC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AF980-2121-DD01-B6E9-D364AB3213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8FC182-D381-6908-920E-86E2BF69D480}"/>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8" name="Footer Placeholder 7">
            <a:extLst>
              <a:ext uri="{FF2B5EF4-FFF2-40B4-BE49-F238E27FC236}">
                <a16:creationId xmlns:a16="http://schemas.microsoft.com/office/drawing/2014/main" id="{A4A2779B-616A-A5BC-70C1-C4AFDCCA4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B58DED-9A45-E0AA-C4C2-4671B97FC2EA}"/>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746223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0AFD-5D96-A0BF-2CCD-E9E8726CA0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0F830E-63C4-A220-29C9-1EB640085ED7}"/>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4" name="Footer Placeholder 3">
            <a:extLst>
              <a:ext uri="{FF2B5EF4-FFF2-40B4-BE49-F238E27FC236}">
                <a16:creationId xmlns:a16="http://schemas.microsoft.com/office/drawing/2014/main" id="{A5BBA43C-4612-6DE3-039D-BB1A6CD65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945229-EAEA-5D7F-7B94-E0831A99006B}"/>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245692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514D9-4FEC-0562-FAB7-B62FAB40830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3" name="Footer Placeholder 2">
            <a:extLst>
              <a:ext uri="{FF2B5EF4-FFF2-40B4-BE49-F238E27FC236}">
                <a16:creationId xmlns:a16="http://schemas.microsoft.com/office/drawing/2014/main" id="{E002F1AF-FD7C-B0FB-E3BA-5DC6612EEC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795AF2-BE35-6E82-C06F-E6FC71E850C3}"/>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2159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FBC0-A8AC-C5B7-A7CB-2DE1A5329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D0B479-1C2D-EF0A-5576-6465192B00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60D8-F09E-BCE7-CBF7-9A7F5B59BD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3BB54-0233-824D-8A56-CDE4F34FB17D}"/>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6" name="Footer Placeholder 5">
            <a:extLst>
              <a:ext uri="{FF2B5EF4-FFF2-40B4-BE49-F238E27FC236}">
                <a16:creationId xmlns:a16="http://schemas.microsoft.com/office/drawing/2014/main" id="{705B351A-CCAD-16D4-5D8A-0D613E9693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25089F-AE66-40B3-9A27-7180C271FF55}"/>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99364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E12F-1598-344F-3016-D7481084C5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8CBF4-0471-3C14-EEC1-A620998BF9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9C2BCF-6B67-F923-D6FD-59035C1CEC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23142-4A64-047C-3AFC-8FAFE80CB9B9}"/>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9/26/2024</a:t>
            </a:fld>
            <a:endParaRPr lang="en-US"/>
          </a:p>
        </p:txBody>
      </p:sp>
      <p:sp>
        <p:nvSpPr>
          <p:cNvPr id="6" name="Footer Placeholder 5">
            <a:extLst>
              <a:ext uri="{FF2B5EF4-FFF2-40B4-BE49-F238E27FC236}">
                <a16:creationId xmlns:a16="http://schemas.microsoft.com/office/drawing/2014/main" id="{5E322A3B-1296-01B7-C358-9C38E28967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1EC048-FB7B-3D01-9AC3-E3580B3964E7}"/>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09291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8.pn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2C2008F1-2A35-9166-B1B3-9199FC318E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70420" y="77086"/>
            <a:ext cx="1793348" cy="1793348"/>
          </a:xfrm>
          <a:prstGeom prst="rect">
            <a:avLst/>
          </a:prstGeom>
        </p:spPr>
      </p:pic>
    </p:spTree>
    <p:extLst>
      <p:ext uri="{BB962C8B-B14F-4D97-AF65-F5344CB8AC3E}">
        <p14:creationId xmlns:p14="http://schemas.microsoft.com/office/powerpoint/2010/main" val="2422809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round pink label with white text and a black background&#10;&#10;Description automatically generated">
            <a:extLst>
              <a:ext uri="{FF2B5EF4-FFF2-40B4-BE49-F238E27FC236}">
                <a16:creationId xmlns:a16="http://schemas.microsoft.com/office/drawing/2014/main" id="{5D9CAD78-0378-F5B6-0ACC-B241117839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70420" y="77086"/>
            <a:ext cx="1793348" cy="1793348"/>
          </a:xfrm>
          <a:prstGeom prst="rect">
            <a:avLst/>
          </a:prstGeom>
        </p:spPr>
      </p:pic>
    </p:spTree>
    <p:extLst>
      <p:ext uri="{BB962C8B-B14F-4D97-AF65-F5344CB8AC3E}">
        <p14:creationId xmlns:p14="http://schemas.microsoft.com/office/powerpoint/2010/main" val="2481402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9DD3A1-D641-95B0-4890-9086925CBA15}"/>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8" name="Rectangle: Rounded Corners 17">
            <a:extLst>
              <a:ext uri="{FF2B5EF4-FFF2-40B4-BE49-F238E27FC236}">
                <a16:creationId xmlns:a16="http://schemas.microsoft.com/office/drawing/2014/main" id="{D7763DED-BD6C-4ADA-BB3E-76FDAF904B32}"/>
              </a:ext>
            </a:extLst>
          </p:cNvPr>
          <p:cNvSpPr/>
          <p:nvPr userDrawn="1"/>
        </p:nvSpPr>
        <p:spPr>
          <a:xfrm>
            <a:off x="106756" y="159026"/>
            <a:ext cx="11909653" cy="6579704"/>
          </a:xfrm>
          <a:prstGeom prst="roundRect">
            <a:avLst/>
          </a:prstGeom>
          <a:ln w="38100">
            <a:solidFill>
              <a:srgbClr val="FF6C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3517005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BE7D2D7C-FFDD-100A-1B61-95648B734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631" y="1001486"/>
            <a:ext cx="7733524" cy="2692838"/>
          </a:xfrm>
          <a:prstGeom prst="rect">
            <a:avLst/>
          </a:prstGeom>
        </p:spPr>
      </p:pic>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76E5DF7-7055-43BA-694F-0D3080F17D4A}"/>
              </a:ext>
            </a:extLst>
          </p:cNvPr>
          <p:cNvGrpSpPr/>
          <p:nvPr/>
        </p:nvGrpSpPr>
        <p:grpSpPr>
          <a:xfrm>
            <a:off x="711201" y="1513840"/>
            <a:ext cx="9335360" cy="4033520"/>
            <a:chOff x="1945709" y="1936228"/>
            <a:chExt cx="8100851" cy="3105257"/>
          </a:xfrm>
        </p:grpSpPr>
        <p:grpSp>
          <p:nvGrpSpPr>
            <p:cNvPr id="5" name="组合 26">
              <a:extLst>
                <a:ext uri="{FF2B5EF4-FFF2-40B4-BE49-F238E27FC236}">
                  <a16:creationId xmlns:a16="http://schemas.microsoft.com/office/drawing/2014/main" id="{7571F7E8-DF8A-816C-0838-A6DE42E208BE}"/>
                </a:ext>
              </a:extLst>
            </p:cNvPr>
            <p:cNvGrpSpPr/>
            <p:nvPr/>
          </p:nvGrpSpPr>
          <p:grpSpPr>
            <a:xfrm>
              <a:off x="1945709" y="1936228"/>
              <a:ext cx="8100851" cy="3105257"/>
              <a:chOff x="-7927329" y="-4954585"/>
              <a:chExt cx="9902260" cy="5268685"/>
            </a:xfrm>
          </p:grpSpPr>
          <p:sp>
            <p:nvSpPr>
              <p:cNvPr id="7" name="任意多边形 43">
                <a:extLst>
                  <a:ext uri="{FF2B5EF4-FFF2-40B4-BE49-F238E27FC236}">
                    <a16:creationId xmlns:a16="http://schemas.microsoft.com/office/drawing/2014/main" id="{E13112E3-F32C-9CF8-A7FF-C4B99380B4DA}"/>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44">
                <a:extLst>
                  <a:ext uri="{FF2B5EF4-FFF2-40B4-BE49-F238E27FC236}">
                    <a16:creationId xmlns:a16="http://schemas.microsoft.com/office/drawing/2014/main" id="{26596F8A-D108-677F-61E9-E914885E2BF4}"/>
                  </a:ext>
                </a:extLst>
              </p:cNvPr>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F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45">
                <a:extLst>
                  <a:ext uri="{FF2B5EF4-FFF2-40B4-BE49-F238E27FC236}">
                    <a16:creationId xmlns:a16="http://schemas.microsoft.com/office/drawing/2014/main" id="{30617A3F-978F-DD12-2092-52A00A923405}"/>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51F06B3A-09BE-773E-E65B-665B6F30919A}"/>
                </a:ext>
              </a:extLst>
            </p:cNvPr>
            <p:cNvSpPr txBox="1"/>
            <p:nvPr/>
          </p:nvSpPr>
          <p:spPr>
            <a:xfrm>
              <a:off x="2496289" y="2334695"/>
              <a:ext cx="7106865" cy="2393152"/>
            </a:xfrm>
            <a:prstGeom prst="rect">
              <a:avLst/>
            </a:prstGeom>
            <a:noFill/>
          </p:spPr>
          <p:txBody>
            <a:bodyPr wrap="square" rtlCol="0">
              <a:spAutoFit/>
            </a:bodyPr>
            <a:lstStyle/>
            <a:p>
              <a:pPr algn="just"/>
              <a:r>
                <a:rPr lang="vi-VN" sz="2800" b="1" dirty="0">
                  <a:latin typeface="Cambria" panose="02040503050406030204" pitchFamily="18" charset="0"/>
                </a:rPr>
                <a:t>Trong cuộc sống hằng ngày, các em sẽ gặp rất nhiều tình huống khác nhau và trải qua nhiều trạng thái cảm xúc. Trong số đó, sẽ có những cảm xúc các em kiểm soát tốt và có những cảm xúc các em chưa thể kiểm soát được. Việc kiểm soát được cảm xúc sẽ giúp các em giữ được tinh thần luôn vui vẻ, an yên.</a:t>
              </a:r>
              <a:endParaRPr lang="en-US" sz="2800" b="1" dirty="0">
                <a:latin typeface="Cambria" panose="02040503050406030204" pitchFamily="18" charset="0"/>
              </a:endParaRPr>
            </a:p>
          </p:txBody>
        </p:sp>
      </p:grpSp>
      <p:pic>
        <p:nvPicPr>
          <p:cNvPr id="10" name="Picture 9">
            <a:extLst>
              <a:ext uri="{FF2B5EF4-FFF2-40B4-BE49-F238E27FC236}">
                <a16:creationId xmlns:a16="http://schemas.microsoft.com/office/drawing/2014/main" id="{FECAB1AA-DE89-BFD1-6562-283F14E54EA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 t="30164" r="-501"/>
          <a:stretch/>
        </p:blipFill>
        <p:spPr>
          <a:xfrm>
            <a:off x="7974003" y="4797449"/>
            <a:ext cx="3874851" cy="2143012"/>
          </a:xfrm>
          <a:prstGeom prst="rect">
            <a:avLst/>
          </a:prstGeom>
        </p:spPr>
      </p:pic>
      <p:pic>
        <p:nvPicPr>
          <p:cNvPr id="11" name="Picture 10">
            <a:extLst>
              <a:ext uri="{FF2B5EF4-FFF2-40B4-BE49-F238E27FC236}">
                <a16:creationId xmlns:a16="http://schemas.microsoft.com/office/drawing/2014/main" id="{C5D87365-4CF7-2A66-014A-667C525C810C}"/>
              </a:ext>
            </a:extLst>
          </p:cNvPr>
          <p:cNvPicPr>
            <a:picLocks noChangeAspect="1"/>
          </p:cNvPicPr>
          <p:nvPr/>
        </p:nvPicPr>
        <p:blipFill>
          <a:blip r:embed="rId3"/>
          <a:stretch>
            <a:fillRect/>
          </a:stretch>
        </p:blipFill>
        <p:spPr>
          <a:xfrm>
            <a:off x="3954895" y="199736"/>
            <a:ext cx="3773751" cy="144487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0ED24FA3-A11F-EFB8-194A-13E6D5CF4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0420" y="77086"/>
            <a:ext cx="1793348" cy="1793348"/>
          </a:xfrm>
          <a:prstGeom prst="rect">
            <a:avLst/>
          </a:prstGeom>
        </p:spPr>
      </p:pic>
    </p:spTree>
    <p:extLst>
      <p:ext uri="{BB962C8B-B14F-4D97-AF65-F5344CB8AC3E}">
        <p14:creationId xmlns:p14="http://schemas.microsoft.com/office/powerpoint/2010/main" val="1223934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ảm Xúc của Con Người – EZCARE – Tri thức">
            <a:extLst>
              <a:ext uri="{FF2B5EF4-FFF2-40B4-BE49-F238E27FC236}">
                <a16:creationId xmlns:a16="http://schemas.microsoft.com/office/drawing/2014/main" id="{71B5F43B-CCA9-30B1-1A41-18BBF6E1DD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4950" y="270510"/>
            <a:ext cx="6277610" cy="6277610"/>
          </a:xfrm>
          <a:prstGeom prst="rect">
            <a:avLst/>
          </a:prstGeom>
          <a:noFill/>
          <a:ln>
            <a:noFill/>
          </a:ln>
        </p:spPr>
      </p:pic>
      <p:sp>
        <p:nvSpPr>
          <p:cNvPr id="5" name="TextBox 4">
            <a:extLst>
              <a:ext uri="{FF2B5EF4-FFF2-40B4-BE49-F238E27FC236}">
                <a16:creationId xmlns:a16="http://schemas.microsoft.com/office/drawing/2014/main" id="{990142DD-ED92-8094-671B-923254FF127D}"/>
              </a:ext>
            </a:extLst>
          </p:cNvPr>
          <p:cNvSpPr txBox="1"/>
          <p:nvPr/>
        </p:nvSpPr>
        <p:spPr>
          <a:xfrm>
            <a:off x="9286240" y="2773680"/>
            <a:ext cx="2296160" cy="1200329"/>
          </a:xfrm>
          <a:prstGeom prst="rect">
            <a:avLst/>
          </a:prstGeom>
          <a:noFill/>
        </p:spPr>
        <p:txBody>
          <a:bodyPr wrap="square" rtlCol="0">
            <a:spAutoFit/>
          </a:bodyPr>
          <a:lstStyle/>
          <a:p>
            <a:pPr algn="ctr"/>
            <a:r>
              <a:rPr lang="vi-VN" sz="3600" b="1" i="1" dirty="0">
                <a:solidFill>
                  <a:srgbClr val="000000"/>
                </a:solidFill>
                <a:effectLst/>
                <a:latin typeface="Cambria" panose="02040503050406030204" pitchFamily="18" charset="0"/>
                <a:ea typeface="Cambria" panose="02040503050406030204" pitchFamily="18" charset="0"/>
              </a:rPr>
              <a:t>Bánh xe cảm xúc</a:t>
            </a:r>
            <a:r>
              <a:rPr lang="vi-VN" sz="3600" b="1" dirty="0">
                <a:solidFill>
                  <a:srgbClr val="000000"/>
                </a:solidFill>
                <a:effectLst/>
                <a:latin typeface="Cambria" panose="02040503050406030204" pitchFamily="18" charset="0"/>
                <a:ea typeface="Cambria" panose="02040503050406030204" pitchFamily="18" charset="0"/>
              </a:rPr>
              <a:t> </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6096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6593CCF-D1B3-BB31-6E98-7CB434A183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3318" y="1039549"/>
            <a:ext cx="7330155" cy="5008007"/>
          </a:xfrm>
          <a:prstGeom prst="rect">
            <a:avLst/>
          </a:prstGeom>
          <a:effectLst>
            <a:outerShdw blurRad="63500" algn="ctr" rotWithShape="0">
              <a:prstClr val="black">
                <a:alpha val="40000"/>
              </a:prstClr>
            </a:outerShdw>
          </a:effectLst>
        </p:spPr>
      </p:pic>
      <p:grpSp>
        <p:nvGrpSpPr>
          <p:cNvPr id="4" name="Group 3">
            <a:extLst>
              <a:ext uri="{FF2B5EF4-FFF2-40B4-BE49-F238E27FC236}">
                <a16:creationId xmlns:a16="http://schemas.microsoft.com/office/drawing/2014/main" id="{FFB9A268-70B1-B650-5A07-028E88CA5CBC}"/>
              </a:ext>
            </a:extLst>
          </p:cNvPr>
          <p:cNvGrpSpPr/>
          <p:nvPr/>
        </p:nvGrpSpPr>
        <p:grpSpPr>
          <a:xfrm>
            <a:off x="6709042" y="761988"/>
            <a:ext cx="6096012" cy="6096012"/>
            <a:chOff x="6353442" y="607232"/>
            <a:chExt cx="6096012" cy="6096012"/>
          </a:xfrm>
        </p:grpSpPr>
        <p:pic>
          <p:nvPicPr>
            <p:cNvPr id="7" name="图片 11">
              <a:extLst>
                <a:ext uri="{FF2B5EF4-FFF2-40B4-BE49-F238E27FC236}">
                  <a16:creationId xmlns:a16="http://schemas.microsoft.com/office/drawing/2014/main" id="{5BC38EA4-DF60-E475-41D5-5DBE1CF4A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3442" y="607232"/>
              <a:ext cx="6096012" cy="6096012"/>
            </a:xfrm>
            <a:prstGeom prst="rect">
              <a:avLst/>
            </a:prstGeom>
            <a:effectLst>
              <a:outerShdw blurRad="63500" algn="ctr" rotWithShape="0">
                <a:prstClr val="black">
                  <a:alpha val="40000"/>
                </a:prstClr>
              </a:outerShdw>
            </a:effectLst>
          </p:spPr>
        </p:pic>
        <p:sp>
          <p:nvSpPr>
            <p:cNvPr id="8" name="TextBox 7">
              <a:extLst>
                <a:ext uri="{FF2B5EF4-FFF2-40B4-BE49-F238E27FC236}">
                  <a16:creationId xmlns:a16="http://schemas.microsoft.com/office/drawing/2014/main" id="{CA2CD279-F2E0-2B8A-6F9E-4FF808783794}"/>
                </a:ext>
              </a:extLst>
            </p:cNvPr>
            <p:cNvSpPr txBox="1"/>
            <p:nvPr/>
          </p:nvSpPr>
          <p:spPr>
            <a:xfrm>
              <a:off x="8412661" y="5165610"/>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grpSp>
      <p:sp>
        <p:nvSpPr>
          <p:cNvPr id="9" name="TextBox 8">
            <a:extLst>
              <a:ext uri="{FF2B5EF4-FFF2-40B4-BE49-F238E27FC236}">
                <a16:creationId xmlns:a16="http://schemas.microsoft.com/office/drawing/2014/main" id="{367A4B0B-580F-EA28-FD21-2930614F0CF4}"/>
              </a:ext>
            </a:extLst>
          </p:cNvPr>
          <p:cNvSpPr txBox="1"/>
          <p:nvPr/>
        </p:nvSpPr>
        <p:spPr>
          <a:xfrm>
            <a:off x="1671320" y="2471057"/>
            <a:ext cx="5301343" cy="2123658"/>
          </a:xfrm>
          <a:prstGeom prst="rect">
            <a:avLst/>
          </a:prstGeom>
          <a:noFill/>
        </p:spPr>
        <p:txBody>
          <a:bodyPr wrap="square" rtlCol="0">
            <a:spAutoFit/>
          </a:bodyPr>
          <a:lstStyle/>
          <a:p>
            <a:pPr algn="ctr"/>
            <a:r>
              <a:rPr lang="vi-VN" sz="4400" dirty="0">
                <a:latin typeface="Calibri" panose="020F0502020204030204" pitchFamily="34" charset="0"/>
                <a:ea typeface="DengXian" panose="02010600030101010101" pitchFamily="2" charset="-122"/>
                <a:cs typeface="Calibri" panose="020F0502020204030204" pitchFamily="34" charset="0"/>
              </a:rPr>
              <a:t>Hoạt động 2:</a:t>
            </a:r>
            <a:endParaRPr lang="en-US" sz="4400" dirty="0">
              <a:latin typeface="Calibri" panose="020F0502020204030204" pitchFamily="34" charset="0"/>
              <a:ea typeface="DengXian" panose="02010600030101010101" pitchFamily="2" charset="-122"/>
              <a:cs typeface="Calibri" panose="020F0502020204030204" pitchFamily="34" charset="0"/>
            </a:endParaRPr>
          </a:p>
          <a:p>
            <a:pPr algn="ctr"/>
            <a:r>
              <a:rPr lang="vi-VN" sz="4400" b="1" dirty="0">
                <a:latin typeface="Calibri" panose="020F0502020204030204" pitchFamily="34" charset="0"/>
                <a:ea typeface="DengXian" panose="02010600030101010101" pitchFamily="2" charset="-122"/>
                <a:cs typeface="Calibri" panose="020F0502020204030204" pitchFamily="34" charset="0"/>
              </a:rPr>
              <a:t>Nhận diện khả năng kiểm soát cảm xúc</a:t>
            </a:r>
            <a:endParaRPr lang="en-US" sz="4400" b="1"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836579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6583C96-70E9-5E37-F6C3-49899E80B75F}"/>
              </a:ext>
            </a:extLst>
          </p:cNvPr>
          <p:cNvSpPr/>
          <p:nvPr/>
        </p:nvSpPr>
        <p:spPr>
          <a:xfrm>
            <a:off x="411738" y="195943"/>
            <a:ext cx="11368523" cy="1349828"/>
          </a:xfrm>
          <a:prstGeom prst="roundRect">
            <a:avLst>
              <a:gd name="adj" fmla="val 33903"/>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AE6162B-ACD5-E2F4-F627-818CBD59029B}"/>
              </a:ext>
            </a:extLst>
          </p:cNvPr>
          <p:cNvPicPr>
            <a:picLocks noChangeAspect="1"/>
          </p:cNvPicPr>
          <p:nvPr/>
        </p:nvPicPr>
        <p:blipFill>
          <a:blip r:embed="rId2"/>
          <a:stretch>
            <a:fillRect/>
          </a:stretch>
        </p:blipFill>
        <p:spPr>
          <a:xfrm>
            <a:off x="837247" y="2230754"/>
            <a:ext cx="10785009" cy="2107565"/>
          </a:xfrm>
          <a:prstGeom prst="rect">
            <a:avLst/>
          </a:prstGeom>
        </p:spPr>
      </p:pic>
    </p:spTree>
    <p:extLst>
      <p:ext uri="{BB962C8B-B14F-4D97-AF65-F5344CB8AC3E}">
        <p14:creationId xmlns:p14="http://schemas.microsoft.com/office/powerpoint/2010/main" val="407456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3E8BA6-E4BF-5A3F-65CD-EEEEAAA146C0}"/>
              </a:ext>
            </a:extLst>
          </p:cNvPr>
          <p:cNvSpPr/>
          <p:nvPr/>
        </p:nvSpPr>
        <p:spPr>
          <a:xfrm>
            <a:off x="910497" y="0"/>
            <a:ext cx="10379714" cy="1270000"/>
          </a:xfrm>
          <a:prstGeom prst="roundRect">
            <a:avLst>
              <a:gd name="adj" fmla="val 33903"/>
            </a:avLst>
          </a:prstGeom>
          <a:solidFill>
            <a:srgbClr val="FCE0F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prstClr val="black"/>
                </a:solidFill>
                <a:latin typeface="Cambria" panose="02040503050406030204" pitchFamily="18" charset="0"/>
                <a:ea typeface="Cambria" panose="02040503050406030204" pitchFamily="18" charset="0"/>
              </a:rPr>
              <a:t>C</a:t>
            </a:r>
            <a:r>
              <a:rPr lang="vi-VN" sz="3600" b="1" dirty="0">
                <a:solidFill>
                  <a:prstClr val="black"/>
                </a:solidFill>
                <a:latin typeface="Cambria" panose="02040503050406030204" pitchFamily="18" charset="0"/>
                <a:ea typeface="Cambria" panose="02040503050406030204" pitchFamily="18" charset="0"/>
              </a:rPr>
              <a:t>hia sẻ theo nhóm về những tình huống mà bản thân đã kiểm soát được cảm xúc.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group of kids sitting at desks&#10;&#10;Description automatically generated">
            <a:extLst>
              <a:ext uri="{FF2B5EF4-FFF2-40B4-BE49-F238E27FC236}">
                <a16:creationId xmlns:a16="http://schemas.microsoft.com/office/drawing/2014/main" id="{C8D979C6-CD6C-75F0-E212-239AD916066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29203" y="3439886"/>
            <a:ext cx="4379011" cy="2819401"/>
          </a:xfrm>
          <a:prstGeom prst="rect">
            <a:avLst/>
          </a:prstGeom>
        </p:spPr>
      </p:pic>
      <p:pic>
        <p:nvPicPr>
          <p:cNvPr id="5" name="图片 13">
            <a:extLst>
              <a:ext uri="{FF2B5EF4-FFF2-40B4-BE49-F238E27FC236}">
                <a16:creationId xmlns:a16="http://schemas.microsoft.com/office/drawing/2014/main" id="{94294563-B099-C25C-AAA8-2D7329147F78}"/>
              </a:ext>
            </a:extLst>
          </p:cNvPr>
          <p:cNvPicPr>
            <a:picLocks noChangeAspect="1"/>
          </p:cNvPicPr>
          <p:nvPr/>
        </p:nvPicPr>
        <p:blipFill>
          <a:blip r:embed="rId3"/>
          <a:stretch>
            <a:fillRect/>
          </a:stretch>
        </p:blipFill>
        <p:spPr>
          <a:xfrm flipH="1">
            <a:off x="-370320" y="1115857"/>
            <a:ext cx="7799458" cy="2155663"/>
          </a:xfrm>
          <a:prstGeom prst="rect">
            <a:avLst/>
          </a:prstGeom>
        </p:spPr>
      </p:pic>
      <p:sp>
        <p:nvSpPr>
          <p:cNvPr id="6" name="TextBox 5">
            <a:extLst>
              <a:ext uri="{FF2B5EF4-FFF2-40B4-BE49-F238E27FC236}">
                <a16:creationId xmlns:a16="http://schemas.microsoft.com/office/drawing/2014/main" id="{A4E477FE-8DDC-4FC9-1399-CA60E524D1DE}"/>
              </a:ext>
            </a:extLst>
          </p:cNvPr>
          <p:cNvSpPr txBox="1"/>
          <p:nvPr/>
        </p:nvSpPr>
        <p:spPr>
          <a:xfrm>
            <a:off x="1117600" y="1442720"/>
            <a:ext cx="4998720" cy="1077218"/>
          </a:xfrm>
          <a:prstGeom prst="rect">
            <a:avLst/>
          </a:prstGeom>
          <a:noFill/>
        </p:spPr>
        <p:txBody>
          <a:bodyPr wrap="square" rtlCol="0">
            <a:spAutoFit/>
          </a:bodyPr>
          <a:lstStyle/>
          <a:p>
            <a:pPr algn="ctr"/>
            <a:r>
              <a:rPr lang="vi-VN" sz="3200" b="1" dirty="0">
                <a:solidFill>
                  <a:srgbClr val="000000"/>
                </a:solidFill>
                <a:effectLst/>
                <a:latin typeface="Cambria" panose="02040503050406030204" pitchFamily="18" charset="0"/>
                <a:ea typeface="Cambria" panose="02040503050406030204" pitchFamily="18" charset="0"/>
              </a:rPr>
              <a:t>Nguyên nhân, bối cảnh diễn ra tình huống.</a:t>
            </a:r>
            <a:endParaRPr lang="en-US" sz="3200" b="1" dirty="0">
              <a:effectLst/>
              <a:latin typeface="Cambria" panose="02040503050406030204" pitchFamily="18" charset="0"/>
              <a:ea typeface="Cambria" panose="02040503050406030204" pitchFamily="18" charset="0"/>
            </a:endParaRPr>
          </a:p>
        </p:txBody>
      </p:sp>
      <p:pic>
        <p:nvPicPr>
          <p:cNvPr id="7" name="图片 13">
            <a:extLst>
              <a:ext uri="{FF2B5EF4-FFF2-40B4-BE49-F238E27FC236}">
                <a16:creationId xmlns:a16="http://schemas.microsoft.com/office/drawing/2014/main" id="{35730490-529A-8391-2AF6-29282F390692}"/>
              </a:ext>
            </a:extLst>
          </p:cNvPr>
          <p:cNvPicPr>
            <a:picLocks noChangeAspect="1"/>
          </p:cNvPicPr>
          <p:nvPr/>
        </p:nvPicPr>
        <p:blipFill>
          <a:blip r:embed="rId3"/>
          <a:stretch>
            <a:fillRect/>
          </a:stretch>
        </p:blipFill>
        <p:spPr>
          <a:xfrm flipH="1">
            <a:off x="0" y="2578897"/>
            <a:ext cx="7799458" cy="2733320"/>
          </a:xfrm>
          <a:prstGeom prst="rect">
            <a:avLst/>
          </a:prstGeom>
        </p:spPr>
      </p:pic>
      <p:sp>
        <p:nvSpPr>
          <p:cNvPr id="8" name="TextBox 7">
            <a:extLst>
              <a:ext uri="{FF2B5EF4-FFF2-40B4-BE49-F238E27FC236}">
                <a16:creationId xmlns:a16="http://schemas.microsoft.com/office/drawing/2014/main" id="{C6C04222-8962-2BBC-16ED-F90AFB19E4D8}"/>
              </a:ext>
            </a:extLst>
          </p:cNvPr>
          <p:cNvSpPr txBox="1"/>
          <p:nvPr/>
        </p:nvSpPr>
        <p:spPr>
          <a:xfrm>
            <a:off x="1528560" y="3190240"/>
            <a:ext cx="4998720" cy="954107"/>
          </a:xfrm>
          <a:prstGeom prst="rect">
            <a:avLst/>
          </a:prstGeom>
          <a:noFill/>
        </p:spPr>
        <p:txBody>
          <a:bodyPr wrap="square" rtlCol="0">
            <a:spAutoFit/>
          </a:bodyPr>
          <a:lstStyle/>
          <a:p>
            <a:pPr algn="ctr"/>
            <a:r>
              <a:rPr lang="vi-VN" sz="2800" b="1" dirty="0">
                <a:solidFill>
                  <a:srgbClr val="000000"/>
                </a:solidFill>
                <a:latin typeface="Cambria" panose="02040503050406030204" pitchFamily="18" charset="0"/>
                <a:ea typeface="Cambria" panose="02040503050406030204" pitchFamily="18" charset="0"/>
              </a:rPr>
              <a:t>Những lời nói, việc làm, thái độ của em trong tình huống.</a:t>
            </a:r>
            <a:endParaRPr lang="en-US" sz="2800" b="1" dirty="0">
              <a:effectLst/>
              <a:latin typeface="Cambria" panose="02040503050406030204" pitchFamily="18" charset="0"/>
              <a:ea typeface="Cambria" panose="02040503050406030204" pitchFamily="18" charset="0"/>
            </a:endParaRPr>
          </a:p>
        </p:txBody>
      </p:sp>
      <p:pic>
        <p:nvPicPr>
          <p:cNvPr id="9" name="图片 13">
            <a:extLst>
              <a:ext uri="{FF2B5EF4-FFF2-40B4-BE49-F238E27FC236}">
                <a16:creationId xmlns:a16="http://schemas.microsoft.com/office/drawing/2014/main" id="{F2CB0FC8-18D1-6485-CF47-699B9D7E122E}"/>
              </a:ext>
            </a:extLst>
          </p:cNvPr>
          <p:cNvPicPr>
            <a:picLocks noChangeAspect="1"/>
          </p:cNvPicPr>
          <p:nvPr/>
        </p:nvPicPr>
        <p:blipFill>
          <a:blip r:embed="rId3"/>
          <a:stretch>
            <a:fillRect/>
          </a:stretch>
        </p:blipFill>
        <p:spPr>
          <a:xfrm flipH="1">
            <a:off x="304800" y="4458497"/>
            <a:ext cx="7799458" cy="2733320"/>
          </a:xfrm>
          <a:prstGeom prst="rect">
            <a:avLst/>
          </a:prstGeom>
        </p:spPr>
      </p:pic>
      <p:sp>
        <p:nvSpPr>
          <p:cNvPr id="10" name="TextBox 9">
            <a:extLst>
              <a:ext uri="{FF2B5EF4-FFF2-40B4-BE49-F238E27FC236}">
                <a16:creationId xmlns:a16="http://schemas.microsoft.com/office/drawing/2014/main" id="{23C4E5D3-2169-2A73-220A-1887B847CD20}"/>
              </a:ext>
            </a:extLst>
          </p:cNvPr>
          <p:cNvSpPr txBox="1"/>
          <p:nvPr/>
        </p:nvSpPr>
        <p:spPr>
          <a:xfrm>
            <a:off x="1833360" y="5069840"/>
            <a:ext cx="4998720" cy="954107"/>
          </a:xfrm>
          <a:prstGeom prst="rect">
            <a:avLst/>
          </a:prstGeom>
          <a:noFill/>
        </p:spPr>
        <p:txBody>
          <a:bodyPr wrap="square" rtlCol="0">
            <a:spAutoFit/>
          </a:bodyPr>
          <a:lstStyle/>
          <a:p>
            <a:pPr algn="ctr"/>
            <a:r>
              <a:rPr lang="vi-VN" sz="2800" b="1" dirty="0">
                <a:solidFill>
                  <a:srgbClr val="000000"/>
                </a:solidFill>
                <a:latin typeface="Cambria" panose="02040503050406030204" pitchFamily="18" charset="0"/>
                <a:ea typeface="Cambria" panose="02040503050406030204" pitchFamily="18" charset="0"/>
              </a:rPr>
              <a:t>Kết quả khi em kiểm soát được cảm xúc.</a:t>
            </a:r>
            <a:endParaRPr lang="en-US" sz="28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003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45BF6-8551-9798-3234-C9DC673B3DD7}"/>
              </a:ext>
            </a:extLst>
          </p:cNvPr>
          <p:cNvPicPr>
            <a:picLocks noChangeAspect="1"/>
          </p:cNvPicPr>
          <p:nvPr/>
        </p:nvPicPr>
        <p:blipFill>
          <a:blip r:embed="rId2"/>
          <a:stretch>
            <a:fillRect/>
          </a:stretch>
        </p:blipFill>
        <p:spPr>
          <a:xfrm>
            <a:off x="647065" y="992504"/>
            <a:ext cx="10799796" cy="4849495"/>
          </a:xfrm>
          <a:prstGeom prst="rect">
            <a:avLst/>
          </a:prstGeom>
        </p:spPr>
      </p:pic>
    </p:spTree>
    <p:extLst>
      <p:ext uri="{BB962C8B-B14F-4D97-AF65-F5344CB8AC3E}">
        <p14:creationId xmlns:p14="http://schemas.microsoft.com/office/powerpoint/2010/main" val="198927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3E8BA6-E4BF-5A3F-65CD-EEEEAAA146C0}"/>
              </a:ext>
            </a:extLst>
          </p:cNvPr>
          <p:cNvSpPr/>
          <p:nvPr/>
        </p:nvSpPr>
        <p:spPr>
          <a:xfrm>
            <a:off x="910497" y="0"/>
            <a:ext cx="10379714" cy="1270000"/>
          </a:xfrm>
          <a:prstGeom prst="roundRect">
            <a:avLst>
              <a:gd name="adj" fmla="val 33903"/>
            </a:avLst>
          </a:prstGeom>
          <a:solidFill>
            <a:srgbClr val="FCE0F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đánh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giá</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năng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kiểm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soát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cảm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xúc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bản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thân</a:t>
            </a:r>
            <a:r>
              <a:rPr lang="en-US" sz="3600" b="1" dirty="0">
                <a:solidFill>
                  <a:prstClr val="black"/>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7EA5037C-3517-7ABD-195C-1162BF13CC76}"/>
              </a:ext>
            </a:extLst>
          </p:cNvPr>
          <p:cNvPicPr>
            <a:picLocks noChangeAspect="1"/>
          </p:cNvPicPr>
          <p:nvPr/>
        </p:nvPicPr>
        <p:blipFill>
          <a:blip r:embed="rId2"/>
          <a:stretch>
            <a:fillRect/>
          </a:stretch>
        </p:blipFill>
        <p:spPr>
          <a:xfrm>
            <a:off x="1610677" y="1637665"/>
            <a:ext cx="8543925" cy="1428750"/>
          </a:xfrm>
          <a:prstGeom prst="rect">
            <a:avLst/>
          </a:prstGeom>
        </p:spPr>
      </p:pic>
      <p:pic>
        <p:nvPicPr>
          <p:cNvPr id="13" name="Picture 12">
            <a:extLst>
              <a:ext uri="{FF2B5EF4-FFF2-40B4-BE49-F238E27FC236}">
                <a16:creationId xmlns:a16="http://schemas.microsoft.com/office/drawing/2014/main" id="{F688DF1C-414E-B7C0-6956-BC4991E3A7EF}"/>
              </a:ext>
            </a:extLst>
          </p:cNvPr>
          <p:cNvPicPr>
            <a:picLocks noChangeAspect="1"/>
          </p:cNvPicPr>
          <p:nvPr/>
        </p:nvPicPr>
        <p:blipFill>
          <a:blip r:embed="rId3"/>
          <a:stretch>
            <a:fillRect/>
          </a:stretch>
        </p:blipFill>
        <p:spPr>
          <a:xfrm>
            <a:off x="1663700" y="3261995"/>
            <a:ext cx="8458200" cy="1390650"/>
          </a:xfrm>
          <a:prstGeom prst="rect">
            <a:avLst/>
          </a:prstGeom>
        </p:spPr>
      </p:pic>
      <p:pic>
        <p:nvPicPr>
          <p:cNvPr id="15" name="Picture 14">
            <a:extLst>
              <a:ext uri="{FF2B5EF4-FFF2-40B4-BE49-F238E27FC236}">
                <a16:creationId xmlns:a16="http://schemas.microsoft.com/office/drawing/2014/main" id="{70BCB28C-EB1B-E80F-1CF7-E8960649C3A8}"/>
              </a:ext>
            </a:extLst>
          </p:cNvPr>
          <p:cNvPicPr>
            <a:picLocks noChangeAspect="1"/>
          </p:cNvPicPr>
          <p:nvPr/>
        </p:nvPicPr>
        <p:blipFill>
          <a:blip r:embed="rId4"/>
          <a:stretch>
            <a:fillRect/>
          </a:stretch>
        </p:blipFill>
        <p:spPr>
          <a:xfrm>
            <a:off x="1727517" y="4996497"/>
            <a:ext cx="8391525" cy="1457325"/>
          </a:xfrm>
          <a:prstGeom prst="rect">
            <a:avLst/>
          </a:prstGeom>
        </p:spPr>
      </p:pic>
    </p:spTree>
    <p:extLst>
      <p:ext uri="{BB962C8B-B14F-4D97-AF65-F5344CB8AC3E}">
        <p14:creationId xmlns:p14="http://schemas.microsoft.com/office/powerpoint/2010/main" val="3710289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76E5DF7-7055-43BA-694F-0D3080F17D4A}"/>
              </a:ext>
            </a:extLst>
          </p:cNvPr>
          <p:cNvGrpSpPr/>
          <p:nvPr/>
        </p:nvGrpSpPr>
        <p:grpSpPr>
          <a:xfrm>
            <a:off x="711201" y="1513840"/>
            <a:ext cx="9335360" cy="4033520"/>
            <a:chOff x="1945709" y="1936228"/>
            <a:chExt cx="8100851" cy="3105257"/>
          </a:xfrm>
        </p:grpSpPr>
        <p:grpSp>
          <p:nvGrpSpPr>
            <p:cNvPr id="5" name="组合 26">
              <a:extLst>
                <a:ext uri="{FF2B5EF4-FFF2-40B4-BE49-F238E27FC236}">
                  <a16:creationId xmlns:a16="http://schemas.microsoft.com/office/drawing/2014/main" id="{7571F7E8-DF8A-816C-0838-A6DE42E208BE}"/>
                </a:ext>
              </a:extLst>
            </p:cNvPr>
            <p:cNvGrpSpPr/>
            <p:nvPr/>
          </p:nvGrpSpPr>
          <p:grpSpPr>
            <a:xfrm>
              <a:off x="1945709" y="1936228"/>
              <a:ext cx="8100851" cy="3105257"/>
              <a:chOff x="-7927329" y="-4954585"/>
              <a:chExt cx="9902260" cy="5268685"/>
            </a:xfrm>
          </p:grpSpPr>
          <p:sp>
            <p:nvSpPr>
              <p:cNvPr id="7" name="任意多边形 43">
                <a:extLst>
                  <a:ext uri="{FF2B5EF4-FFF2-40B4-BE49-F238E27FC236}">
                    <a16:creationId xmlns:a16="http://schemas.microsoft.com/office/drawing/2014/main" id="{E13112E3-F32C-9CF8-A7FF-C4B99380B4DA}"/>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44">
                <a:extLst>
                  <a:ext uri="{FF2B5EF4-FFF2-40B4-BE49-F238E27FC236}">
                    <a16:creationId xmlns:a16="http://schemas.microsoft.com/office/drawing/2014/main" id="{26596F8A-D108-677F-61E9-E914885E2BF4}"/>
                  </a:ext>
                </a:extLst>
              </p:cNvPr>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F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45">
                <a:extLst>
                  <a:ext uri="{FF2B5EF4-FFF2-40B4-BE49-F238E27FC236}">
                    <a16:creationId xmlns:a16="http://schemas.microsoft.com/office/drawing/2014/main" id="{30617A3F-978F-DD12-2092-52A00A923405}"/>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 name="TextBox 5">
              <a:extLst>
                <a:ext uri="{FF2B5EF4-FFF2-40B4-BE49-F238E27FC236}">
                  <a16:creationId xmlns:a16="http://schemas.microsoft.com/office/drawing/2014/main" id="{51F06B3A-09BE-773E-E65B-665B6F30919A}"/>
                </a:ext>
              </a:extLst>
            </p:cNvPr>
            <p:cNvSpPr txBox="1"/>
            <p:nvPr/>
          </p:nvSpPr>
          <p:spPr>
            <a:xfrm>
              <a:off x="2496289" y="2334695"/>
              <a:ext cx="7106865" cy="23931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Có rất nhiều tình huống này sinh trong cuộc sống hằng ngày ở nhà, ở trường và ở cộng đồng. Các em cần đánh giá được khả năng kiểm soát cảm xúc của bản thân để có biện pháp thay đổi, điều chỉnh cảm xúc cho phù hợp giúp các em luôn giữ được bình tĩnh và không có hành động tức thời do cảm xúc tiêu cực gây ra.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FECAB1AA-DE89-BFD1-6562-283F14E54EA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 t="30164" r="-501"/>
          <a:stretch/>
        </p:blipFill>
        <p:spPr>
          <a:xfrm>
            <a:off x="7974003" y="4797449"/>
            <a:ext cx="3874851" cy="2143012"/>
          </a:xfrm>
          <a:prstGeom prst="rect">
            <a:avLst/>
          </a:prstGeom>
        </p:spPr>
      </p:pic>
      <p:pic>
        <p:nvPicPr>
          <p:cNvPr id="11" name="Picture 10">
            <a:extLst>
              <a:ext uri="{FF2B5EF4-FFF2-40B4-BE49-F238E27FC236}">
                <a16:creationId xmlns:a16="http://schemas.microsoft.com/office/drawing/2014/main" id="{C5D87365-4CF7-2A66-014A-667C525C810C}"/>
              </a:ext>
            </a:extLst>
          </p:cNvPr>
          <p:cNvPicPr>
            <a:picLocks noChangeAspect="1"/>
          </p:cNvPicPr>
          <p:nvPr/>
        </p:nvPicPr>
        <p:blipFill>
          <a:blip r:embed="rId3"/>
          <a:stretch>
            <a:fillRect/>
          </a:stretch>
        </p:blipFill>
        <p:spPr>
          <a:xfrm>
            <a:off x="3954895" y="199736"/>
            <a:ext cx="3773751" cy="1444877"/>
          </a:xfrm>
          <a:prstGeom prst="rect">
            <a:avLst/>
          </a:prstGeom>
        </p:spPr>
      </p:pic>
    </p:spTree>
    <p:extLst>
      <p:ext uri="{BB962C8B-B14F-4D97-AF65-F5344CB8AC3E}">
        <p14:creationId xmlns:p14="http://schemas.microsoft.com/office/powerpoint/2010/main" val="105803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ate.com - Bí quyết KIỂM SOÁT CẢM XÚC _720p">
            <a:hlinkClick r:id="" action="ppaction://media"/>
            <a:extLst>
              <a:ext uri="{FF2B5EF4-FFF2-40B4-BE49-F238E27FC236}">
                <a16:creationId xmlns:a16="http://schemas.microsoft.com/office/drawing/2014/main" id="{823C9CB8-502B-8336-D877-996E981998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08857"/>
            <a:ext cx="12172647" cy="7064828"/>
          </a:xfrm>
          <a:prstGeom prst="rect">
            <a:avLst/>
          </a:prstGeom>
        </p:spPr>
      </p:pic>
    </p:spTree>
    <p:extLst>
      <p:ext uri="{BB962C8B-B14F-4D97-AF65-F5344CB8AC3E}">
        <p14:creationId xmlns:p14="http://schemas.microsoft.com/office/powerpoint/2010/main" val="3500388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letters on a black background&#10;&#10;Description automatically generated">
            <a:extLst>
              <a:ext uri="{FF2B5EF4-FFF2-40B4-BE49-F238E27FC236}">
                <a16:creationId xmlns:a16="http://schemas.microsoft.com/office/drawing/2014/main" id="{91F35F9E-50D3-84DF-722D-6B8F78D62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0" y="773430"/>
            <a:ext cx="7660640" cy="2543572"/>
          </a:xfrm>
          <a:prstGeom prst="rect">
            <a:avLst/>
          </a:prstGeom>
        </p:spPr>
      </p:pic>
    </p:spTree>
    <p:extLst>
      <p:ext uri="{BB962C8B-B14F-4D97-AF65-F5344CB8AC3E}">
        <p14:creationId xmlns:p14="http://schemas.microsoft.com/office/powerpoint/2010/main" val="317456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04B1-A52D-D233-90FB-DC0DE8AB7691}"/>
              </a:ext>
            </a:extLst>
          </p:cNvPr>
          <p:cNvSpPr>
            <a:spLocks noGrp="1"/>
          </p:cNvSpPr>
          <p:nvPr>
            <p:ph type="title"/>
          </p:nvPr>
        </p:nvSpPr>
        <p:spPr/>
        <p:txBody>
          <a:bodyPr/>
          <a:lstStyle/>
          <a:p>
            <a:endParaRPr lang="en-US"/>
          </a:p>
        </p:txBody>
      </p:sp>
      <p:pic>
        <p:nvPicPr>
          <p:cNvPr id="4" name="y2mate.com - Sẻ chia cảm xúc  Bài Hát Phát Triển Nhân Cách Của Pinkfong  Cá Mập Con Baby Shark  Nhạc thiếu nhi_v720P">
            <a:hlinkClick r:id="" action="ppaction://media"/>
            <a:extLst>
              <a:ext uri="{FF2B5EF4-FFF2-40B4-BE49-F238E27FC236}">
                <a16:creationId xmlns:a16="http://schemas.microsoft.com/office/drawing/2014/main" id="{85637595-451C-942B-9144-87D3B7BFB7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535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3E8BA6-E4BF-5A3F-65CD-EEEEAAA146C0}"/>
              </a:ext>
            </a:extLst>
          </p:cNvPr>
          <p:cNvSpPr/>
          <p:nvPr/>
        </p:nvSpPr>
        <p:spPr>
          <a:xfrm>
            <a:off x="548640" y="0"/>
            <a:ext cx="10873651" cy="1940560"/>
          </a:xfrm>
          <a:prstGeom prst="roundRect">
            <a:avLst>
              <a:gd name="adj" fmla="val 33903"/>
            </a:avLst>
          </a:prstGeom>
          <a:solidFill>
            <a:srgbClr val="FCE0F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black"/>
                </a:solidFill>
                <a:latin typeface="Cambria" panose="02040503050406030204" pitchFamily="18" charset="0"/>
                <a:ea typeface="Cambria" panose="02040503050406030204" pitchFamily="18" charset="0"/>
              </a:rPr>
              <a:t>Về</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nhà</a:t>
            </a:r>
            <a:r>
              <a:rPr lang="en-US" sz="3200" b="1" dirty="0">
                <a:solidFill>
                  <a:prstClr val="black"/>
                </a:solidFill>
                <a:latin typeface="Cambria" panose="02040503050406030204" pitchFamily="18" charset="0"/>
                <a:ea typeface="Cambria" panose="02040503050406030204" pitchFamily="18" charset="0"/>
              </a:rPr>
              <a:t>:</a:t>
            </a:r>
          </a:p>
          <a:p>
            <a:pPr lvl="0" algn="just">
              <a:defRPr/>
            </a:pP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Thực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hiện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kiểm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soát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cảm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xúc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bản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thân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trong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cuộc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sống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hằng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ngày</a:t>
            </a:r>
            <a:r>
              <a:rPr lang="en-US" sz="3200" dirty="0">
                <a:solidFill>
                  <a:prstClr val="black"/>
                </a:solidFill>
                <a:latin typeface="Cambria" panose="02040503050406030204" pitchFamily="18" charset="0"/>
                <a:ea typeface="Cambria" panose="02040503050406030204" pitchFamily="18" charset="0"/>
              </a:rPr>
              <a:t>.</a:t>
            </a:r>
          </a:p>
          <a:p>
            <a:pPr lvl="0" algn="just">
              <a:defRPr/>
            </a:pP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Ghi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lại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nhật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kí</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kiểm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soát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cảm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xúc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bản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thân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theo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gợi</a:t>
            </a:r>
            <a:r>
              <a:rPr lang="en-US" sz="3200" dirty="0">
                <a:solidFill>
                  <a:prstClr val="black"/>
                </a:solidFill>
                <a:latin typeface="Cambria" panose="02040503050406030204" pitchFamily="18" charset="0"/>
                <a:ea typeface="Cambria" panose="02040503050406030204" pitchFamily="18" charset="0"/>
              </a:rPr>
              <a:t> ý:</a:t>
            </a:r>
          </a:p>
        </p:txBody>
      </p:sp>
      <p:pic>
        <p:nvPicPr>
          <p:cNvPr id="4" name="Picture 3">
            <a:extLst>
              <a:ext uri="{FF2B5EF4-FFF2-40B4-BE49-F238E27FC236}">
                <a16:creationId xmlns:a16="http://schemas.microsoft.com/office/drawing/2014/main" id="{6B1D0689-1815-982C-477D-8A1105574B1E}"/>
              </a:ext>
            </a:extLst>
          </p:cNvPr>
          <p:cNvPicPr>
            <a:picLocks noChangeAspect="1"/>
          </p:cNvPicPr>
          <p:nvPr/>
        </p:nvPicPr>
        <p:blipFill>
          <a:blip r:embed="rId2"/>
          <a:stretch>
            <a:fillRect/>
          </a:stretch>
        </p:blipFill>
        <p:spPr>
          <a:xfrm>
            <a:off x="1704022" y="2225040"/>
            <a:ext cx="9048471" cy="4155440"/>
          </a:xfrm>
          <a:prstGeom prst="rect">
            <a:avLst/>
          </a:prstGeom>
        </p:spPr>
      </p:pic>
    </p:spTree>
    <p:extLst>
      <p:ext uri="{BB962C8B-B14F-4D97-AF65-F5344CB8AC3E}">
        <p14:creationId xmlns:p14="http://schemas.microsoft.com/office/powerpoint/2010/main" val="941653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25694-5ED2-5496-DC42-82B1549154DC}"/>
              </a:ext>
            </a:extLst>
          </p:cNvPr>
          <p:cNvPicPr>
            <a:picLocks noChangeAspect="1"/>
          </p:cNvPicPr>
          <p:nvPr/>
        </p:nvPicPr>
        <p:blipFill>
          <a:blip r:embed="rId2"/>
          <a:stretch>
            <a:fillRect/>
          </a:stretch>
        </p:blipFill>
        <p:spPr>
          <a:xfrm>
            <a:off x="923095" y="2185284"/>
            <a:ext cx="10345809" cy="3036071"/>
          </a:xfrm>
          <a:prstGeom prst="rect">
            <a:avLst/>
          </a:prstGeom>
        </p:spPr>
      </p:pic>
    </p:spTree>
    <p:extLst>
      <p:ext uri="{BB962C8B-B14F-4D97-AF65-F5344CB8AC3E}">
        <p14:creationId xmlns:p14="http://schemas.microsoft.com/office/powerpoint/2010/main" val="105873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971457" y="544738"/>
            <a:ext cx="10379714" cy="141469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prstClr val="black"/>
                </a:solidFill>
                <a:latin typeface="Cambria" panose="02040503050406030204" pitchFamily="18" charset="0"/>
                <a:ea typeface="Cambria" panose="02040503050406030204" pitchFamily="18" charset="0"/>
              </a:rPr>
              <a:t>Chia </a:t>
            </a:r>
            <a:r>
              <a:rPr lang="en-US" sz="4000" b="1" dirty="0" err="1">
                <a:solidFill>
                  <a:prstClr val="black"/>
                </a:solidFill>
                <a:latin typeface="Cambria" panose="02040503050406030204" pitchFamily="18" charset="0"/>
                <a:ea typeface="Cambria" panose="02040503050406030204" pitchFamily="18" charset="0"/>
              </a:rPr>
              <a:t>sẻ</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huống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gặp</a:t>
            </a:r>
            <a:r>
              <a:rPr lang="en-US" sz="4000" b="1" dirty="0">
                <a:solidFill>
                  <a:prstClr val="black"/>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90012" y="4510507"/>
            <a:ext cx="3646059" cy="2347494"/>
          </a:xfrm>
          <a:prstGeom prst="rect">
            <a:avLst/>
          </a:prstGeom>
        </p:spPr>
      </p:pic>
      <p:sp>
        <p:nvSpPr>
          <p:cNvPr id="3" name="Rectangle: Rounded Corners 2">
            <a:extLst>
              <a:ext uri="{FF2B5EF4-FFF2-40B4-BE49-F238E27FC236}">
                <a16:creationId xmlns:a16="http://schemas.microsoft.com/office/drawing/2014/main" id="{0CF59F0A-1448-50F0-2983-805247039A67}"/>
              </a:ext>
            </a:extLst>
          </p:cNvPr>
          <p:cNvSpPr/>
          <p:nvPr/>
        </p:nvSpPr>
        <p:spPr>
          <a:xfrm>
            <a:off x="669268" y="2460172"/>
            <a:ext cx="7005161" cy="3799115"/>
          </a:xfrm>
          <a:prstGeom prst="roundRect">
            <a:avLst>
              <a:gd name="adj" fmla="val 13777"/>
            </a:avLst>
          </a:prstGeom>
          <a:solidFill>
            <a:srgbClr val="FAECEC"/>
          </a:solidFill>
          <a:ln>
            <a:solidFill>
              <a:srgbClr val="D13F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vi-VN" sz="3600" b="1" dirty="0">
                <a:solidFill>
                  <a:prstClr val="black"/>
                </a:solidFill>
                <a:latin typeface="Cambria" panose="02040503050406030204" pitchFamily="18" charset="0"/>
                <a:ea typeface="Cambria" panose="02040503050406030204" pitchFamily="18" charset="0"/>
              </a:rPr>
              <a:t>+ Bạn nhỏ đã nổi giận khi bị bạn vô tình làm hỏng tranh đang vẽ mặc dù bạn đã xin lỗi.</a:t>
            </a:r>
          </a:p>
          <a:p>
            <a:pPr lvl="0">
              <a:defRPr/>
            </a:pPr>
            <a:r>
              <a:rPr lang="vi-VN" sz="3600" b="1" dirty="0">
                <a:solidFill>
                  <a:prstClr val="black"/>
                </a:solidFill>
                <a:latin typeface="Cambria" panose="02040503050406030204" pitchFamily="18" charset="0"/>
                <a:ea typeface="Cambria" panose="02040503050406030204" pitchFamily="18" charset="0"/>
              </a:rPr>
              <a:t>+ Mẹ giúp bạn nhỏ lấy lại bình tĩnh và thể hiện cảm xúc tích cực hơn. </a:t>
            </a:r>
          </a:p>
        </p:txBody>
      </p:sp>
    </p:spTree>
    <p:extLst>
      <p:ext uri="{BB962C8B-B14F-4D97-AF65-F5344CB8AC3E}">
        <p14:creationId xmlns:p14="http://schemas.microsoft.com/office/powerpoint/2010/main" val="253749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4B7B-EF13-E50D-DB32-550A53BC098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343F277-F63C-5744-5A49-167C26C6D49B}"/>
              </a:ext>
            </a:extLst>
          </p:cNvPr>
          <p:cNvSpPr>
            <a:spLocks noGrp="1"/>
          </p:cNvSpPr>
          <p:nvPr>
            <p:ph type="subTitle" idx="1"/>
          </p:nvPr>
        </p:nvSpPr>
        <p:spPr/>
        <p:txBody>
          <a:bodyPr/>
          <a:lstStyle/>
          <a:p>
            <a:endParaRPr lang="en-US"/>
          </a:p>
        </p:txBody>
      </p:sp>
      <p:pic>
        <p:nvPicPr>
          <p:cNvPr id="5" name="Picture 4" descr="A cartoon of a person holding a book&#10;&#10;Description automatically generated">
            <a:extLst>
              <a:ext uri="{FF2B5EF4-FFF2-40B4-BE49-F238E27FC236}">
                <a16:creationId xmlns:a16="http://schemas.microsoft.com/office/drawing/2014/main" id="{71D2EAFC-777D-D89E-A94F-90CF41D1A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group of kids jumping in the air&#10;&#10;Description automatically generated">
            <a:extLst>
              <a:ext uri="{FF2B5EF4-FFF2-40B4-BE49-F238E27FC236}">
                <a16:creationId xmlns:a16="http://schemas.microsoft.com/office/drawing/2014/main" id="{A8D9523E-735D-09C9-9BD9-044F067F6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60" y="1771785"/>
            <a:ext cx="12192000" cy="5981700"/>
          </a:xfrm>
          <a:prstGeom prst="rect">
            <a:avLst/>
          </a:prstGeom>
        </p:spPr>
      </p:pic>
      <p:pic>
        <p:nvPicPr>
          <p:cNvPr id="18" name="Picture 17">
            <a:extLst>
              <a:ext uri="{FF2B5EF4-FFF2-40B4-BE49-F238E27FC236}">
                <a16:creationId xmlns:a16="http://schemas.microsoft.com/office/drawing/2014/main" id="{4380EBD5-6CDF-440E-B843-FECEA517C968}"/>
              </a:ext>
            </a:extLst>
          </p:cNvPr>
          <p:cNvPicPr>
            <a:picLocks noChangeAspect="1"/>
          </p:cNvPicPr>
          <p:nvPr/>
        </p:nvPicPr>
        <p:blipFill>
          <a:blip r:embed="rId5"/>
          <a:stretch>
            <a:fillRect/>
          </a:stretch>
        </p:blipFill>
        <p:spPr>
          <a:xfrm>
            <a:off x="3570486" y="0"/>
            <a:ext cx="5689945" cy="1254599"/>
          </a:xfrm>
          <a:prstGeom prst="rect">
            <a:avLst/>
          </a:prstGeom>
        </p:spPr>
      </p:pic>
      <p:pic>
        <p:nvPicPr>
          <p:cNvPr id="8" name="Picture 7">
            <a:extLst>
              <a:ext uri="{FF2B5EF4-FFF2-40B4-BE49-F238E27FC236}">
                <a16:creationId xmlns:a16="http://schemas.microsoft.com/office/drawing/2014/main" id="{B2A13ACB-F6C8-2463-E00E-B06378DBD612}"/>
              </a:ext>
            </a:extLst>
          </p:cNvPr>
          <p:cNvPicPr>
            <a:picLocks noChangeAspect="1"/>
          </p:cNvPicPr>
          <p:nvPr/>
        </p:nvPicPr>
        <p:blipFill>
          <a:blip r:embed="rId6"/>
          <a:stretch>
            <a:fillRect/>
          </a:stretch>
        </p:blipFill>
        <p:spPr>
          <a:xfrm>
            <a:off x="456718" y="1388523"/>
            <a:ext cx="11126164" cy="1359526"/>
          </a:xfrm>
          <a:prstGeom prst="rect">
            <a:avLst/>
          </a:prstGeom>
        </p:spPr>
      </p:pic>
      <p:pic>
        <p:nvPicPr>
          <p:cNvPr id="12" name="Picture 11">
            <a:extLst>
              <a:ext uri="{FF2B5EF4-FFF2-40B4-BE49-F238E27FC236}">
                <a16:creationId xmlns:a16="http://schemas.microsoft.com/office/drawing/2014/main" id="{DB5BF10C-CBF0-0900-98AE-06198AAFB39E}"/>
              </a:ext>
            </a:extLst>
          </p:cNvPr>
          <p:cNvPicPr>
            <a:picLocks noChangeAspect="1"/>
          </p:cNvPicPr>
          <p:nvPr/>
        </p:nvPicPr>
        <p:blipFill>
          <a:blip r:embed="rId7"/>
          <a:stretch>
            <a:fillRect/>
          </a:stretch>
        </p:blipFill>
        <p:spPr>
          <a:xfrm>
            <a:off x="0" y="216360"/>
            <a:ext cx="2700762" cy="1091279"/>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010A7D4B-9146-DDFB-9ED7-A125F0E08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0420" y="77086"/>
            <a:ext cx="1793348" cy="1793348"/>
          </a:xfrm>
          <a:prstGeom prst="rect">
            <a:avLst/>
          </a:prstGeom>
        </p:spPr>
      </p:pic>
    </p:spTree>
    <p:extLst>
      <p:ext uri="{BB962C8B-B14F-4D97-AF65-F5344CB8AC3E}">
        <p14:creationId xmlns:p14="http://schemas.microsoft.com/office/powerpoint/2010/main" val="357108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eon colored word on a black background&#10;&#10;Description automatically generated">
            <a:extLst>
              <a:ext uri="{FF2B5EF4-FFF2-40B4-BE49-F238E27FC236}">
                <a16:creationId xmlns:a16="http://schemas.microsoft.com/office/drawing/2014/main" id="{69BB6399-4C52-5894-0976-B07EDD2D3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228" y="387805"/>
            <a:ext cx="9155775" cy="3112324"/>
          </a:xfrm>
          <a:prstGeom prst="rect">
            <a:avLst/>
          </a:prstGeom>
        </p:spPr>
      </p:pic>
    </p:spTree>
    <p:extLst>
      <p:ext uri="{BB962C8B-B14F-4D97-AF65-F5344CB8AC3E}">
        <p14:creationId xmlns:p14="http://schemas.microsoft.com/office/powerpoint/2010/main" val="371150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45B439-6E53-B6AD-FD94-25D1B029C8A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64802"/>
            <a:ext cx="3768011" cy="4776736"/>
          </a:xfrm>
          <a:prstGeom prst="rect">
            <a:avLst/>
          </a:prstGeom>
        </p:spPr>
      </p:pic>
      <p:pic>
        <p:nvPicPr>
          <p:cNvPr id="5" name="Picture 4">
            <a:extLst>
              <a:ext uri="{FF2B5EF4-FFF2-40B4-BE49-F238E27FC236}">
                <a16:creationId xmlns:a16="http://schemas.microsoft.com/office/drawing/2014/main" id="{EF310EE4-E640-6631-2578-BC2B25E71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76340" y="265805"/>
            <a:ext cx="7817568" cy="5155281"/>
          </a:xfrm>
          <a:prstGeom prst="rect">
            <a:avLst/>
          </a:prstGeom>
        </p:spPr>
      </p:pic>
      <p:sp>
        <p:nvSpPr>
          <p:cNvPr id="6" name="TextBox 5">
            <a:extLst>
              <a:ext uri="{FF2B5EF4-FFF2-40B4-BE49-F238E27FC236}">
                <a16:creationId xmlns:a16="http://schemas.microsoft.com/office/drawing/2014/main" id="{7A13D632-F57C-3DD8-F1F4-AA309F50062D}"/>
              </a:ext>
            </a:extLst>
          </p:cNvPr>
          <p:cNvSpPr txBox="1"/>
          <p:nvPr/>
        </p:nvSpPr>
        <p:spPr>
          <a:xfrm>
            <a:off x="4648200" y="1861457"/>
            <a:ext cx="5301343" cy="2123658"/>
          </a:xfrm>
          <a:prstGeom prst="rect">
            <a:avLst/>
          </a:prstGeom>
          <a:noFill/>
        </p:spPr>
        <p:txBody>
          <a:bodyPr wrap="square" rtlCol="0">
            <a:spAutoFit/>
          </a:bodyPr>
          <a:lstStyle/>
          <a:p>
            <a:pPr algn="ctr"/>
            <a:r>
              <a:rPr lang="vi-VN" sz="4400" dirty="0">
                <a:effectLst/>
                <a:latin typeface="Calibri" panose="020F0502020204030204" pitchFamily="34" charset="0"/>
                <a:ea typeface="DengXian" panose="02010600030101010101" pitchFamily="2" charset="-122"/>
                <a:cs typeface="Calibri" panose="020F0502020204030204" pitchFamily="34" charset="0"/>
              </a:rPr>
              <a:t>Hoạt động 1: </a:t>
            </a:r>
            <a:r>
              <a:rPr lang="vi-VN" sz="4400" b="1" spc="15"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Chia sẻ trải nghiệm cảm xúc của em</a:t>
            </a:r>
            <a:endParaRPr lang="en-US" sz="4400" b="1"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53477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6583C96-70E9-5E37-F6C3-49899E80B75F}"/>
              </a:ext>
            </a:extLst>
          </p:cNvPr>
          <p:cNvSpPr/>
          <p:nvPr/>
        </p:nvSpPr>
        <p:spPr>
          <a:xfrm>
            <a:off x="411738" y="195943"/>
            <a:ext cx="11368523" cy="1349828"/>
          </a:xfrm>
          <a:prstGeom prst="roundRect">
            <a:avLst>
              <a:gd name="adj" fmla="val 33903"/>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black"/>
                </a:solidFill>
                <a:latin typeface="Cambria" panose="02040503050406030204" pitchFamily="18" charset="0"/>
                <a:ea typeface="Cambria" panose="02040503050406030204" pitchFamily="18" charset="0"/>
              </a:rPr>
              <a:t>Kể về các tình huống tương ứng với các trạng thái cảm xúc của em trong những ngày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D541237-022B-61A4-D51B-CA9B62A4D2EC}"/>
              </a:ext>
            </a:extLst>
          </p:cNvPr>
          <p:cNvPicPr>
            <a:picLocks noChangeAspect="1"/>
          </p:cNvPicPr>
          <p:nvPr/>
        </p:nvPicPr>
        <p:blipFill>
          <a:blip r:embed="rId2"/>
          <a:stretch>
            <a:fillRect/>
          </a:stretch>
        </p:blipFill>
        <p:spPr>
          <a:xfrm>
            <a:off x="4201887" y="1688819"/>
            <a:ext cx="5071382" cy="4456165"/>
          </a:xfrm>
          <a:prstGeom prst="rect">
            <a:avLst/>
          </a:prstGeom>
        </p:spPr>
      </p:pic>
    </p:spTree>
    <p:extLst>
      <p:ext uri="{BB962C8B-B14F-4D97-AF65-F5344CB8AC3E}">
        <p14:creationId xmlns:p14="http://schemas.microsoft.com/office/powerpoint/2010/main" val="325084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3E8BA6-E4BF-5A3F-65CD-EEEEAAA146C0}"/>
              </a:ext>
            </a:extLst>
          </p:cNvPr>
          <p:cNvSpPr/>
          <p:nvPr/>
        </p:nvSpPr>
        <p:spPr>
          <a:xfrm>
            <a:off x="971457" y="544738"/>
            <a:ext cx="10379714" cy="141469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prstClr val="black"/>
                </a:solidFill>
                <a:latin typeface="Cambria" panose="02040503050406030204" pitchFamily="18" charset="0"/>
                <a:ea typeface="Cambria" panose="02040503050406030204" pitchFamily="18" charset="0"/>
              </a:rPr>
              <a:t>Em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trải</a:t>
            </a:r>
            <a:r>
              <a:rPr lang="en-US" sz="3600" b="1" dirty="0">
                <a:solidFill>
                  <a:prstClr val="black"/>
                </a:solidFill>
                <a:latin typeface="Cambria" panose="02040503050406030204" pitchFamily="18" charset="0"/>
                <a:ea typeface="Cambria" panose="02040503050406030204" pitchFamily="18" charset="0"/>
              </a:rPr>
              <a:t> qua </a:t>
            </a:r>
            <a:r>
              <a:rPr lang="en-US" sz="3600" b="1" dirty="0" err="1">
                <a:solidFill>
                  <a:prstClr val="black"/>
                </a:solidFill>
                <a:latin typeface="Cambria" panose="02040503050406030204" pitchFamily="18" charset="0"/>
                <a:ea typeface="Cambria" panose="02040503050406030204" pitchFamily="18" charset="0"/>
              </a:rPr>
              <a:t>những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cảm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xúc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gì</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những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ngày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gần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đây</a:t>
            </a:r>
            <a:r>
              <a:rPr lang="en-US" sz="3600" b="1" dirty="0">
                <a:solidFill>
                  <a:prstClr val="black"/>
                </a:solidFill>
                <a:latin typeface="Cambria" panose="02040503050406030204" pitchFamily="18" charset="0"/>
                <a:ea typeface="Cambria" panose="02040503050406030204" pitchFamily="18" charset="0"/>
              </a:rPr>
              <a:t>? Trong </a:t>
            </a:r>
            <a:r>
              <a:rPr lang="en-US" sz="3600" b="1" dirty="0" err="1">
                <a:solidFill>
                  <a:prstClr val="black"/>
                </a:solidFill>
                <a:latin typeface="Cambria" panose="02040503050406030204" pitchFamily="18" charset="0"/>
                <a:ea typeface="Cambria" panose="02040503050406030204" pitchFamily="18" charset="0"/>
              </a:rPr>
              <a:t>tình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huống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cụ</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nào</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descr="A group of kids sitting at desks&#10;&#10;Description automatically generated">
            <a:extLst>
              <a:ext uri="{FF2B5EF4-FFF2-40B4-BE49-F238E27FC236}">
                <a16:creationId xmlns:a16="http://schemas.microsoft.com/office/drawing/2014/main" id="{C8D979C6-CD6C-75F0-E212-239AD916066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29203" y="3439886"/>
            <a:ext cx="4379011" cy="2819401"/>
          </a:xfrm>
          <a:prstGeom prst="rect">
            <a:avLst/>
          </a:prstGeom>
        </p:spPr>
      </p:pic>
      <p:sp>
        <p:nvSpPr>
          <p:cNvPr id="4" name="Rectangle: Rounded Corners 3">
            <a:extLst>
              <a:ext uri="{FF2B5EF4-FFF2-40B4-BE49-F238E27FC236}">
                <a16:creationId xmlns:a16="http://schemas.microsoft.com/office/drawing/2014/main" id="{760723C2-D94F-C576-5714-86A38F9DEBCD}"/>
              </a:ext>
            </a:extLst>
          </p:cNvPr>
          <p:cNvSpPr/>
          <p:nvPr/>
        </p:nvSpPr>
        <p:spPr>
          <a:xfrm>
            <a:off x="340086" y="2264682"/>
            <a:ext cx="7073086" cy="141469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black"/>
                </a:solidFill>
                <a:latin typeface="Cambria" panose="02040503050406030204" pitchFamily="18" charset="0"/>
                <a:ea typeface="Cambria" panose="02040503050406030204" pitchFamily="18" charset="0"/>
              </a:rPr>
              <a:t>Em có thể hay chưa thể kiểm soát cảm xúc đó?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315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F41DA-C291-D08B-1D7D-4CD7921C082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34245" y="2607013"/>
            <a:ext cx="9338835" cy="3207610"/>
          </a:xfrm>
          <a:prstGeom prst="rect">
            <a:avLst/>
          </a:prstGeom>
        </p:spPr>
      </p:pic>
      <p:pic>
        <p:nvPicPr>
          <p:cNvPr id="3" name="Picture 2">
            <a:extLst>
              <a:ext uri="{FF2B5EF4-FFF2-40B4-BE49-F238E27FC236}">
                <a16:creationId xmlns:a16="http://schemas.microsoft.com/office/drawing/2014/main" id="{20743B06-4BC1-2BDF-26CB-8F593CF00079}"/>
              </a:ext>
            </a:extLst>
          </p:cNvPr>
          <p:cNvPicPr>
            <a:picLocks noChangeAspect="1"/>
          </p:cNvPicPr>
          <p:nvPr/>
        </p:nvPicPr>
        <p:blipFill>
          <a:blip r:embed="rId3"/>
          <a:stretch>
            <a:fillRect/>
          </a:stretch>
        </p:blipFill>
        <p:spPr>
          <a:xfrm>
            <a:off x="1066364" y="771958"/>
            <a:ext cx="10059272" cy="1835055"/>
          </a:xfrm>
          <a:prstGeom prst="rect">
            <a:avLst/>
          </a:prstGeom>
        </p:spPr>
      </p:pic>
    </p:spTree>
    <p:extLst>
      <p:ext uri="{BB962C8B-B14F-4D97-AF65-F5344CB8AC3E}">
        <p14:creationId xmlns:p14="http://schemas.microsoft.com/office/powerpoint/2010/main" val="370680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322</TotalTime>
  <Words>453</Words>
  <Application>Microsoft Office PowerPoint</Application>
  <PresentationFormat>Widescreen</PresentationFormat>
  <Paragraphs>24</Paragraphs>
  <Slides>21</Slides>
  <Notes>1</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等线</vt:lpstr>
      <vt:lpstr>#9Slide07 Altus</vt:lpstr>
      <vt:lpstr>Aptos</vt:lpstr>
      <vt:lpstr>Arial</vt:lpstr>
      <vt:lpstr>Calibri</vt:lpstr>
      <vt:lpstr>Cambria</vt:lpstr>
      <vt:lpstr>Times New Roman</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Thao Tran</cp:lastModifiedBy>
  <cp:revision>35</cp:revision>
  <dcterms:created xsi:type="dcterms:W3CDTF">2024-06-05T11:50:38Z</dcterms:created>
  <dcterms:modified xsi:type="dcterms:W3CDTF">2024-09-26T03:05:22Z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2024-06-05T12:03:43Z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cbb4aa60-62b1-4f49-827e-299ca050a39d</vt:lpwstr>
  </property>
  <property fmtid="{D5CDD505-2E9C-101B-9397-08002B2CF9AE}" pid="8" name="MSIP_Label_defa4170-0d19-0005-0004-bc88714345d2_ContentBits">
    <vt:lpwstr>0</vt:lpwstr>
  </property>
</Properties>
</file>