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5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9933"/>
    <a:srgbClr val="FFCA31"/>
    <a:srgbClr val="FF9999"/>
    <a:srgbClr val="FF0066"/>
    <a:srgbClr val="33CCCC"/>
    <a:srgbClr val="CCCCFF"/>
    <a:srgbClr val="FFCC99"/>
    <a:srgbClr val="356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077BD-9A77-4675-8E18-4E6CBA2971E1}" v="54" dt="2024-08-27T16:40:53.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8" d="100"/>
          <a:sy n="78" d="100"/>
        </p:scale>
        <p:origin x="45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8A98-01AF-13EE-A9F0-130AE0DF82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27E5E52-0985-4C60-48DA-06608DAE8B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2ADF1A0-746A-F85E-9C34-1230823B0D5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78E74575-5729-4D6F-BDC3-E3807333F9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A43A8A-C41A-4A15-B6BA-0F66B5D4F304}"/>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31096432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171C-1EC5-FD07-40C8-2C9EB12D521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A65511E-2D06-5F2A-3E64-FC410628C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894959-D468-F034-B8CC-0C5C7DFA69F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E0E9C74D-8002-1E1F-D750-E9950A83910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8132FB0-5D24-4E68-5D2D-775B45521FF3}"/>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69837226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FC3A0-ED28-5B10-492F-FEC558928E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47F21CA-2244-AFB7-63D8-96CD005135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DEEBB56-3FD6-5FF7-20DF-E6C4425483FF}"/>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8A326D58-FB19-8D06-3F20-9C80643BC6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4C96AC-0493-24DE-717A-0E585E7F70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7737777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72-44D2-22F0-2EEE-C41CCCADA89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5343C52-5E7C-7A10-9C16-3FE40F93BF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C9AAFF8-E348-F5DF-EA67-C89F15BA75A6}"/>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2FE7B161-A79C-3108-0289-45D7A678CF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100AA40-5D11-4538-F9EA-01A4B3BA465D}"/>
              </a:ext>
            </a:extLst>
          </p:cNvPr>
          <p:cNvSpPr>
            <a:spLocks noGrp="1"/>
          </p:cNvSpPr>
          <p:nvPr>
            <p:ph type="sldNum" sz="quarter" idx="12"/>
          </p:nvPr>
        </p:nvSpPr>
        <p:spPr/>
        <p:txBody>
          <a:bodyPr/>
          <a:lstStyle/>
          <a:p>
            <a:fld id="{B1A2BA25-8421-4232-B7ED-1E03AEB8F51F}" type="slidenum">
              <a:rPr lang="vi-VN" smtClean="0"/>
              <a:t>‹#›</a:t>
            </a:fld>
            <a:endParaRPr lang="vi-VN"/>
          </a:p>
        </p:txBody>
      </p:sp>
      <p:pic>
        <p:nvPicPr>
          <p:cNvPr id="8" name="Picture 7" descr="A cartoon of a tree and grass&#10;&#10;Description automatically generated">
            <a:extLst>
              <a:ext uri="{FF2B5EF4-FFF2-40B4-BE49-F238E27FC236}">
                <a16:creationId xmlns:a16="http://schemas.microsoft.com/office/drawing/2014/main" id="{20593C09-5773-93A9-C7D8-2542CBB2193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52C56ED3-3A84-F4BF-E4B2-A1CB74D0DDF5}"/>
              </a:ext>
            </a:extLst>
          </p:cNvPr>
          <p:cNvSpPr/>
          <p:nvPr userDrawn="1"/>
        </p:nvSpPr>
        <p:spPr>
          <a:xfrm>
            <a:off x="232833" y="252413"/>
            <a:ext cx="11726333" cy="6240462"/>
          </a:xfrm>
          <a:custGeom>
            <a:avLst/>
            <a:gdLst>
              <a:gd name="connsiteX0" fmla="*/ 1040098 w 11726333"/>
              <a:gd name="connsiteY0" fmla="*/ 0 h 6240462"/>
              <a:gd name="connsiteX1" fmla="*/ 10686235 w 11726333"/>
              <a:gd name="connsiteY1" fmla="*/ 0 h 6240462"/>
              <a:gd name="connsiteX2" fmla="*/ 11726333 w 11726333"/>
              <a:gd name="connsiteY2" fmla="*/ 1040098 h 6240462"/>
              <a:gd name="connsiteX3" fmla="*/ 11726333 w 11726333"/>
              <a:gd name="connsiteY3" fmla="*/ 6240462 h 6240462"/>
              <a:gd name="connsiteX4" fmla="*/ 11726333 w 11726333"/>
              <a:gd name="connsiteY4" fmla="*/ 6240462 h 6240462"/>
              <a:gd name="connsiteX5" fmla="*/ 0 w 11726333"/>
              <a:gd name="connsiteY5" fmla="*/ 6240462 h 6240462"/>
              <a:gd name="connsiteX6" fmla="*/ 0 w 11726333"/>
              <a:gd name="connsiteY6" fmla="*/ 6240462 h 6240462"/>
              <a:gd name="connsiteX7" fmla="*/ 0 w 11726333"/>
              <a:gd name="connsiteY7" fmla="*/ 1040098 h 6240462"/>
              <a:gd name="connsiteX8" fmla="*/ 1040098 w 11726333"/>
              <a:gd name="connsiteY8" fmla="*/ 0 h 624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6333" h="6240462" fill="none" extrusionOk="0">
                <a:moveTo>
                  <a:pt x="1040098" y="0"/>
                </a:moveTo>
                <a:cubicBezTo>
                  <a:pt x="5185537" y="78011"/>
                  <a:pt x="9517524" y="21937"/>
                  <a:pt x="10686235" y="0"/>
                </a:cubicBezTo>
                <a:cubicBezTo>
                  <a:pt x="11223177" y="-36837"/>
                  <a:pt x="11746954" y="489489"/>
                  <a:pt x="11726333" y="1040098"/>
                </a:cubicBezTo>
                <a:cubicBezTo>
                  <a:pt x="11818021" y="3269285"/>
                  <a:pt x="11789441" y="5159774"/>
                  <a:pt x="11726333" y="6240462"/>
                </a:cubicBezTo>
                <a:lnTo>
                  <a:pt x="11726333" y="6240462"/>
                </a:lnTo>
                <a:cubicBezTo>
                  <a:pt x="8629816" y="6095378"/>
                  <a:pt x="5096911" y="6275541"/>
                  <a:pt x="0" y="6240462"/>
                </a:cubicBezTo>
                <a:lnTo>
                  <a:pt x="0" y="6240462"/>
                </a:lnTo>
                <a:cubicBezTo>
                  <a:pt x="42204" y="4494219"/>
                  <a:pt x="161297" y="2260773"/>
                  <a:pt x="0" y="1040098"/>
                </a:cubicBezTo>
                <a:cubicBezTo>
                  <a:pt x="80147" y="475903"/>
                  <a:pt x="468400" y="33073"/>
                  <a:pt x="1040098" y="0"/>
                </a:cubicBezTo>
                <a:close/>
              </a:path>
              <a:path w="11726333" h="6240462" stroke="0" extrusionOk="0">
                <a:moveTo>
                  <a:pt x="1040098" y="0"/>
                </a:moveTo>
                <a:cubicBezTo>
                  <a:pt x="3100110" y="-16420"/>
                  <a:pt x="9618436" y="-157111"/>
                  <a:pt x="10686235" y="0"/>
                </a:cubicBezTo>
                <a:cubicBezTo>
                  <a:pt x="11211012" y="5223"/>
                  <a:pt x="11722474" y="480113"/>
                  <a:pt x="11726333" y="1040098"/>
                </a:cubicBezTo>
                <a:cubicBezTo>
                  <a:pt x="11726733" y="2217926"/>
                  <a:pt x="11803831" y="4130074"/>
                  <a:pt x="11726333" y="6240462"/>
                </a:cubicBezTo>
                <a:lnTo>
                  <a:pt x="11726333" y="6240462"/>
                </a:lnTo>
                <a:cubicBezTo>
                  <a:pt x="6535787" y="6122967"/>
                  <a:pt x="2036339" y="6322084"/>
                  <a:pt x="0" y="6240462"/>
                </a:cubicBezTo>
                <a:lnTo>
                  <a:pt x="0" y="6240462"/>
                </a:lnTo>
                <a:cubicBezTo>
                  <a:pt x="-46332" y="4261289"/>
                  <a:pt x="133940" y="3603605"/>
                  <a:pt x="0" y="1040098"/>
                </a:cubicBezTo>
                <a:cubicBezTo>
                  <a:pt x="4593" y="460152"/>
                  <a:pt x="507669" y="3934"/>
                  <a:pt x="1040098" y="0"/>
                </a:cubicBezTo>
                <a:close/>
              </a:path>
            </a:pathLst>
          </a:custGeom>
          <a:ln w="57150">
            <a:solidFill>
              <a:srgbClr val="FFCA31"/>
            </a:solidFill>
            <a:prstDash val="dash"/>
            <a:extLst>
              <a:ext uri="{C807C97D-BFC1-408E-A445-0C87EB9F89A2}">
                <ask:lineSketchStyleProps xmlns:ask="http://schemas.microsoft.com/office/drawing/2018/sketchyshapes" xmlns="" sd="2214188587">
                  <a:prstGeom prst="round2Same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extLst>
      <p:ext uri="{BB962C8B-B14F-4D97-AF65-F5344CB8AC3E}">
        <p14:creationId xmlns:p14="http://schemas.microsoft.com/office/powerpoint/2010/main" val="393827510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954C2-DB43-992E-7278-87D2D348E5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DCF0CD5-D86E-52D7-D638-09CF619CA2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C5DDD5-5450-4D23-0193-4A0E1AFFA6D3}"/>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5B9A0304-5886-4075-1C54-D88DBAB61F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37E0C9A-506D-85D8-2D37-AE673DA555A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06978081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83D0F-F1E5-AB0E-32DD-11727B1F018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3D162FA-EEA9-177E-D1BF-9E33035734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F32FC9-A6E7-1E7F-1AD3-F1C577D18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416B590-2F6A-2F88-2C49-112CD5B5D0A2}"/>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99FC0851-432F-F463-05D4-68083E88BC1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9BE540D-517D-913C-99C8-BDEBB4349EA9}"/>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53577125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72AE3-EE9D-D903-8031-5C67E02D004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04732A9-3BAD-0EA7-37B0-3FC9DA13DA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926F2F-4FDB-6957-61FE-7B3B9B32F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AA0209B-A04D-1F12-AC4F-1C862F044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6E4A6A-692B-9F4E-38CA-52BB7D1055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FBBD980-6F8E-38B7-31A9-4AEE5F2DF6A2}"/>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8" name="Footer Placeholder 7">
            <a:extLst>
              <a:ext uri="{FF2B5EF4-FFF2-40B4-BE49-F238E27FC236}">
                <a16:creationId xmlns:a16="http://schemas.microsoft.com/office/drawing/2014/main" id="{BD92129E-079A-220D-C6AB-063A6D18BD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F3FD56-E6D4-4F12-FC0E-508D3727F2A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62782542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7A1B-24DC-16EB-1DF5-EEB845408D9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161679F-E161-CE72-9C06-EF16CFBF20A8}"/>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4" name="Footer Placeholder 3">
            <a:extLst>
              <a:ext uri="{FF2B5EF4-FFF2-40B4-BE49-F238E27FC236}">
                <a16:creationId xmlns:a16="http://schemas.microsoft.com/office/drawing/2014/main" id="{AE0DC4C5-35FE-D624-8BFF-86CE282E0EB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CEEB159F-E6FC-F21A-875E-48234E3E4BEB}"/>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38335435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258DA-5E7C-EA25-A187-E9ACC8EE0B14}"/>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3" name="Footer Placeholder 2">
            <a:extLst>
              <a:ext uri="{FF2B5EF4-FFF2-40B4-BE49-F238E27FC236}">
                <a16:creationId xmlns:a16="http://schemas.microsoft.com/office/drawing/2014/main" id="{CC1B9601-A453-8D2B-FF26-229D8F350E27}"/>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49532CA-F4E5-610E-C9EA-795D591188A1}"/>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11187437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D87E-4498-DEEC-1113-749C68E91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B843468-EDFC-9742-C6C3-9B315F57AC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CB18CFE-62AF-C2AC-B08E-D2D23984B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B8F3A5-A433-5B00-166B-4A4774648067}"/>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8FF9258C-33C5-1BD2-7F4C-47CD655FC9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BC256A-9998-D4A2-FF1E-CD6F38A0A5CE}"/>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204022344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9B5D-F964-1A5C-D902-67FF1E745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8660E30-C5BF-8F42-779B-7F6642F1F7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C9F33E7-1804-06CD-038E-F4D50415B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41488F-47DE-B2E7-2E70-CEC6B835F7E7}"/>
              </a:ext>
            </a:extLst>
          </p:cNvPr>
          <p:cNvSpPr>
            <a:spLocks noGrp="1"/>
          </p:cNvSpPr>
          <p:nvPr>
            <p:ph type="dt" sz="half" idx="10"/>
          </p:nvPr>
        </p:nvSpPr>
        <p:spPr/>
        <p:txBody>
          <a:bodyPr/>
          <a:lstStyle/>
          <a:p>
            <a:fld id="{0633B063-9023-4F8B-A444-F3092032F14E}" type="datetimeFigureOut">
              <a:rPr lang="vi-VN" smtClean="0"/>
              <a:t>14/09/2024</a:t>
            </a:fld>
            <a:endParaRPr lang="vi-VN"/>
          </a:p>
        </p:txBody>
      </p:sp>
      <p:sp>
        <p:nvSpPr>
          <p:cNvPr id="6" name="Footer Placeholder 5">
            <a:extLst>
              <a:ext uri="{FF2B5EF4-FFF2-40B4-BE49-F238E27FC236}">
                <a16:creationId xmlns:a16="http://schemas.microsoft.com/office/drawing/2014/main" id="{59C97B67-5293-AA11-EFDC-C62C3997E6A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3DFE740-5377-2D7D-5612-D62871163457}"/>
              </a:ext>
            </a:extLst>
          </p:cNvPr>
          <p:cNvSpPr>
            <a:spLocks noGrp="1"/>
          </p:cNvSpPr>
          <p:nvPr>
            <p:ph type="sldNum" sz="quarter" idx="12"/>
          </p:nvPr>
        </p:nvSpPr>
        <p:spPr/>
        <p:txBody>
          <a:bodyPr/>
          <a:lstStyle/>
          <a:p>
            <a:fld id="{B1A2BA25-8421-4232-B7ED-1E03AEB8F51F}" type="slidenum">
              <a:rPr lang="vi-VN" smtClean="0"/>
              <a:t>‹#›</a:t>
            </a:fld>
            <a:endParaRPr lang="vi-VN"/>
          </a:p>
        </p:txBody>
      </p:sp>
    </p:spTree>
    <p:extLst>
      <p:ext uri="{BB962C8B-B14F-4D97-AF65-F5344CB8AC3E}">
        <p14:creationId xmlns:p14="http://schemas.microsoft.com/office/powerpoint/2010/main" val="315822229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3D7E19-6B81-F96E-19C3-6FEB73A82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5FD9CF1-9D8A-08E9-A946-AF6328C4C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B5B14F4-47AC-3A08-A00D-22B9BB9AAA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633B063-9023-4F8B-A444-F3092032F14E}" type="datetimeFigureOut">
              <a:rPr lang="vi-VN" smtClean="0"/>
              <a:t>14/09/2024</a:t>
            </a:fld>
            <a:endParaRPr lang="vi-VN"/>
          </a:p>
        </p:txBody>
      </p:sp>
      <p:sp>
        <p:nvSpPr>
          <p:cNvPr id="5" name="Footer Placeholder 4">
            <a:extLst>
              <a:ext uri="{FF2B5EF4-FFF2-40B4-BE49-F238E27FC236}">
                <a16:creationId xmlns:a16="http://schemas.microsoft.com/office/drawing/2014/main" id="{20378C14-D5EC-F9AC-CC84-A071A67E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C23646D2-D26C-E400-CE7A-327E75A165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A2BA25-8421-4232-B7ED-1E03AEB8F51F}" type="slidenum">
              <a:rPr lang="vi-VN" smtClean="0"/>
              <a:t>‹#›</a:t>
            </a:fld>
            <a:endParaRPr lang="vi-VN"/>
          </a:p>
        </p:txBody>
      </p:sp>
    </p:spTree>
    <p:extLst>
      <p:ext uri="{BB962C8B-B14F-4D97-AF65-F5344CB8AC3E}">
        <p14:creationId xmlns:p14="http://schemas.microsoft.com/office/powerpoint/2010/main" val="218945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45.svg"/><Relationship Id="rId12" Type="http://schemas.openxmlformats.org/officeDocument/2006/relationships/image" Target="../media/image3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43.sv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7.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2.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62E0E111-FD0E-0DB2-9715-50F1B7480A76}"/>
              </a:ext>
            </a:extLst>
          </p:cNvPr>
          <p:cNvPicPr>
            <a:picLocks noChangeAspect="1"/>
          </p:cNvPicPr>
          <p:nvPr/>
        </p:nvPicPr>
        <p:blipFill>
          <a:blip r:embed="rId3"/>
          <a:stretch>
            <a:fillRect/>
          </a:stretch>
        </p:blipFill>
        <p:spPr>
          <a:xfrm>
            <a:off x="2313432" y="1405278"/>
            <a:ext cx="8483505" cy="2275698"/>
          </a:xfrm>
          <a:prstGeom prst="rect">
            <a:avLst/>
          </a:prstGeom>
        </p:spPr>
      </p:pic>
    </p:spTree>
    <p:extLst>
      <p:ext uri="{BB962C8B-B14F-4D97-AF65-F5344CB8AC3E}">
        <p14:creationId xmlns:p14="http://schemas.microsoft.com/office/powerpoint/2010/main" val="312617216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171359"/>
              <a:ext cx="6094476" cy="1015663"/>
            </a:xfrm>
            <a:prstGeom prst="rect">
              <a:avLst/>
            </a:prstGeom>
            <a:noFill/>
          </p:spPr>
          <p:txBody>
            <a:bodyPr wrap="square">
              <a:spAutoFit/>
            </a:bodyPr>
            <a:lstStyle/>
            <a:p>
              <a:pPr algn="ctr"/>
              <a:r>
                <a:rPr lang="vi-VN" sz="6000" b="1" dirty="0"/>
                <a:t>Dây thun</a:t>
              </a: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6570536" y="4151486"/>
            <a:ext cx="6094476" cy="1323439"/>
          </a:xfrm>
          <a:prstGeom prst="rect">
            <a:avLst/>
          </a:prstGeom>
          <a:noFill/>
        </p:spPr>
        <p:txBody>
          <a:bodyPr wrap="square">
            <a:spAutoFit/>
          </a:bodyPr>
          <a:lstStyle/>
          <a:p>
            <a:r>
              <a:rPr lang="vi-VN" sz="8000" dirty="0">
                <a:effectLst/>
                <a:latin typeface="Times New Roman" panose="02020603050405020304" pitchFamily="18" charset="0"/>
                <a:ea typeface="Arial" panose="020B0604020202020204" pitchFamily="34" charset="0"/>
              </a:rPr>
              <a:t>dây chun.</a:t>
            </a:r>
            <a:endParaRPr lang="vi-VN" sz="11500" dirty="0"/>
          </a:p>
        </p:txBody>
      </p:sp>
      <p:pic>
        <p:nvPicPr>
          <p:cNvPr id="16" name="Picture 15" descr="A close-up of a bunch of rubber bands&#10;&#10;Description automatically generated">
            <a:extLst>
              <a:ext uri="{FF2B5EF4-FFF2-40B4-BE49-F238E27FC236}">
                <a16:creationId xmlns:a16="http://schemas.microsoft.com/office/drawing/2014/main" id="{E5024722-AE68-EE39-13A0-934B131574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2532" y="2854841"/>
            <a:ext cx="3596323" cy="3596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205456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171359"/>
              <a:ext cx="6094476" cy="1015663"/>
            </a:xfrm>
            <a:prstGeom prst="rect">
              <a:avLst/>
            </a:prstGeom>
            <a:noFill/>
          </p:spPr>
          <p:txBody>
            <a:bodyPr wrap="square">
              <a:spAutoFit/>
            </a:bodyPr>
            <a:lstStyle/>
            <a:p>
              <a:pPr algn="ctr"/>
              <a:r>
                <a:rPr lang="en-GB" sz="6000" b="1" dirty="0" err="1"/>
                <a:t>Biết</a:t>
              </a:r>
              <a:r>
                <a:rPr lang="en-GB" sz="6000" b="1" dirty="0"/>
                <a:t> ý</a:t>
              </a:r>
              <a:endParaRPr lang="vi-VN" sz="6000" b="1" dirty="0"/>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310248" y="4178810"/>
            <a:ext cx="11485436" cy="1569660"/>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đoán biết được suy nghĩ của người khác để có cách ứng xử phù hợp.</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8473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099923"/>
              <a:ext cx="6094476" cy="1200329"/>
            </a:xfrm>
            <a:prstGeom prst="rect">
              <a:avLst/>
            </a:prstGeom>
            <a:noFill/>
          </p:spPr>
          <p:txBody>
            <a:bodyPr wrap="square">
              <a:spAutoFit/>
            </a:bodyPr>
            <a:lstStyle/>
            <a:p>
              <a:pPr algn="ctr"/>
              <a:r>
                <a:rPr lang="en-GB" sz="7200" b="1" dirty="0" err="1">
                  <a:latin typeface="Cambria" panose="02040503050406030204" pitchFamily="18" charset="0"/>
                  <a:ea typeface="Cambria" panose="02040503050406030204" pitchFamily="18" charset="0"/>
                </a:rPr>
                <a:t>đơm</a:t>
              </a:r>
              <a:endParaRPr lang="vi-VN" sz="72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830997"/>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lấy thức ăn từ xoong nồi ra bát, đĩa</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600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217525"/>
              <a:ext cx="6094476" cy="923330"/>
            </a:xfrm>
            <a:prstGeom prst="rect">
              <a:avLst/>
            </a:prstGeom>
            <a:noFill/>
          </p:spPr>
          <p:txBody>
            <a:bodyPr wrap="square">
              <a:spAutoFit/>
            </a:bodyPr>
            <a:lstStyle/>
            <a:p>
              <a:pPr algn="ctr"/>
              <a:r>
                <a:rPr lang="en-GB" sz="5400" b="1" dirty="0" err="1">
                  <a:latin typeface="Cambria" panose="02040503050406030204" pitchFamily="18" charset="0"/>
                  <a:ea typeface="Cambria" panose="02040503050406030204" pitchFamily="18" charset="0"/>
                </a:rPr>
                <a:t>Mừng</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quýnh</a:t>
              </a:r>
              <a:endParaRPr lang="vi-VN" sz="54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830997"/>
          </a:xfrm>
          <a:prstGeom prst="rect">
            <a:avLst/>
          </a:prstGeom>
          <a:noFill/>
        </p:spPr>
        <p:txBody>
          <a:bodyPr wrap="square">
            <a:spAutoFit/>
          </a:bodyPr>
          <a:lstStyle/>
          <a:p>
            <a:r>
              <a:rPr lang="vi-VN" sz="4800">
                <a:effectLst/>
                <a:latin typeface="Cambria" panose="02040503050406030204" pitchFamily="18" charset="0"/>
                <a:ea typeface="Cambria" panose="02040503050406030204" pitchFamily="18" charset="0"/>
              </a:rPr>
              <a:t>mừng quá, đến mức cuống cả lên</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9113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663584"/>
            <a:ext cx="6309360" cy="2057400"/>
            <a:chOff x="0" y="663584"/>
            <a:chExt cx="6309360"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8"/>
              <a:ext cx="5247818" cy="1973813"/>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1754326"/>
            </a:xfrm>
            <a:prstGeom prst="rect">
              <a:avLst/>
            </a:prstGeom>
            <a:noFill/>
          </p:spPr>
          <p:txBody>
            <a:bodyPr wrap="square" rtlCol="0">
              <a:spAutoFit/>
            </a:bodyPr>
            <a:lstStyle/>
            <a:p>
              <a:pPr algn="ctr"/>
              <a:r>
                <a:rPr lang="en-GB" sz="5400" dirty="0" err="1">
                  <a:latin typeface="#9Slide05 SVNClementine" panose="020F0502020204030203" pitchFamily="34" charset="0"/>
                </a:rPr>
                <a:t>Giải</a:t>
              </a:r>
              <a:r>
                <a:rPr lang="en-GB" sz="5400" dirty="0">
                  <a:latin typeface="#9Slide05 SVNClementine" panose="020F0502020204030203" pitchFamily="34" charset="0"/>
                </a:rPr>
                <a:t> </a:t>
              </a:r>
              <a:r>
                <a:rPr lang="en-GB" sz="5400" dirty="0" err="1">
                  <a:latin typeface="#9Slide05 SVNClementine" panose="020F0502020204030203" pitchFamily="34" charset="0"/>
                </a:rPr>
                <a:t>nghĩa</a:t>
              </a:r>
              <a:r>
                <a:rPr lang="en-GB" sz="5400" dirty="0">
                  <a:latin typeface="#9Slide05 SVNClementine" panose="020F0502020204030203" pitchFamily="34" charset="0"/>
                </a:rPr>
                <a:t> </a:t>
              </a:r>
              <a:r>
                <a:rPr lang="en-GB" sz="5400" dirty="0" err="1">
                  <a:latin typeface="#9Slide05 SVNClementine" panose="020F0502020204030203" pitchFamily="34" charset="0"/>
                </a:rPr>
                <a:t>từ</a:t>
              </a:r>
              <a:r>
                <a:rPr lang="en-GB" sz="5400" dirty="0">
                  <a:latin typeface="#9Slide05 SVNClementine" panose="020F0502020204030203" pitchFamily="34" charset="0"/>
                </a:rPr>
                <a:t> </a:t>
              </a:r>
              <a:r>
                <a:rPr lang="en-GB" sz="5400" dirty="0" err="1">
                  <a:latin typeface="#9Slide05 SVNClementine" panose="020F0502020204030203" pitchFamily="34" charset="0"/>
                </a:rPr>
                <a:t>khó</a:t>
              </a:r>
              <a:r>
                <a:rPr lang="en-GB" sz="5400" dirty="0">
                  <a:latin typeface="#9Slide05 SVNClementine" panose="020F0502020204030203" pitchFamily="34" charset="0"/>
                </a:rPr>
                <a:t> </a:t>
              </a:r>
              <a:r>
                <a:rPr lang="en-GB" sz="5400" dirty="0" err="1">
                  <a:latin typeface="#9Slide05 SVNClementine" panose="020F0502020204030203" pitchFamily="34" charset="0"/>
                </a:rPr>
                <a:t>hiểu</a:t>
              </a:r>
              <a:endParaRPr lang="vi-VN" sz="5400" dirty="0"/>
            </a:p>
          </p:txBody>
        </p:sp>
      </p:grpSp>
      <p:grpSp>
        <p:nvGrpSpPr>
          <p:cNvPr id="12" name="Group 11">
            <a:extLst>
              <a:ext uri="{FF2B5EF4-FFF2-40B4-BE49-F238E27FC236}">
                <a16:creationId xmlns:a16="http://schemas.microsoft.com/office/drawing/2014/main" id="{F9445D75-0EA6-EA08-203C-640A114B5C3F}"/>
              </a:ext>
            </a:extLst>
          </p:cNvPr>
          <p:cNvGrpSpPr/>
          <p:nvPr/>
        </p:nvGrpSpPr>
        <p:grpSpPr>
          <a:xfrm>
            <a:off x="5701208" y="1650491"/>
            <a:ext cx="6094476" cy="2057400"/>
            <a:chOff x="5701208" y="1650491"/>
            <a:chExt cx="6094476" cy="2057400"/>
          </a:xfrm>
        </p:grpSpPr>
        <p:sp>
          <p:nvSpPr>
            <p:cNvPr id="9" name="Freeform 16">
              <a:extLst>
                <a:ext uri="{FF2B5EF4-FFF2-40B4-BE49-F238E27FC236}">
                  <a16:creationId xmlns:a16="http://schemas.microsoft.com/office/drawing/2014/main" id="{D5C4F393-2C7A-6645-5226-497F5BE2388C}"/>
                </a:ext>
              </a:extLst>
            </p:cNvPr>
            <p:cNvSpPr/>
            <p:nvPr/>
          </p:nvSpPr>
          <p:spPr>
            <a:xfrm>
              <a:off x="6366434" y="1650491"/>
              <a:ext cx="4764024" cy="2057400"/>
            </a:xfrm>
            <a:custGeom>
              <a:avLst/>
              <a:gdLst/>
              <a:ahLst/>
              <a:cxnLst/>
              <a:rect l="l" t="t" r="r" b="b"/>
              <a:pathLst>
                <a:path w="3345011" h="1300373">
                  <a:moveTo>
                    <a:pt x="0" y="0"/>
                  </a:moveTo>
                  <a:lnTo>
                    <a:pt x="3345011" y="0"/>
                  </a:lnTo>
                  <a:lnTo>
                    <a:pt x="3345011" y="1300373"/>
                  </a:lnTo>
                  <a:lnTo>
                    <a:pt x="0" y="13003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6694833A-DBAB-328D-792C-61CAC58F325B}"/>
                </a:ext>
              </a:extLst>
            </p:cNvPr>
            <p:cNvSpPr txBox="1"/>
            <p:nvPr/>
          </p:nvSpPr>
          <p:spPr>
            <a:xfrm>
              <a:off x="5701208" y="2217525"/>
              <a:ext cx="6094476" cy="923330"/>
            </a:xfrm>
            <a:prstGeom prst="rect">
              <a:avLst/>
            </a:prstGeom>
            <a:noFill/>
          </p:spPr>
          <p:txBody>
            <a:bodyPr wrap="square">
              <a:spAutoFit/>
            </a:bodyPr>
            <a:lstStyle/>
            <a:p>
              <a:pPr algn="ctr"/>
              <a:r>
                <a:rPr lang="en-GB" sz="5400" b="1" dirty="0" err="1">
                  <a:latin typeface="Cambria" panose="02040503050406030204" pitchFamily="18" charset="0"/>
                  <a:ea typeface="Cambria" panose="02040503050406030204" pitchFamily="18" charset="0"/>
                </a:rPr>
                <a:t>Thơm</a:t>
              </a:r>
              <a:r>
                <a:rPr lang="en-GB" sz="5400" b="1" dirty="0">
                  <a:latin typeface="Cambria" panose="02040503050406030204" pitchFamily="18" charset="0"/>
                  <a:ea typeface="Cambria" panose="02040503050406030204" pitchFamily="18" charset="0"/>
                </a:rPr>
                <a:t> </a:t>
              </a:r>
              <a:r>
                <a:rPr lang="en-GB" sz="5400" b="1" dirty="0" err="1">
                  <a:latin typeface="Cambria" panose="02040503050406030204" pitchFamily="18" charset="0"/>
                  <a:ea typeface="Cambria" panose="02040503050406030204" pitchFamily="18" charset="0"/>
                </a:rPr>
                <a:t>phức</a:t>
              </a:r>
              <a:endParaRPr lang="vi-VN" sz="5400" b="1" dirty="0">
                <a:latin typeface="Cambria" panose="02040503050406030204" pitchFamily="18" charset="0"/>
                <a:ea typeface="Cambria" panose="02040503050406030204" pitchFamily="18" charset="0"/>
              </a:endParaRPr>
            </a:p>
          </p:txBody>
        </p:sp>
      </p:grpSp>
      <p:sp>
        <p:nvSpPr>
          <p:cNvPr id="14" name="TextBox 13">
            <a:extLst>
              <a:ext uri="{FF2B5EF4-FFF2-40B4-BE49-F238E27FC236}">
                <a16:creationId xmlns:a16="http://schemas.microsoft.com/office/drawing/2014/main" id="{34AB9F50-AC57-26EF-EBA1-2C77FD76A09B}"/>
              </a:ext>
            </a:extLst>
          </p:cNvPr>
          <p:cNvSpPr txBox="1"/>
          <p:nvPr/>
        </p:nvSpPr>
        <p:spPr>
          <a:xfrm>
            <a:off x="1480680" y="4178810"/>
            <a:ext cx="11485436" cy="1569660"/>
          </a:xfrm>
          <a:prstGeom prst="rect">
            <a:avLst/>
          </a:prstGeom>
          <a:noFill/>
        </p:spPr>
        <p:txBody>
          <a:bodyPr wrap="square">
            <a:spAutoFit/>
          </a:bodyPr>
          <a:lstStyle/>
          <a:p>
            <a:r>
              <a:rPr lang="vi-VN" sz="4800" dirty="0">
                <a:effectLst/>
                <a:latin typeface="Cambria" panose="02040503050406030204" pitchFamily="18" charset="0"/>
                <a:ea typeface="Cambria" panose="02040503050406030204" pitchFamily="18" charset="0"/>
              </a:rPr>
              <a:t>có mùi thơm bốc lên mạnh và hấp dẫn (thường nói về thức ăn)</a:t>
            </a:r>
            <a:endParaRPr lang="vi-VN" sz="6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89742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97F1121-E587-A873-4B91-FAAD32EA76E3}"/>
              </a:ext>
            </a:extLst>
          </p:cNvPr>
          <p:cNvGrpSpPr/>
          <p:nvPr/>
        </p:nvGrpSpPr>
        <p:grpSpPr>
          <a:xfrm>
            <a:off x="0" y="124088"/>
            <a:ext cx="6236208" cy="2057400"/>
            <a:chOff x="0" y="663584"/>
            <a:chExt cx="6236208" cy="2057400"/>
          </a:xfrm>
        </p:grpSpPr>
        <p:sp>
          <p:nvSpPr>
            <p:cNvPr id="5" name="Freeform 8">
              <a:extLst>
                <a:ext uri="{FF2B5EF4-FFF2-40B4-BE49-F238E27FC236}">
                  <a16:creationId xmlns:a16="http://schemas.microsoft.com/office/drawing/2014/main" id="{676F8C26-6F3E-96A3-0C50-1A4F111A9652}"/>
                </a:ext>
              </a:extLst>
            </p:cNvPr>
            <p:cNvSpPr/>
            <p:nvPr/>
          </p:nvSpPr>
          <p:spPr>
            <a:xfrm>
              <a:off x="1061542" y="705379"/>
              <a:ext cx="5174666" cy="1123422"/>
            </a:xfrm>
            <a:custGeom>
              <a:avLst/>
              <a:gdLst/>
              <a:ahLst/>
              <a:cxnLst/>
              <a:rect l="l" t="t" r="r" b="b"/>
              <a:pathLst>
                <a:path w="3446450" h="1140462">
                  <a:moveTo>
                    <a:pt x="0" y="0"/>
                  </a:moveTo>
                  <a:lnTo>
                    <a:pt x="3446450" y="0"/>
                  </a:lnTo>
                  <a:lnTo>
                    <a:pt x="3446450" y="1140462"/>
                  </a:lnTo>
                  <a:lnTo>
                    <a:pt x="0" y="114046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4">
              <a:extLst>
                <a:ext uri="{FF2B5EF4-FFF2-40B4-BE49-F238E27FC236}">
                  <a16:creationId xmlns:a16="http://schemas.microsoft.com/office/drawing/2014/main" id="{3BCE5F51-25A6-2E90-97F5-4AF3B18A8A27}"/>
                </a:ext>
              </a:extLst>
            </p:cNvPr>
            <p:cNvSpPr/>
            <p:nvPr/>
          </p:nvSpPr>
          <p:spPr>
            <a:xfrm>
              <a:off x="0" y="663584"/>
              <a:ext cx="1936528" cy="2057400"/>
            </a:xfrm>
            <a:custGeom>
              <a:avLst/>
              <a:gdLst/>
              <a:ahLst/>
              <a:cxnLst/>
              <a:rect l="l" t="t" r="r" b="b"/>
              <a:pathLst>
                <a:path w="1936528" h="2057400">
                  <a:moveTo>
                    <a:pt x="0" y="0"/>
                  </a:moveTo>
                  <a:lnTo>
                    <a:pt x="1936527" y="0"/>
                  </a:lnTo>
                  <a:lnTo>
                    <a:pt x="1936527" y="2057400"/>
                  </a:lnTo>
                  <a:lnTo>
                    <a:pt x="0" y="20574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DF08FACE-89D3-DACE-D4B3-2798205D3A39}"/>
                </a:ext>
              </a:extLst>
            </p:cNvPr>
            <p:cNvSpPr txBox="1"/>
            <p:nvPr/>
          </p:nvSpPr>
          <p:spPr>
            <a:xfrm>
              <a:off x="1936528" y="723665"/>
              <a:ext cx="3547872" cy="923330"/>
            </a:xfrm>
            <a:prstGeom prst="rect">
              <a:avLst/>
            </a:prstGeom>
            <a:noFill/>
          </p:spPr>
          <p:txBody>
            <a:bodyPr wrap="square" rtlCol="0">
              <a:spAutoFit/>
            </a:bodyPr>
            <a:lstStyle/>
            <a:p>
              <a:pPr algn="ctr"/>
              <a:r>
                <a:rPr lang="en-GB" sz="5400" dirty="0">
                  <a:latin typeface="#9Slide05 SVNClementine" panose="020F0502020204030203" pitchFamily="34" charset="0"/>
                </a:rPr>
                <a:t>Chia </a:t>
              </a:r>
              <a:r>
                <a:rPr lang="en-GB" sz="5400" dirty="0" err="1">
                  <a:latin typeface="#9Slide05 SVNClementine" panose="020F0502020204030203" pitchFamily="34" charset="0"/>
                </a:rPr>
                <a:t>đoạn</a:t>
              </a:r>
              <a:endParaRPr lang="vi-VN" sz="5400" dirty="0"/>
            </a:p>
          </p:txBody>
        </p:sp>
      </p:grpSp>
      <p:sp>
        <p:nvSpPr>
          <p:cNvPr id="2" name="Rectangle: Rounded Corners 1">
            <a:extLst>
              <a:ext uri="{FF2B5EF4-FFF2-40B4-BE49-F238E27FC236}">
                <a16:creationId xmlns:a16="http://schemas.microsoft.com/office/drawing/2014/main" id="{25826FB1-C44E-DE61-95E8-86928146BC37}"/>
              </a:ext>
            </a:extLst>
          </p:cNvPr>
          <p:cNvSpPr/>
          <p:nvPr/>
        </p:nvSpPr>
        <p:spPr>
          <a:xfrm>
            <a:off x="1243584" y="1540090"/>
            <a:ext cx="4992624" cy="1366385"/>
          </a:xfrm>
          <a:prstGeom prst="roundRect">
            <a:avLst/>
          </a:prstGeom>
          <a:solidFill>
            <a:srgbClr val="FFCA3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1: từ đầu đến là vừa.</a:t>
            </a:r>
          </a:p>
        </p:txBody>
      </p:sp>
      <p:sp>
        <p:nvSpPr>
          <p:cNvPr id="3" name="Rectangle: Rounded Corners 2">
            <a:extLst>
              <a:ext uri="{FF2B5EF4-FFF2-40B4-BE49-F238E27FC236}">
                <a16:creationId xmlns:a16="http://schemas.microsoft.com/office/drawing/2014/main" id="{88982389-3E7D-1749-BB75-2F75C13D754A}"/>
              </a:ext>
            </a:extLst>
          </p:cNvPr>
          <p:cNvSpPr/>
          <p:nvPr/>
        </p:nvSpPr>
        <p:spPr>
          <a:xfrm>
            <a:off x="6455664" y="1540091"/>
            <a:ext cx="4992624" cy="1366384"/>
          </a:xfrm>
          <a:prstGeom prst="round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2: từ Không phải... đến ... mười nghìn.</a:t>
            </a:r>
          </a:p>
        </p:txBody>
      </p:sp>
      <p:sp>
        <p:nvSpPr>
          <p:cNvPr id="4" name="Rectangle: Rounded Corners 3">
            <a:extLst>
              <a:ext uri="{FF2B5EF4-FFF2-40B4-BE49-F238E27FC236}">
                <a16:creationId xmlns:a16="http://schemas.microsoft.com/office/drawing/2014/main" id="{8FA15CC6-11CC-9C01-007D-5A02C8DB865C}"/>
              </a:ext>
            </a:extLst>
          </p:cNvPr>
          <p:cNvSpPr/>
          <p:nvPr/>
        </p:nvSpPr>
        <p:spPr>
          <a:xfrm>
            <a:off x="1243584" y="3281738"/>
            <a:ext cx="4992624" cy="1366384"/>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3: từ Vậy mà... đến ... chưa mách.</a:t>
            </a:r>
          </a:p>
        </p:txBody>
      </p:sp>
      <p:sp>
        <p:nvSpPr>
          <p:cNvPr id="10" name="Rectangle: Rounded Corners 9">
            <a:extLst>
              <a:ext uri="{FF2B5EF4-FFF2-40B4-BE49-F238E27FC236}">
                <a16:creationId xmlns:a16="http://schemas.microsoft.com/office/drawing/2014/main" id="{82D7DA83-EF0A-CF46-A331-5E008FEEC967}"/>
              </a:ext>
            </a:extLst>
          </p:cNvPr>
          <p:cNvSpPr/>
          <p:nvPr/>
        </p:nvSpPr>
        <p:spPr>
          <a:xfrm>
            <a:off x="3552444" y="4982379"/>
            <a:ext cx="4992624" cy="1366384"/>
          </a:xfrm>
          <a:prstGeom prst="roundRect">
            <a:avLst/>
          </a:prstGeom>
          <a:solidFill>
            <a:srgbClr val="FF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latin typeface="Cambria" panose="02040503050406030204" pitchFamily="18" charset="0"/>
                <a:ea typeface="Cambria" panose="02040503050406030204" pitchFamily="18" charset="0"/>
              </a:rPr>
              <a:t>Đoạn 5: phần còn lại.</a:t>
            </a:r>
          </a:p>
        </p:txBody>
      </p:sp>
      <p:sp>
        <p:nvSpPr>
          <p:cNvPr id="13" name="Rectangle: Rounded Corners 12">
            <a:extLst>
              <a:ext uri="{FF2B5EF4-FFF2-40B4-BE49-F238E27FC236}">
                <a16:creationId xmlns:a16="http://schemas.microsoft.com/office/drawing/2014/main" id="{E3FFA45A-5445-6030-25C0-57B0C692470E}"/>
              </a:ext>
            </a:extLst>
          </p:cNvPr>
          <p:cNvSpPr/>
          <p:nvPr/>
        </p:nvSpPr>
        <p:spPr>
          <a:xfrm>
            <a:off x="6455664" y="3240732"/>
            <a:ext cx="4992624" cy="1366384"/>
          </a:xfrm>
          <a:prstGeom prst="roundRect">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Đoạn 4: từ Sáng hôm ấy... đến ... để mua.</a:t>
            </a:r>
          </a:p>
        </p:txBody>
      </p:sp>
    </p:spTree>
    <p:extLst>
      <p:ext uri="{BB962C8B-B14F-4D97-AF65-F5344CB8AC3E}">
        <p14:creationId xmlns:p14="http://schemas.microsoft.com/office/powerpoint/2010/main" val="3027274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9B18AB7-225C-4459-E802-1FA8962081FD}"/>
              </a:ext>
            </a:extLst>
          </p:cNvPr>
          <p:cNvSpPr>
            <a:spLocks noGrp="1"/>
          </p:cNvSpPr>
          <p:nvPr>
            <p:ph idx="1"/>
          </p:nvPr>
        </p:nvSpPr>
        <p:spPr>
          <a:xfrm>
            <a:off x="838200" y="1825625"/>
            <a:ext cx="10515600" cy="4351338"/>
          </a:xfrm>
        </p:spPr>
        <p:txBody>
          <a:bodyPr/>
          <a:lstStyle/>
          <a:p>
            <a:endParaRPr lang="vi-VN"/>
          </a:p>
        </p:txBody>
      </p:sp>
      <p:grpSp>
        <p:nvGrpSpPr>
          <p:cNvPr id="11" name="Group 10">
            <a:extLst>
              <a:ext uri="{FF2B5EF4-FFF2-40B4-BE49-F238E27FC236}">
                <a16:creationId xmlns:a16="http://schemas.microsoft.com/office/drawing/2014/main" id="{8984F9BB-F189-8426-1C6B-110548C65D05}"/>
              </a:ext>
            </a:extLst>
          </p:cNvPr>
          <p:cNvGrpSpPr/>
          <p:nvPr/>
        </p:nvGrpSpPr>
        <p:grpSpPr>
          <a:xfrm>
            <a:off x="6136626" y="3653086"/>
            <a:ext cx="5565555" cy="2709729"/>
            <a:chOff x="6096000" y="3244032"/>
            <a:chExt cx="5565555" cy="2709729"/>
          </a:xfrm>
        </p:grpSpPr>
        <p:sp>
          <p:nvSpPr>
            <p:cNvPr id="12" name="Rectangle: Rounded Corners 11">
              <a:extLst>
                <a:ext uri="{FF2B5EF4-FFF2-40B4-BE49-F238E27FC236}">
                  <a16:creationId xmlns:a16="http://schemas.microsoft.com/office/drawing/2014/main" id="{D7EA1075-646E-C65D-E708-A270DED490C5}"/>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1. Đọc đúng.</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Đọc to, rõ.</a:t>
              </a:r>
            </a:p>
            <a:p>
              <a:pPr marL="0" marR="0" lvl="0" indent="0" algn="just" defTabSz="91440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Ngắt, nghỉ đúng chỗ.</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94836393-5E53-2993-BA8B-2294955E3C46}"/>
                </a:ext>
              </a:extLst>
            </p:cNvPr>
            <p:cNvGrpSpPr/>
            <p:nvPr/>
          </p:nvGrpSpPr>
          <p:grpSpPr>
            <a:xfrm>
              <a:off x="8361444" y="4116552"/>
              <a:ext cx="1583311" cy="469963"/>
              <a:chOff x="3190408" y="4309039"/>
              <a:chExt cx="1583311" cy="469963"/>
            </a:xfrm>
          </p:grpSpPr>
          <p:pic>
            <p:nvPicPr>
              <p:cNvPr id="24" name="Picture 23">
                <a:extLst>
                  <a:ext uri="{FF2B5EF4-FFF2-40B4-BE49-F238E27FC236}">
                    <a16:creationId xmlns:a16="http://schemas.microsoft.com/office/drawing/2014/main" id="{9D73169C-0715-73D7-109D-BCB7D1BACBA6}"/>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E703906A-9602-E9F4-7355-0741F22DC02B}"/>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272A6F0-7A17-FA78-DA66-A19E7C22DF66}"/>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CA47362A-CD88-60B3-682B-1A7963CC5AE9}"/>
                </a:ext>
              </a:extLst>
            </p:cNvPr>
            <p:cNvGrpSpPr/>
            <p:nvPr/>
          </p:nvGrpSpPr>
          <p:grpSpPr>
            <a:xfrm>
              <a:off x="8468135" y="4692277"/>
              <a:ext cx="1583311" cy="469963"/>
              <a:chOff x="3190408" y="4309039"/>
              <a:chExt cx="1583311" cy="469963"/>
            </a:xfrm>
          </p:grpSpPr>
          <p:pic>
            <p:nvPicPr>
              <p:cNvPr id="21" name="Picture 20">
                <a:extLst>
                  <a:ext uri="{FF2B5EF4-FFF2-40B4-BE49-F238E27FC236}">
                    <a16:creationId xmlns:a16="http://schemas.microsoft.com/office/drawing/2014/main" id="{2517D48A-4CD6-5C66-2AAF-BAE1012710C8}"/>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22" name="Picture 21">
                <a:extLst>
                  <a:ext uri="{FF2B5EF4-FFF2-40B4-BE49-F238E27FC236}">
                    <a16:creationId xmlns:a16="http://schemas.microsoft.com/office/drawing/2014/main" id="{AA51E4F8-77AA-01C0-EC21-60A1BF4FDD70}"/>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3" name="Picture 22">
                <a:extLst>
                  <a:ext uri="{FF2B5EF4-FFF2-40B4-BE49-F238E27FC236}">
                    <a16:creationId xmlns:a16="http://schemas.microsoft.com/office/drawing/2014/main" id="{043F8D54-315A-D9E4-5243-35082E39D44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16" name="Group 15">
              <a:extLst>
                <a:ext uri="{FF2B5EF4-FFF2-40B4-BE49-F238E27FC236}">
                  <a16:creationId xmlns:a16="http://schemas.microsoft.com/office/drawing/2014/main" id="{96F830E3-67D1-5C68-3834-01BDD4FEBDD4}"/>
                </a:ext>
              </a:extLst>
            </p:cNvPr>
            <p:cNvGrpSpPr/>
            <p:nvPr/>
          </p:nvGrpSpPr>
          <p:grpSpPr>
            <a:xfrm>
              <a:off x="10078244" y="5154337"/>
              <a:ext cx="1583311" cy="469963"/>
              <a:chOff x="3276133" y="4185214"/>
              <a:chExt cx="1583311" cy="469963"/>
            </a:xfrm>
          </p:grpSpPr>
          <p:pic>
            <p:nvPicPr>
              <p:cNvPr id="18" name="Picture 17">
                <a:extLst>
                  <a:ext uri="{FF2B5EF4-FFF2-40B4-BE49-F238E27FC236}">
                    <a16:creationId xmlns:a16="http://schemas.microsoft.com/office/drawing/2014/main" id="{CC872D60-0037-901C-FEE4-ADF7B235BB62}"/>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9" name="Picture 18">
                <a:extLst>
                  <a:ext uri="{FF2B5EF4-FFF2-40B4-BE49-F238E27FC236}">
                    <a16:creationId xmlns:a16="http://schemas.microsoft.com/office/drawing/2014/main" id="{4D31A64D-D5A7-A354-F45D-4514D867B9F0}"/>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20" name="Picture 19">
                <a:extLst>
                  <a:ext uri="{FF2B5EF4-FFF2-40B4-BE49-F238E27FC236}">
                    <a16:creationId xmlns:a16="http://schemas.microsoft.com/office/drawing/2014/main" id="{BB13DFD0-7FA7-DD48-EA48-044798B92400}"/>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7" name="Rectangle: Rounded Corners 16">
              <a:extLst>
                <a:ext uri="{FF2B5EF4-FFF2-40B4-BE49-F238E27FC236}">
                  <a16:creationId xmlns:a16="http://schemas.microsoft.com/office/drawing/2014/main" id="{3C33B895-8185-E3D4-115C-C4CF936AA373}"/>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Tiêu</a:t>
              </a:r>
              <a:r>
                <a:rPr kumimoji="0" lang="en-US" sz="4400" b="1" i="0" u="none" strike="noStrike" kern="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chí đánh giá</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A6584B07-C780-A105-09BC-9B4F6F3A4BBB}"/>
              </a:ext>
            </a:extLst>
          </p:cNvPr>
          <p:cNvGrpSpPr/>
          <p:nvPr/>
        </p:nvGrpSpPr>
        <p:grpSpPr>
          <a:xfrm>
            <a:off x="308078" y="3578282"/>
            <a:ext cx="5561110" cy="2784533"/>
            <a:chOff x="226098" y="3169228"/>
            <a:chExt cx="5561110" cy="2784533"/>
          </a:xfrm>
        </p:grpSpPr>
        <p:sp>
          <p:nvSpPr>
            <p:cNvPr id="28" name="Rectangle: Rounded Corners 27">
              <a:extLst>
                <a:ext uri="{FF2B5EF4-FFF2-40B4-BE49-F238E27FC236}">
                  <a16:creationId xmlns:a16="http://schemas.microsoft.com/office/drawing/2014/main" id="{D3755949-9F33-2C4A-A0A1-93E2191814BF}"/>
                </a:ext>
              </a:extLst>
            </p:cNvPr>
            <p:cNvSpPr/>
            <p:nvPr/>
          </p:nvSpPr>
          <p:spPr>
            <a:xfrm>
              <a:off x="226098" y="3789681"/>
              <a:ext cx="5561110" cy="2164080"/>
            </a:xfrm>
            <a:prstGeom prst="roundRect">
              <a:avLst/>
            </a:prstGeom>
            <a:solidFill>
              <a:sysClr val="window" lastClr="FFFFFF">
                <a:alpha val="86000"/>
              </a:sysClr>
            </a:solidFill>
            <a:ln w="38100" cap="flat" cmpd="sng" algn="ctr">
              <a:solidFill>
                <a:srgbClr val="ED7D31"/>
              </a:solidFill>
              <a:prstDash val="solid"/>
              <a:miter lim="800000"/>
            </a:ln>
            <a:effectLst/>
          </p:spPr>
          <p:txBody>
            <a:bodyPr rtlCol="0" anchor="ctr"/>
            <a:lstStyle/>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Phân công đọc theo đoạn.</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Tất cả thành viên đều đọc.</a:t>
              </a:r>
            </a:p>
            <a:p>
              <a:pPr marL="568325" marR="0" lvl="0" indent="0" algn="just" defTabSz="914400" eaLnBrk="1" fontAlgn="auto" latinLnBrk="0" hangingPunct="1">
                <a:lnSpc>
                  <a:spcPct val="12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Giải nghĩa từ cùng nhau. </a:t>
              </a:r>
              <a:endParaRPr kumimoji="0" lang="vi-VN" sz="3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9" name="Rectangle: Rounded Corners 28">
              <a:extLst>
                <a:ext uri="{FF2B5EF4-FFF2-40B4-BE49-F238E27FC236}">
                  <a16:creationId xmlns:a16="http://schemas.microsoft.com/office/drawing/2014/main" id="{6E5D604A-6E0A-D2CC-C2FE-6026EE61730A}"/>
                </a:ext>
              </a:extLst>
            </p:cNvPr>
            <p:cNvSpPr/>
            <p:nvPr/>
          </p:nvSpPr>
          <p:spPr>
            <a:xfrm>
              <a:off x="1665655" y="3169228"/>
              <a:ext cx="2764691" cy="796835"/>
            </a:xfrm>
            <a:prstGeom prst="roundRect">
              <a:avLst>
                <a:gd name="adj" fmla="val 50000"/>
              </a:avLst>
            </a:prstGeom>
            <a:solidFill>
              <a:srgbClr val="FFFFCC"/>
            </a:solidFill>
            <a:ln w="38100" cap="flat" cmpd="sng" algn="ctr">
              <a:solidFill>
                <a:srgbClr val="ED7D31"/>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Yêu</a:t>
              </a:r>
              <a:r>
                <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 </a:t>
              </a:r>
              <a:r>
                <a:rPr kumimoji="0" lang="en-US" sz="4400" b="1" i="0" u="none" strike="noStrike" kern="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rPr>
                <a:t>Cầu</a:t>
              </a:r>
              <a:endParaRPr kumimoji="0" lang="en-US" sz="4400" b="1" i="0" u="none" strike="noStrike" kern="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30" name="Picture 29">
              <a:extLst>
                <a:ext uri="{FF2B5EF4-FFF2-40B4-BE49-F238E27FC236}">
                  <a16:creationId xmlns:a16="http://schemas.microsoft.com/office/drawing/2014/main" id="{F8364828-9698-FDDF-CAAD-077B3CC0A3A4}"/>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869FF455-2EED-8260-17E6-C40FCA0215C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32" name="Picture 31">
              <a:extLst>
                <a:ext uri="{FF2B5EF4-FFF2-40B4-BE49-F238E27FC236}">
                  <a16:creationId xmlns:a16="http://schemas.microsoft.com/office/drawing/2014/main" id="{55BAC5D6-CFA4-3905-0202-0F466DC2C95D}"/>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33" name="Picture 32">
            <a:extLst>
              <a:ext uri="{FF2B5EF4-FFF2-40B4-BE49-F238E27FC236}">
                <a16:creationId xmlns:a16="http://schemas.microsoft.com/office/drawing/2014/main" id="{DD5B2507-FD71-31BB-FC92-6E34D8C69A04}"/>
              </a:ext>
            </a:extLst>
          </p:cNvPr>
          <p:cNvPicPr>
            <a:picLocks noChangeAspect="1"/>
          </p:cNvPicPr>
          <p:nvPr/>
        </p:nvPicPr>
        <p:blipFill>
          <a:blip r:embed="rId6"/>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3948848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66229" y="1982450"/>
            <a:ext cx="539466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prstClr val="white"/>
                </a:solidFill>
                <a:effectLst/>
                <a:uLnTx/>
                <a:uFillTx/>
                <a:latin typeface="#9Slide07 Cadena" panose="02000503000000020004" pitchFamily="2" charset="-93"/>
                <a:ea typeface="+mn-ea"/>
                <a:cs typeface="+mn-cs"/>
              </a:rPr>
              <a:t>ĐỌC HIỂU</a:t>
            </a:r>
            <a:endParaRPr kumimoji="0" lang="vi-VN" sz="8800" b="0" i="0" u="none" strike="noStrike" kern="1200" cap="none" spc="0" normalizeH="0" baseline="0" noProof="0" dirty="0">
              <a:ln>
                <a:noFill/>
              </a:ln>
              <a:solidFill>
                <a:prstClr val="white"/>
              </a:solidFill>
              <a:effectLst/>
              <a:uLnTx/>
              <a:uFillTx/>
              <a:latin typeface="#9Slide07 Cadena" panose="02000503000000020004" pitchFamily="2" charset="-93"/>
              <a:ea typeface="+mn-ea"/>
              <a:cs typeface="+mn-cs"/>
            </a:endParaRPr>
          </a:p>
        </p:txBody>
      </p:sp>
    </p:spTree>
    <p:extLst>
      <p:ext uri="{BB962C8B-B14F-4D97-AF65-F5344CB8AC3E}">
        <p14:creationId xmlns:p14="http://schemas.microsoft.com/office/powerpoint/2010/main" val="3144504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347D324-38E1-0B7F-AEB9-C6AA800450E5}"/>
              </a:ext>
            </a:extLst>
          </p:cNvPr>
          <p:cNvGrpSpPr/>
          <p:nvPr/>
        </p:nvGrpSpPr>
        <p:grpSpPr>
          <a:xfrm>
            <a:off x="231451" y="461772"/>
            <a:ext cx="3408675" cy="2555748"/>
            <a:chOff x="231451" y="461772"/>
            <a:chExt cx="3408675" cy="2555748"/>
          </a:xfrm>
        </p:grpSpPr>
        <p:sp>
          <p:nvSpPr>
            <p:cNvPr id="2" name="Freeform 18">
              <a:extLst>
                <a:ext uri="{FF2B5EF4-FFF2-40B4-BE49-F238E27FC236}">
                  <a16:creationId xmlns:a16="http://schemas.microsoft.com/office/drawing/2014/main" id="{97240EA8-70A5-A124-355D-076629A6DEFD}"/>
                </a:ext>
              </a:extLst>
            </p:cNvPr>
            <p:cNvSpPr/>
            <p:nvPr/>
          </p:nvSpPr>
          <p:spPr>
            <a:xfrm rot="20868403">
              <a:off x="231451" y="461772"/>
              <a:ext cx="3408675" cy="2555748"/>
            </a:xfrm>
            <a:custGeom>
              <a:avLst/>
              <a:gdLst/>
              <a:ahLst/>
              <a:cxnLst/>
              <a:rect l="l" t="t" r="r" b="b"/>
              <a:pathLst>
                <a:path w="2408663" h="2057400">
                  <a:moveTo>
                    <a:pt x="0" y="0"/>
                  </a:moveTo>
                  <a:lnTo>
                    <a:pt x="2408664" y="0"/>
                  </a:lnTo>
                  <a:lnTo>
                    <a:pt x="2408664"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3" name="TextBox 2">
              <a:extLst>
                <a:ext uri="{FF2B5EF4-FFF2-40B4-BE49-F238E27FC236}">
                  <a16:creationId xmlns:a16="http://schemas.microsoft.com/office/drawing/2014/main" id="{48CB8295-A499-C887-36A0-A8D8DE1CBAE1}"/>
                </a:ext>
              </a:extLst>
            </p:cNvPr>
            <p:cNvSpPr txBox="1"/>
            <p:nvPr/>
          </p:nvSpPr>
          <p:spPr>
            <a:xfrm rot="21069487">
              <a:off x="666980" y="1072984"/>
              <a:ext cx="2676915" cy="1779117"/>
            </a:xfrm>
            <a:prstGeom prst="rect">
              <a:avLst/>
            </a:prstGeom>
            <a:noFill/>
          </p:spPr>
          <p:txBody>
            <a:bodyPr wrap="square" rtlCol="0">
              <a:spAutoFit/>
            </a:bodyPr>
            <a:lstStyle/>
            <a:p>
              <a:pPr algn="ctr"/>
              <a:r>
                <a:rPr lang="en-GB" sz="5400" dirty="0" err="1">
                  <a:solidFill>
                    <a:srgbClr val="C00000"/>
                  </a:solidFill>
                  <a:latin typeface="#9Slide05 SVNClementine" panose="020F0502020204030203" pitchFamily="34" charset="0"/>
                </a:rPr>
                <a:t>Trả</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lời</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câu</a:t>
              </a:r>
              <a:r>
                <a:rPr lang="en-GB" sz="5400" dirty="0">
                  <a:solidFill>
                    <a:srgbClr val="C00000"/>
                  </a:solidFill>
                  <a:latin typeface="#9Slide05 SVNClementine" panose="020F0502020204030203" pitchFamily="34" charset="0"/>
                </a:rPr>
                <a:t> </a:t>
              </a:r>
              <a:r>
                <a:rPr lang="en-GB" sz="5400" dirty="0" err="1">
                  <a:solidFill>
                    <a:srgbClr val="C00000"/>
                  </a:solidFill>
                  <a:latin typeface="#9Slide05 SVNClementine" panose="020F0502020204030203" pitchFamily="34" charset="0"/>
                </a:rPr>
                <a:t>hỏi</a:t>
              </a:r>
              <a:endParaRPr lang="vi-VN" sz="5400" dirty="0">
                <a:solidFill>
                  <a:srgbClr val="C00000"/>
                </a:solidFill>
              </a:endParaRPr>
            </a:p>
          </p:txBody>
        </p:sp>
      </p:grpSp>
      <p:grpSp>
        <p:nvGrpSpPr>
          <p:cNvPr id="7" name="Group 6">
            <a:extLst>
              <a:ext uri="{FF2B5EF4-FFF2-40B4-BE49-F238E27FC236}">
                <a16:creationId xmlns:a16="http://schemas.microsoft.com/office/drawing/2014/main" id="{27FB2138-001E-F80D-6F09-581D916721CA}"/>
              </a:ext>
            </a:extLst>
          </p:cNvPr>
          <p:cNvGrpSpPr/>
          <p:nvPr/>
        </p:nvGrpSpPr>
        <p:grpSpPr>
          <a:xfrm>
            <a:off x="3871578" y="603504"/>
            <a:ext cx="7530990" cy="1005840"/>
            <a:chOff x="3871578" y="603504"/>
            <a:chExt cx="7530990"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095744"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871578" y="713232"/>
              <a:ext cx="791862"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1</a:t>
              </a:r>
              <a:endParaRPr lang="vi-VN" sz="6000" dirty="0"/>
            </a:p>
          </p:txBody>
        </p:sp>
      </p:grpSp>
      <p:grpSp>
        <p:nvGrpSpPr>
          <p:cNvPr id="36" name="Group 35">
            <a:extLst>
              <a:ext uri="{FF2B5EF4-FFF2-40B4-BE49-F238E27FC236}">
                <a16:creationId xmlns:a16="http://schemas.microsoft.com/office/drawing/2014/main" id="{BFD61D1F-83E7-4B07-7D47-A06DE5321573}"/>
              </a:ext>
            </a:extLst>
          </p:cNvPr>
          <p:cNvGrpSpPr/>
          <p:nvPr/>
        </p:nvGrpSpPr>
        <p:grpSpPr>
          <a:xfrm>
            <a:off x="3871578" y="1896890"/>
            <a:ext cx="7530990" cy="1077218"/>
            <a:chOff x="3871578" y="1896890"/>
            <a:chExt cx="7530990" cy="1077218"/>
          </a:xfrm>
        </p:grpSpPr>
        <p:grpSp>
          <p:nvGrpSpPr>
            <p:cNvPr id="8" name="Group 7">
              <a:extLst>
                <a:ext uri="{FF2B5EF4-FFF2-40B4-BE49-F238E27FC236}">
                  <a16:creationId xmlns:a16="http://schemas.microsoft.com/office/drawing/2014/main" id="{B70886EF-9B56-DCFA-1B3A-5E36ECF6F549}"/>
                </a:ext>
              </a:extLst>
            </p:cNvPr>
            <p:cNvGrpSpPr/>
            <p:nvPr/>
          </p:nvGrpSpPr>
          <p:grpSpPr>
            <a:xfrm>
              <a:off x="3871578" y="1935110"/>
              <a:ext cx="7530990" cy="1005840"/>
              <a:chOff x="3871578" y="612648"/>
              <a:chExt cx="7530990" cy="1005840"/>
            </a:xfrm>
          </p:grpSpPr>
          <p:sp>
            <p:nvSpPr>
              <p:cNvPr id="10" name="Rectangle: Rounded Corners 9">
                <a:extLst>
                  <a:ext uri="{FF2B5EF4-FFF2-40B4-BE49-F238E27FC236}">
                    <a16:creationId xmlns:a16="http://schemas.microsoft.com/office/drawing/2014/main" id="{79B9C85A-D95C-F53A-9750-8B220B63716D}"/>
                  </a:ext>
                </a:extLst>
              </p:cNvPr>
              <p:cNvSpPr/>
              <p:nvPr/>
            </p:nvSpPr>
            <p:spPr>
              <a:xfrm>
                <a:off x="4306824" y="612648"/>
                <a:ext cx="7095744" cy="1005840"/>
              </a:xfrm>
              <a:prstGeom prst="roundRect">
                <a:avLst/>
              </a:prstGeom>
              <a:solidFill>
                <a:srgbClr val="33CC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E8D51DE-2883-6C78-677C-253752BC8399}"/>
                  </a:ext>
                </a:extLst>
              </p:cNvPr>
              <p:cNvSpPr/>
              <p:nvPr/>
            </p:nvSpPr>
            <p:spPr>
              <a:xfrm>
                <a:off x="3871578" y="713232"/>
                <a:ext cx="791862" cy="804672"/>
              </a:xfrm>
              <a:prstGeom prst="ellipse">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2</a:t>
                </a:r>
                <a:endParaRPr lang="vi-VN" sz="6000" dirty="0"/>
              </a:p>
            </p:txBody>
          </p:sp>
        </p:grpSp>
        <p:sp>
          <p:nvSpPr>
            <p:cNvPr id="35" name="TextBox 34">
              <a:extLst>
                <a:ext uri="{FF2B5EF4-FFF2-40B4-BE49-F238E27FC236}">
                  <a16:creationId xmlns:a16="http://schemas.microsoft.com/office/drawing/2014/main" id="{F3C67440-11ED-43F2-920C-453BEC498839}"/>
                </a:ext>
              </a:extLst>
            </p:cNvPr>
            <p:cNvSpPr txBox="1"/>
            <p:nvPr/>
          </p:nvSpPr>
          <p:spPr>
            <a:xfrm>
              <a:off x="4807458" y="1896890"/>
              <a:ext cx="648538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Vì sao suốt một tuần, Dũng không mua gói xôi nào?</a:t>
              </a:r>
            </a:p>
          </p:txBody>
        </p:sp>
      </p:grpSp>
      <p:grpSp>
        <p:nvGrpSpPr>
          <p:cNvPr id="44" name="Group 43">
            <a:extLst>
              <a:ext uri="{FF2B5EF4-FFF2-40B4-BE49-F238E27FC236}">
                <a16:creationId xmlns:a16="http://schemas.microsoft.com/office/drawing/2014/main" id="{FB9A4EEB-855A-8321-C0C7-1A6D2EF4844C}"/>
              </a:ext>
            </a:extLst>
          </p:cNvPr>
          <p:cNvGrpSpPr/>
          <p:nvPr/>
        </p:nvGrpSpPr>
        <p:grpSpPr>
          <a:xfrm>
            <a:off x="3871578" y="3064207"/>
            <a:ext cx="7530990" cy="1115438"/>
            <a:chOff x="3871578" y="3064207"/>
            <a:chExt cx="7530990" cy="1115438"/>
          </a:xfrm>
        </p:grpSpPr>
        <p:grpSp>
          <p:nvGrpSpPr>
            <p:cNvPr id="37" name="Group 36">
              <a:extLst>
                <a:ext uri="{FF2B5EF4-FFF2-40B4-BE49-F238E27FC236}">
                  <a16:creationId xmlns:a16="http://schemas.microsoft.com/office/drawing/2014/main" id="{BDD490A1-FFBA-DC36-B3D1-8458C6DA0A21}"/>
                </a:ext>
              </a:extLst>
            </p:cNvPr>
            <p:cNvGrpSpPr/>
            <p:nvPr/>
          </p:nvGrpSpPr>
          <p:grpSpPr>
            <a:xfrm>
              <a:off x="3871578" y="3064207"/>
              <a:ext cx="7530990" cy="1044060"/>
              <a:chOff x="3871578" y="1896890"/>
              <a:chExt cx="7530990" cy="1044060"/>
            </a:xfrm>
          </p:grpSpPr>
          <p:grpSp>
            <p:nvGrpSpPr>
              <p:cNvPr id="38" name="Group 37">
                <a:extLst>
                  <a:ext uri="{FF2B5EF4-FFF2-40B4-BE49-F238E27FC236}">
                    <a16:creationId xmlns:a16="http://schemas.microsoft.com/office/drawing/2014/main" id="{887969AD-9758-B5B8-69C3-28AF5AB59767}"/>
                  </a:ext>
                </a:extLst>
              </p:cNvPr>
              <p:cNvGrpSpPr/>
              <p:nvPr/>
            </p:nvGrpSpPr>
            <p:grpSpPr>
              <a:xfrm>
                <a:off x="3871578" y="1935110"/>
                <a:ext cx="7530990" cy="1005840"/>
                <a:chOff x="3871578" y="612648"/>
                <a:chExt cx="7530990" cy="1005840"/>
              </a:xfrm>
            </p:grpSpPr>
            <p:sp>
              <p:nvSpPr>
                <p:cNvPr id="40" name="Rectangle: Rounded Corners 39">
                  <a:extLst>
                    <a:ext uri="{FF2B5EF4-FFF2-40B4-BE49-F238E27FC236}">
                      <a16:creationId xmlns:a16="http://schemas.microsoft.com/office/drawing/2014/main" id="{4F1CB030-0676-CB13-9AC4-6398384EEB62}"/>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56CE1650-12BE-FFBC-F458-583976AF39E4}"/>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39" name="TextBox 38">
                <a:extLst>
                  <a:ext uri="{FF2B5EF4-FFF2-40B4-BE49-F238E27FC236}">
                    <a16:creationId xmlns:a16="http://schemas.microsoft.com/office/drawing/2014/main" id="{1BDEFCA5-A146-6834-916E-AF6163B760E2}"/>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A68F3885-DAF9-A4C8-072F-4DAA4F799008}"/>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grpSp>
        <p:nvGrpSpPr>
          <p:cNvPr id="54" name="Group 53">
            <a:extLst>
              <a:ext uri="{FF2B5EF4-FFF2-40B4-BE49-F238E27FC236}">
                <a16:creationId xmlns:a16="http://schemas.microsoft.com/office/drawing/2014/main" id="{72EF6F48-32A3-1146-7A6B-406AEC649B24}"/>
              </a:ext>
            </a:extLst>
          </p:cNvPr>
          <p:cNvGrpSpPr/>
          <p:nvPr/>
        </p:nvGrpSpPr>
        <p:grpSpPr>
          <a:xfrm>
            <a:off x="305012" y="4236586"/>
            <a:ext cx="6287812" cy="1077218"/>
            <a:chOff x="305012" y="4236586"/>
            <a:chExt cx="6287812" cy="1077218"/>
          </a:xfrm>
        </p:grpSpPr>
        <p:grpSp>
          <p:nvGrpSpPr>
            <p:cNvPr id="48" name="Group 47">
              <a:extLst>
                <a:ext uri="{FF2B5EF4-FFF2-40B4-BE49-F238E27FC236}">
                  <a16:creationId xmlns:a16="http://schemas.microsoft.com/office/drawing/2014/main" id="{4D6766F6-7C15-30E1-AD32-5BFDE168F478}"/>
                </a:ext>
              </a:extLst>
            </p:cNvPr>
            <p:cNvGrpSpPr/>
            <p:nvPr/>
          </p:nvGrpSpPr>
          <p:grpSpPr>
            <a:xfrm>
              <a:off x="305012" y="4236586"/>
              <a:ext cx="6158416" cy="1077218"/>
              <a:chOff x="3838884" y="612648"/>
              <a:chExt cx="7610001" cy="1077218"/>
            </a:xfrm>
          </p:grpSpPr>
          <p:sp>
            <p:nvSpPr>
              <p:cNvPr id="50" name="Rectangle: Rounded Corners 49">
                <a:extLst>
                  <a:ext uri="{FF2B5EF4-FFF2-40B4-BE49-F238E27FC236}">
                    <a16:creationId xmlns:a16="http://schemas.microsoft.com/office/drawing/2014/main" id="{DA589933-7BBE-26A5-D55B-F92125E19836}"/>
                  </a:ext>
                </a:extLst>
              </p:cNvPr>
              <p:cNvSpPr/>
              <p:nvPr/>
            </p:nvSpPr>
            <p:spPr>
              <a:xfrm>
                <a:off x="4306824" y="612648"/>
                <a:ext cx="7142061" cy="1077218"/>
              </a:xfrm>
              <a:prstGeom prst="round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F0F3C9D-5A08-B57C-3314-D78FEFC165D9}"/>
                  </a:ext>
                </a:extLst>
              </p:cNvPr>
              <p:cNvSpPr/>
              <p:nvPr/>
            </p:nvSpPr>
            <p:spPr>
              <a:xfrm>
                <a:off x="3838884" y="813816"/>
                <a:ext cx="935880" cy="804672"/>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4</a:t>
                </a:r>
                <a:endParaRPr lang="vi-VN" sz="6000" dirty="0"/>
              </a:p>
            </p:txBody>
          </p:sp>
        </p:grpSp>
        <p:sp>
          <p:nvSpPr>
            <p:cNvPr id="53" name="TextBox 52">
              <a:extLst>
                <a:ext uri="{FF2B5EF4-FFF2-40B4-BE49-F238E27FC236}">
                  <a16:creationId xmlns:a16="http://schemas.microsoft.com/office/drawing/2014/main" id="{A1C8DCB4-2AA1-E2E6-A1BF-82739570F031}"/>
                </a:ext>
              </a:extLst>
            </p:cNvPr>
            <p:cNvSpPr txBox="1"/>
            <p:nvPr/>
          </p:nvSpPr>
          <p:spPr>
            <a:xfrm>
              <a:off x="962406" y="4236586"/>
              <a:ext cx="5630418"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hiểu vì sao mẹ cũng vui với niềm vui bất ngờ của Ly?</a:t>
              </a:r>
            </a:p>
          </p:txBody>
        </p:sp>
      </p:grpSp>
      <p:grpSp>
        <p:nvGrpSpPr>
          <p:cNvPr id="55" name="Group 54">
            <a:extLst>
              <a:ext uri="{FF2B5EF4-FFF2-40B4-BE49-F238E27FC236}">
                <a16:creationId xmlns:a16="http://schemas.microsoft.com/office/drawing/2014/main" id="{4025375D-D27F-DF6B-88A5-FAFACE9AD81D}"/>
              </a:ext>
            </a:extLst>
          </p:cNvPr>
          <p:cNvGrpSpPr/>
          <p:nvPr/>
        </p:nvGrpSpPr>
        <p:grpSpPr>
          <a:xfrm>
            <a:off x="5537416" y="5315831"/>
            <a:ext cx="6287812" cy="1077218"/>
            <a:chOff x="305012" y="4236586"/>
            <a:chExt cx="6287812" cy="1077218"/>
          </a:xfrm>
        </p:grpSpPr>
        <p:grpSp>
          <p:nvGrpSpPr>
            <p:cNvPr id="56" name="Group 55">
              <a:extLst>
                <a:ext uri="{FF2B5EF4-FFF2-40B4-BE49-F238E27FC236}">
                  <a16:creationId xmlns:a16="http://schemas.microsoft.com/office/drawing/2014/main" id="{C8B895E2-CD01-6921-4E4B-097F90D5F5DB}"/>
                </a:ext>
              </a:extLst>
            </p:cNvPr>
            <p:cNvGrpSpPr/>
            <p:nvPr/>
          </p:nvGrpSpPr>
          <p:grpSpPr>
            <a:xfrm>
              <a:off x="305012" y="4236586"/>
              <a:ext cx="6158416" cy="1077218"/>
              <a:chOff x="3838884" y="612648"/>
              <a:chExt cx="7610001" cy="1077218"/>
            </a:xfrm>
          </p:grpSpPr>
          <p:sp>
            <p:nvSpPr>
              <p:cNvPr id="58" name="Rectangle: Rounded Corners 57">
                <a:extLst>
                  <a:ext uri="{FF2B5EF4-FFF2-40B4-BE49-F238E27FC236}">
                    <a16:creationId xmlns:a16="http://schemas.microsoft.com/office/drawing/2014/main" id="{1CCA6B22-8C83-AAA5-E573-BEBD8527F71D}"/>
                  </a:ext>
                </a:extLst>
              </p:cNvPr>
              <p:cNvSpPr/>
              <p:nvPr/>
            </p:nvSpPr>
            <p:spPr>
              <a:xfrm>
                <a:off x="4306824" y="612648"/>
                <a:ext cx="7142061" cy="1077218"/>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915B08D7-F231-BBA6-F892-7AEDBF51E6AA}"/>
                  </a:ext>
                </a:extLst>
              </p:cNvPr>
              <p:cNvSpPr/>
              <p:nvPr/>
            </p:nvSpPr>
            <p:spPr>
              <a:xfrm>
                <a:off x="3838884" y="813816"/>
                <a:ext cx="935880" cy="804672"/>
              </a:xfrm>
              <a:prstGeom prst="ellipse">
                <a:avLst/>
              </a:prstGeom>
              <a:solidFill>
                <a:srgbClr val="FFCA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5</a:t>
                </a:r>
                <a:endParaRPr lang="vi-VN" sz="6000" dirty="0"/>
              </a:p>
            </p:txBody>
          </p:sp>
        </p:grpSp>
        <p:sp>
          <p:nvSpPr>
            <p:cNvPr id="57" name="TextBox 56">
              <a:extLst>
                <a:ext uri="{FF2B5EF4-FFF2-40B4-BE49-F238E27FC236}">
                  <a16:creationId xmlns:a16="http://schemas.microsoft.com/office/drawing/2014/main" id="{B617EEF3-C1B1-8836-7ACD-47A88C2F83D3}"/>
                </a:ext>
              </a:extLst>
            </p:cNvPr>
            <p:cNvSpPr txBox="1"/>
            <p:nvPr/>
          </p:nvSpPr>
          <p:spPr>
            <a:xfrm>
              <a:off x="962406" y="4236586"/>
              <a:ext cx="5630418" cy="1077218"/>
            </a:xfrm>
            <a:prstGeom prst="rect">
              <a:avLst/>
            </a:prstGeom>
            <a:noFill/>
          </p:spPr>
          <p:txBody>
            <a:bodyPr wrap="square">
              <a:spAutoFit/>
            </a:bodyPr>
            <a:lstStyle/>
            <a:p>
              <a:r>
                <a:rPr lang="vi-VN" sz="3200" b="1" i="0" dirty="0">
                  <a:solidFill>
                    <a:schemeClr val="bg1"/>
                  </a:solidFill>
                  <a:effectLst/>
                  <a:latin typeface="Cambria" panose="02040503050406030204" pitchFamily="18" charset="0"/>
                  <a:ea typeface="Cambria" panose="02040503050406030204" pitchFamily="18" charset="0"/>
                </a:rPr>
                <a:t>Nếu là Ly, em sẽ nói gì với anh Dũng, nói gì với mẹ?</a:t>
              </a:r>
              <a:endParaRPr lang="vi-VN" sz="3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05891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FB2138-001E-F80D-6F09-581D916721CA}"/>
              </a:ext>
            </a:extLst>
          </p:cNvPr>
          <p:cNvGrpSpPr/>
          <p:nvPr/>
        </p:nvGrpSpPr>
        <p:grpSpPr>
          <a:xfrm>
            <a:off x="3871578" y="603504"/>
            <a:ext cx="7530990" cy="1005840"/>
            <a:chOff x="3871578" y="603504"/>
            <a:chExt cx="7530990"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095744"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871578" y="713232"/>
              <a:ext cx="791862"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1</a:t>
              </a:r>
              <a:endParaRPr lang="vi-VN" sz="6000" dirty="0"/>
            </a:p>
          </p:txBody>
        </p:sp>
      </p:grpSp>
      <p:grpSp>
        <p:nvGrpSpPr>
          <p:cNvPr id="36" name="Group 35">
            <a:extLst>
              <a:ext uri="{FF2B5EF4-FFF2-40B4-BE49-F238E27FC236}">
                <a16:creationId xmlns:a16="http://schemas.microsoft.com/office/drawing/2014/main" id="{BFD61D1F-83E7-4B07-7D47-A06DE5321573}"/>
              </a:ext>
            </a:extLst>
          </p:cNvPr>
          <p:cNvGrpSpPr/>
          <p:nvPr/>
        </p:nvGrpSpPr>
        <p:grpSpPr>
          <a:xfrm>
            <a:off x="3871578" y="1896890"/>
            <a:ext cx="7530990" cy="1077218"/>
            <a:chOff x="3871578" y="1896890"/>
            <a:chExt cx="7530990" cy="1077218"/>
          </a:xfrm>
        </p:grpSpPr>
        <p:grpSp>
          <p:nvGrpSpPr>
            <p:cNvPr id="8" name="Group 7">
              <a:extLst>
                <a:ext uri="{FF2B5EF4-FFF2-40B4-BE49-F238E27FC236}">
                  <a16:creationId xmlns:a16="http://schemas.microsoft.com/office/drawing/2014/main" id="{B70886EF-9B56-DCFA-1B3A-5E36ECF6F549}"/>
                </a:ext>
              </a:extLst>
            </p:cNvPr>
            <p:cNvGrpSpPr/>
            <p:nvPr/>
          </p:nvGrpSpPr>
          <p:grpSpPr>
            <a:xfrm>
              <a:off x="3871578" y="1935110"/>
              <a:ext cx="7530990" cy="1005840"/>
              <a:chOff x="3871578" y="612648"/>
              <a:chExt cx="7530990" cy="1005840"/>
            </a:xfrm>
          </p:grpSpPr>
          <p:sp>
            <p:nvSpPr>
              <p:cNvPr id="10" name="Rectangle: Rounded Corners 9">
                <a:extLst>
                  <a:ext uri="{FF2B5EF4-FFF2-40B4-BE49-F238E27FC236}">
                    <a16:creationId xmlns:a16="http://schemas.microsoft.com/office/drawing/2014/main" id="{79B9C85A-D95C-F53A-9750-8B220B63716D}"/>
                  </a:ext>
                </a:extLst>
              </p:cNvPr>
              <p:cNvSpPr/>
              <p:nvPr/>
            </p:nvSpPr>
            <p:spPr>
              <a:xfrm>
                <a:off x="4306824" y="612648"/>
                <a:ext cx="7095744" cy="1005840"/>
              </a:xfrm>
              <a:prstGeom prst="roundRect">
                <a:avLst/>
              </a:prstGeom>
              <a:solidFill>
                <a:srgbClr val="33CCC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DE8D51DE-2883-6C78-677C-253752BC8399}"/>
                  </a:ext>
                </a:extLst>
              </p:cNvPr>
              <p:cNvSpPr/>
              <p:nvPr/>
            </p:nvSpPr>
            <p:spPr>
              <a:xfrm>
                <a:off x="3871578" y="713232"/>
                <a:ext cx="791862" cy="804672"/>
              </a:xfrm>
              <a:prstGeom prst="ellipse">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2</a:t>
                </a:r>
                <a:endParaRPr lang="vi-VN" sz="6000" dirty="0"/>
              </a:p>
            </p:txBody>
          </p:sp>
        </p:grpSp>
        <p:sp>
          <p:nvSpPr>
            <p:cNvPr id="35" name="TextBox 34">
              <a:extLst>
                <a:ext uri="{FF2B5EF4-FFF2-40B4-BE49-F238E27FC236}">
                  <a16:creationId xmlns:a16="http://schemas.microsoft.com/office/drawing/2014/main" id="{F3C67440-11ED-43F2-920C-453BEC498839}"/>
                </a:ext>
              </a:extLst>
            </p:cNvPr>
            <p:cNvSpPr txBox="1"/>
            <p:nvPr/>
          </p:nvSpPr>
          <p:spPr>
            <a:xfrm>
              <a:off x="4807458" y="1896890"/>
              <a:ext cx="6485382"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Vì sao suốt một tuần, Dũng không mua gói xôi nào?</a:t>
              </a:r>
            </a:p>
          </p:txBody>
        </p:sp>
      </p:grpSp>
      <p:grpSp>
        <p:nvGrpSpPr>
          <p:cNvPr id="44" name="Group 43">
            <a:extLst>
              <a:ext uri="{FF2B5EF4-FFF2-40B4-BE49-F238E27FC236}">
                <a16:creationId xmlns:a16="http://schemas.microsoft.com/office/drawing/2014/main" id="{FB9A4EEB-855A-8321-C0C7-1A6D2EF4844C}"/>
              </a:ext>
            </a:extLst>
          </p:cNvPr>
          <p:cNvGrpSpPr/>
          <p:nvPr/>
        </p:nvGrpSpPr>
        <p:grpSpPr>
          <a:xfrm>
            <a:off x="3871578" y="3064207"/>
            <a:ext cx="7530990" cy="1115438"/>
            <a:chOff x="3871578" y="3064207"/>
            <a:chExt cx="7530990" cy="1115438"/>
          </a:xfrm>
        </p:grpSpPr>
        <p:grpSp>
          <p:nvGrpSpPr>
            <p:cNvPr id="37" name="Group 36">
              <a:extLst>
                <a:ext uri="{FF2B5EF4-FFF2-40B4-BE49-F238E27FC236}">
                  <a16:creationId xmlns:a16="http://schemas.microsoft.com/office/drawing/2014/main" id="{BDD490A1-FFBA-DC36-B3D1-8458C6DA0A21}"/>
                </a:ext>
              </a:extLst>
            </p:cNvPr>
            <p:cNvGrpSpPr/>
            <p:nvPr/>
          </p:nvGrpSpPr>
          <p:grpSpPr>
            <a:xfrm>
              <a:off x="3871578" y="3064207"/>
              <a:ext cx="7530990" cy="1044060"/>
              <a:chOff x="3871578" y="1896890"/>
              <a:chExt cx="7530990" cy="1044060"/>
            </a:xfrm>
          </p:grpSpPr>
          <p:grpSp>
            <p:nvGrpSpPr>
              <p:cNvPr id="38" name="Group 37">
                <a:extLst>
                  <a:ext uri="{FF2B5EF4-FFF2-40B4-BE49-F238E27FC236}">
                    <a16:creationId xmlns:a16="http://schemas.microsoft.com/office/drawing/2014/main" id="{887969AD-9758-B5B8-69C3-28AF5AB59767}"/>
                  </a:ext>
                </a:extLst>
              </p:cNvPr>
              <p:cNvGrpSpPr/>
              <p:nvPr/>
            </p:nvGrpSpPr>
            <p:grpSpPr>
              <a:xfrm>
                <a:off x="3871578" y="1935110"/>
                <a:ext cx="7530990" cy="1005840"/>
                <a:chOff x="3871578" y="612648"/>
                <a:chExt cx="7530990" cy="1005840"/>
              </a:xfrm>
            </p:grpSpPr>
            <p:sp>
              <p:nvSpPr>
                <p:cNvPr id="40" name="Rectangle: Rounded Corners 39">
                  <a:extLst>
                    <a:ext uri="{FF2B5EF4-FFF2-40B4-BE49-F238E27FC236}">
                      <a16:creationId xmlns:a16="http://schemas.microsoft.com/office/drawing/2014/main" id="{4F1CB030-0676-CB13-9AC4-6398384EEB62}"/>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41" name="Oval 40">
                  <a:extLst>
                    <a:ext uri="{FF2B5EF4-FFF2-40B4-BE49-F238E27FC236}">
                      <a16:creationId xmlns:a16="http://schemas.microsoft.com/office/drawing/2014/main" id="{56CE1650-12BE-FFBC-F458-583976AF39E4}"/>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39" name="TextBox 38">
                <a:extLst>
                  <a:ext uri="{FF2B5EF4-FFF2-40B4-BE49-F238E27FC236}">
                    <a16:creationId xmlns:a16="http://schemas.microsoft.com/office/drawing/2014/main" id="{1BDEFCA5-A146-6834-916E-AF6163B760E2}"/>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A68F3885-DAF9-A4C8-072F-4DAA4F799008}"/>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grpSp>
        <p:nvGrpSpPr>
          <p:cNvPr id="54" name="Group 53">
            <a:extLst>
              <a:ext uri="{FF2B5EF4-FFF2-40B4-BE49-F238E27FC236}">
                <a16:creationId xmlns:a16="http://schemas.microsoft.com/office/drawing/2014/main" id="{72EF6F48-32A3-1146-7A6B-406AEC649B24}"/>
              </a:ext>
            </a:extLst>
          </p:cNvPr>
          <p:cNvGrpSpPr/>
          <p:nvPr/>
        </p:nvGrpSpPr>
        <p:grpSpPr>
          <a:xfrm>
            <a:off x="305012" y="4236586"/>
            <a:ext cx="6287812" cy="1077218"/>
            <a:chOff x="305012" y="4236586"/>
            <a:chExt cx="6287812" cy="1077218"/>
          </a:xfrm>
        </p:grpSpPr>
        <p:grpSp>
          <p:nvGrpSpPr>
            <p:cNvPr id="48" name="Group 47">
              <a:extLst>
                <a:ext uri="{FF2B5EF4-FFF2-40B4-BE49-F238E27FC236}">
                  <a16:creationId xmlns:a16="http://schemas.microsoft.com/office/drawing/2014/main" id="{4D6766F6-7C15-30E1-AD32-5BFDE168F478}"/>
                </a:ext>
              </a:extLst>
            </p:cNvPr>
            <p:cNvGrpSpPr/>
            <p:nvPr/>
          </p:nvGrpSpPr>
          <p:grpSpPr>
            <a:xfrm>
              <a:off x="305012" y="4236586"/>
              <a:ext cx="6158416" cy="1077218"/>
              <a:chOff x="3838884" y="612648"/>
              <a:chExt cx="7610001" cy="1077218"/>
            </a:xfrm>
          </p:grpSpPr>
          <p:sp>
            <p:nvSpPr>
              <p:cNvPr id="50" name="Rectangle: Rounded Corners 49">
                <a:extLst>
                  <a:ext uri="{FF2B5EF4-FFF2-40B4-BE49-F238E27FC236}">
                    <a16:creationId xmlns:a16="http://schemas.microsoft.com/office/drawing/2014/main" id="{DA589933-7BBE-26A5-D55B-F92125E19836}"/>
                  </a:ext>
                </a:extLst>
              </p:cNvPr>
              <p:cNvSpPr/>
              <p:nvPr/>
            </p:nvSpPr>
            <p:spPr>
              <a:xfrm>
                <a:off x="4306824" y="612648"/>
                <a:ext cx="7142061" cy="1077218"/>
              </a:xfrm>
              <a:prstGeom prst="roundRect">
                <a:avLst/>
              </a:prstGeom>
              <a:solidFill>
                <a:schemeClr val="accent3">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1" name="Oval 50">
                <a:extLst>
                  <a:ext uri="{FF2B5EF4-FFF2-40B4-BE49-F238E27FC236}">
                    <a16:creationId xmlns:a16="http://schemas.microsoft.com/office/drawing/2014/main" id="{3F0F3C9D-5A08-B57C-3314-D78FEFC165D9}"/>
                  </a:ext>
                </a:extLst>
              </p:cNvPr>
              <p:cNvSpPr/>
              <p:nvPr/>
            </p:nvSpPr>
            <p:spPr>
              <a:xfrm>
                <a:off x="3838884" y="813816"/>
                <a:ext cx="935880" cy="804672"/>
              </a:xfrm>
              <a:prstGeom prst="ellipse">
                <a:avLst/>
              </a:prstGeom>
              <a:solidFill>
                <a:srgbClr val="00B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4</a:t>
                </a:r>
                <a:endParaRPr lang="vi-VN" sz="6000" dirty="0"/>
              </a:p>
            </p:txBody>
          </p:sp>
        </p:grpSp>
        <p:sp>
          <p:nvSpPr>
            <p:cNvPr id="53" name="TextBox 52">
              <a:extLst>
                <a:ext uri="{FF2B5EF4-FFF2-40B4-BE49-F238E27FC236}">
                  <a16:creationId xmlns:a16="http://schemas.microsoft.com/office/drawing/2014/main" id="{A1C8DCB4-2AA1-E2E6-A1BF-82739570F031}"/>
                </a:ext>
              </a:extLst>
            </p:cNvPr>
            <p:cNvSpPr txBox="1"/>
            <p:nvPr/>
          </p:nvSpPr>
          <p:spPr>
            <a:xfrm>
              <a:off x="962406" y="4236586"/>
              <a:ext cx="5630418"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hiểu vì sao mẹ cũng vui với niềm vui bất ngờ của Ly?</a:t>
              </a:r>
            </a:p>
          </p:txBody>
        </p:sp>
      </p:grpSp>
      <p:grpSp>
        <p:nvGrpSpPr>
          <p:cNvPr id="55" name="Group 54">
            <a:extLst>
              <a:ext uri="{FF2B5EF4-FFF2-40B4-BE49-F238E27FC236}">
                <a16:creationId xmlns:a16="http://schemas.microsoft.com/office/drawing/2014/main" id="{4025375D-D27F-DF6B-88A5-FAFACE9AD81D}"/>
              </a:ext>
            </a:extLst>
          </p:cNvPr>
          <p:cNvGrpSpPr/>
          <p:nvPr/>
        </p:nvGrpSpPr>
        <p:grpSpPr>
          <a:xfrm>
            <a:off x="5537416" y="5315831"/>
            <a:ext cx="6287812" cy="1077218"/>
            <a:chOff x="305012" y="4236586"/>
            <a:chExt cx="6287812" cy="1077218"/>
          </a:xfrm>
        </p:grpSpPr>
        <p:grpSp>
          <p:nvGrpSpPr>
            <p:cNvPr id="56" name="Group 55">
              <a:extLst>
                <a:ext uri="{FF2B5EF4-FFF2-40B4-BE49-F238E27FC236}">
                  <a16:creationId xmlns:a16="http://schemas.microsoft.com/office/drawing/2014/main" id="{C8B895E2-CD01-6921-4E4B-097F90D5F5DB}"/>
                </a:ext>
              </a:extLst>
            </p:cNvPr>
            <p:cNvGrpSpPr/>
            <p:nvPr/>
          </p:nvGrpSpPr>
          <p:grpSpPr>
            <a:xfrm>
              <a:off x="305012" y="4236586"/>
              <a:ext cx="6158416" cy="1077218"/>
              <a:chOff x="3838884" y="612648"/>
              <a:chExt cx="7610001" cy="1077218"/>
            </a:xfrm>
          </p:grpSpPr>
          <p:sp>
            <p:nvSpPr>
              <p:cNvPr id="58" name="Rectangle: Rounded Corners 57">
                <a:extLst>
                  <a:ext uri="{FF2B5EF4-FFF2-40B4-BE49-F238E27FC236}">
                    <a16:creationId xmlns:a16="http://schemas.microsoft.com/office/drawing/2014/main" id="{1CCA6B22-8C83-AAA5-E573-BEBD8527F71D}"/>
                  </a:ext>
                </a:extLst>
              </p:cNvPr>
              <p:cNvSpPr/>
              <p:nvPr/>
            </p:nvSpPr>
            <p:spPr>
              <a:xfrm>
                <a:off x="4306824" y="612648"/>
                <a:ext cx="7142061" cy="1077218"/>
              </a:xfrm>
              <a:prstGeom prst="roundRect">
                <a:avLst/>
              </a:prstGeom>
              <a:solidFill>
                <a:srgbClr val="FF993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59" name="Oval 58">
                <a:extLst>
                  <a:ext uri="{FF2B5EF4-FFF2-40B4-BE49-F238E27FC236}">
                    <a16:creationId xmlns:a16="http://schemas.microsoft.com/office/drawing/2014/main" id="{915B08D7-F231-BBA6-F892-7AEDBF51E6AA}"/>
                  </a:ext>
                </a:extLst>
              </p:cNvPr>
              <p:cNvSpPr/>
              <p:nvPr/>
            </p:nvSpPr>
            <p:spPr>
              <a:xfrm>
                <a:off x="3838884" y="813816"/>
                <a:ext cx="935880" cy="804672"/>
              </a:xfrm>
              <a:prstGeom prst="ellipse">
                <a:avLst/>
              </a:prstGeom>
              <a:solidFill>
                <a:srgbClr val="FFCA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5</a:t>
                </a:r>
                <a:endParaRPr lang="vi-VN" sz="6000" dirty="0"/>
              </a:p>
            </p:txBody>
          </p:sp>
        </p:grpSp>
        <p:sp>
          <p:nvSpPr>
            <p:cNvPr id="57" name="TextBox 56">
              <a:extLst>
                <a:ext uri="{FF2B5EF4-FFF2-40B4-BE49-F238E27FC236}">
                  <a16:creationId xmlns:a16="http://schemas.microsoft.com/office/drawing/2014/main" id="{B617EEF3-C1B1-8836-7ACD-47A88C2F83D3}"/>
                </a:ext>
              </a:extLst>
            </p:cNvPr>
            <p:cNvSpPr txBox="1"/>
            <p:nvPr/>
          </p:nvSpPr>
          <p:spPr>
            <a:xfrm>
              <a:off x="962406" y="4236586"/>
              <a:ext cx="5630418" cy="1077218"/>
            </a:xfrm>
            <a:prstGeom prst="rect">
              <a:avLst/>
            </a:prstGeom>
            <a:noFill/>
          </p:spPr>
          <p:txBody>
            <a:bodyPr wrap="square">
              <a:spAutoFit/>
            </a:bodyPr>
            <a:lstStyle/>
            <a:p>
              <a:r>
                <a:rPr lang="vi-VN" sz="3200" b="1" i="0" dirty="0">
                  <a:solidFill>
                    <a:schemeClr val="bg1"/>
                  </a:solidFill>
                  <a:effectLst/>
                  <a:latin typeface="Cambria" panose="02040503050406030204" pitchFamily="18" charset="0"/>
                  <a:ea typeface="Cambria" panose="02040503050406030204" pitchFamily="18" charset="0"/>
                </a:rPr>
                <a:t>Nếu là Ly, em sẽ nói gì với anh Dũng, nói gì với mẹ?</a:t>
              </a:r>
              <a:endParaRPr lang="vi-VN" sz="32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6E3CE22F-3976-90C7-255F-19AE2DCE7AD4}"/>
              </a:ext>
            </a:extLst>
          </p:cNvPr>
          <p:cNvPicPr>
            <a:picLocks noChangeAspect="1"/>
          </p:cNvPicPr>
          <p:nvPr/>
        </p:nvPicPr>
        <p:blipFill>
          <a:blip r:embed="rId4"/>
          <a:stretch>
            <a:fillRect/>
          </a:stretch>
        </p:blipFill>
        <p:spPr>
          <a:xfrm>
            <a:off x="242624" y="1489352"/>
            <a:ext cx="3628954" cy="2618915"/>
          </a:xfrm>
          <a:prstGeom prst="rect">
            <a:avLst/>
          </a:prstGeom>
        </p:spPr>
      </p:pic>
      <p:pic>
        <p:nvPicPr>
          <p:cNvPr id="11" name="5484698806811">
            <a:hlinkClick r:id="" action="ppaction://media"/>
            <a:extLst>
              <a:ext uri="{FF2B5EF4-FFF2-40B4-BE49-F238E27FC236}">
                <a16:creationId xmlns:a16="http://schemas.microsoft.com/office/drawing/2014/main" id="{1C3B6EC7-7DB5-B005-83F8-0B60E3C7DB7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9432" y="99704"/>
            <a:ext cx="2419871" cy="1361178"/>
          </a:xfrm>
          <a:prstGeom prst="rect">
            <a:avLst/>
          </a:prstGeom>
          <a:ln>
            <a:noFill/>
          </a:ln>
          <a:effectLst>
            <a:softEdge rad="112500"/>
          </a:effectLst>
        </p:spPr>
      </p:pic>
    </p:spTree>
    <p:extLst>
      <p:ext uri="{BB962C8B-B14F-4D97-AF65-F5344CB8AC3E}">
        <p14:creationId xmlns:p14="http://schemas.microsoft.com/office/powerpoint/2010/main" val="3559505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E306B803-098C-D54E-5842-D99B69079CFC}"/>
              </a:ext>
            </a:extLst>
          </p:cNvPr>
          <p:cNvGrpSpPr/>
          <p:nvPr/>
        </p:nvGrpSpPr>
        <p:grpSpPr>
          <a:xfrm>
            <a:off x="2699020" y="393192"/>
            <a:ext cx="7167356" cy="3609385"/>
            <a:chOff x="2699020" y="393192"/>
            <a:chExt cx="7167356" cy="3609385"/>
          </a:xfrm>
        </p:grpSpPr>
        <p:sp>
          <p:nvSpPr>
            <p:cNvPr id="2" name="Freeform 21">
              <a:extLst>
                <a:ext uri="{FF2B5EF4-FFF2-40B4-BE49-F238E27FC236}">
                  <a16:creationId xmlns:a16="http://schemas.microsoft.com/office/drawing/2014/main" id="{80D9BBC0-0718-8E53-9DB4-69112FB4FC88}"/>
                </a:ext>
              </a:extLst>
            </p:cNvPr>
            <p:cNvSpPr/>
            <p:nvPr/>
          </p:nvSpPr>
          <p:spPr>
            <a:xfrm>
              <a:off x="2699020" y="393192"/>
              <a:ext cx="7167356" cy="3609385"/>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9BE75037-2880-883E-11B5-2DB2959DD131}"/>
                </a:ext>
              </a:extLst>
            </p:cNvPr>
            <p:cNvSpPr txBox="1"/>
            <p:nvPr/>
          </p:nvSpPr>
          <p:spPr>
            <a:xfrm>
              <a:off x="4019898" y="1305342"/>
              <a:ext cx="4525599" cy="2123658"/>
            </a:xfrm>
            <a:prstGeom prst="rect">
              <a:avLst/>
            </a:prstGeom>
            <a:noFill/>
          </p:spPr>
          <p:txBody>
            <a:bodyPr wrap="none" rtlCol="0">
              <a:spAutoFit/>
            </a:bodyPr>
            <a:lstStyle/>
            <a:p>
              <a:pPr algn="ctr"/>
              <a:r>
                <a:rPr lang="en-GB" sz="6600" dirty="0">
                  <a:ln w="12700">
                    <a:solidFill>
                      <a:schemeClr val="tx1">
                        <a:lumMod val="95000"/>
                        <a:lumOff val="5000"/>
                      </a:schemeClr>
                    </a:solidFill>
                  </a:ln>
                  <a:solidFill>
                    <a:schemeClr val="bg1"/>
                  </a:solidFill>
                  <a:latin typeface="#9Slide05 SVNClementine" panose="020F0502020204030203" pitchFamily="34" charset="0"/>
                </a:rPr>
                <a:t>AI CÓ TRÍ NHỚ</a:t>
              </a:r>
            </a:p>
            <a:p>
              <a:pPr algn="ctr"/>
              <a:r>
                <a:rPr lang="en-GB" sz="6600" dirty="0">
                  <a:ln w="12700">
                    <a:solidFill>
                      <a:schemeClr val="tx1">
                        <a:lumMod val="95000"/>
                        <a:lumOff val="5000"/>
                      </a:schemeClr>
                    </a:solidFill>
                  </a:ln>
                  <a:solidFill>
                    <a:schemeClr val="bg1"/>
                  </a:solidFill>
                  <a:latin typeface="#9Slide05 SVNClementine" panose="020F0502020204030203" pitchFamily="34" charset="0"/>
                </a:rPr>
                <a:t>TỐT NHẤT</a:t>
              </a:r>
              <a:endParaRPr lang="vi-VN" sz="6600" dirty="0">
                <a:ln w="12700">
                  <a:solidFill>
                    <a:schemeClr val="tx1">
                      <a:lumMod val="95000"/>
                      <a:lumOff val="5000"/>
                    </a:schemeClr>
                  </a:solidFill>
                </a:ln>
                <a:solidFill>
                  <a:schemeClr val="bg1"/>
                </a:solidFill>
              </a:endParaRPr>
            </a:p>
          </p:txBody>
        </p:sp>
      </p:grpSp>
      <p:sp>
        <p:nvSpPr>
          <p:cNvPr id="7" name="Freeform 15">
            <a:extLst>
              <a:ext uri="{FF2B5EF4-FFF2-40B4-BE49-F238E27FC236}">
                <a16:creationId xmlns:a16="http://schemas.microsoft.com/office/drawing/2014/main" id="{F924249D-96BA-78BC-CA32-D6389BAC7D0C}"/>
              </a:ext>
            </a:extLst>
          </p:cNvPr>
          <p:cNvSpPr/>
          <p:nvPr/>
        </p:nvSpPr>
        <p:spPr>
          <a:xfrm>
            <a:off x="8280101" y="2584591"/>
            <a:ext cx="3172547" cy="5691396"/>
          </a:xfrm>
          <a:custGeom>
            <a:avLst/>
            <a:gdLst/>
            <a:ahLst/>
            <a:cxnLst/>
            <a:rect l="l" t="t" r="r" b="b"/>
            <a:pathLst>
              <a:path w="1323508" h="2667018">
                <a:moveTo>
                  <a:pt x="0" y="0"/>
                </a:moveTo>
                <a:lnTo>
                  <a:pt x="1323507" y="0"/>
                </a:lnTo>
                <a:lnTo>
                  <a:pt x="1323507" y="2667018"/>
                </a:lnTo>
                <a:lnTo>
                  <a:pt x="0" y="26670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8026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7FB2138-001E-F80D-6F09-581D916721CA}"/>
              </a:ext>
            </a:extLst>
          </p:cNvPr>
          <p:cNvGrpSpPr/>
          <p:nvPr/>
        </p:nvGrpSpPr>
        <p:grpSpPr>
          <a:xfrm>
            <a:off x="1572768" y="667512"/>
            <a:ext cx="9354313" cy="1353312"/>
            <a:chOff x="3671531" y="603504"/>
            <a:chExt cx="8386905" cy="1005840"/>
          </a:xfrm>
        </p:grpSpPr>
        <p:sp>
          <p:nvSpPr>
            <p:cNvPr id="5" name="Rectangle: Rounded Corners 4">
              <a:extLst>
                <a:ext uri="{FF2B5EF4-FFF2-40B4-BE49-F238E27FC236}">
                  <a16:creationId xmlns:a16="http://schemas.microsoft.com/office/drawing/2014/main" id="{0D1D17B4-C12A-D8B0-2592-0D6786CA3A64}"/>
                </a:ext>
              </a:extLst>
            </p:cNvPr>
            <p:cNvSpPr/>
            <p:nvPr/>
          </p:nvSpPr>
          <p:spPr>
            <a:xfrm>
              <a:off x="4306824" y="603504"/>
              <a:ext cx="7751612" cy="1005840"/>
            </a:xfrm>
            <a:prstGeom prst="roundRect">
              <a:avLst/>
            </a:prstGeom>
            <a:solidFill>
              <a:schemeClr val="accent5">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Cambria" panose="02040503050406030204" pitchFamily="18" charset="0"/>
                  <a:ea typeface="Cambria" panose="02040503050406030204" pitchFamily="18" charset="0"/>
                </a:rPr>
                <a:t>Thấy Dũng cả tuần không mua xôi, Ly nghĩ gì?</a:t>
              </a:r>
            </a:p>
          </p:txBody>
        </p:sp>
        <p:sp>
          <p:nvSpPr>
            <p:cNvPr id="6" name="Oval 5">
              <a:extLst>
                <a:ext uri="{FF2B5EF4-FFF2-40B4-BE49-F238E27FC236}">
                  <a16:creationId xmlns:a16="http://schemas.microsoft.com/office/drawing/2014/main" id="{BDDB036D-9F64-D288-C6D8-8FE6A7175DD4}"/>
                </a:ext>
              </a:extLst>
            </p:cNvPr>
            <p:cNvSpPr/>
            <p:nvPr/>
          </p:nvSpPr>
          <p:spPr>
            <a:xfrm>
              <a:off x="3671531" y="713232"/>
              <a:ext cx="991909" cy="804672"/>
            </a:xfrm>
            <a:prstGeom prst="ellipse">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7200" dirty="0">
                  <a:latin typeface="#9Slide05 SVNClementine" panose="020F0502020204030203" pitchFamily="34" charset="0"/>
                </a:rPr>
                <a:t>1</a:t>
              </a:r>
              <a:endParaRPr lang="vi-VN" sz="7200" dirty="0"/>
            </a:p>
          </p:txBody>
        </p:sp>
      </p:grpSp>
      <p:sp>
        <p:nvSpPr>
          <p:cNvPr id="3" name="TextBox 2">
            <a:extLst>
              <a:ext uri="{FF2B5EF4-FFF2-40B4-BE49-F238E27FC236}">
                <a16:creationId xmlns:a16="http://schemas.microsoft.com/office/drawing/2014/main" id="{BE6583BE-F311-C883-1C3D-8C73FECB13EA}"/>
              </a:ext>
            </a:extLst>
          </p:cNvPr>
          <p:cNvSpPr txBox="1"/>
          <p:nvPr/>
        </p:nvSpPr>
        <p:spPr>
          <a:xfrm>
            <a:off x="1447038" y="2520619"/>
            <a:ext cx="9763506" cy="1998176"/>
          </a:xfrm>
          <a:prstGeom prst="rect">
            <a:avLst/>
          </a:prstGeom>
          <a:noFill/>
        </p:spPr>
        <p:txBody>
          <a:bodyPr wrap="square">
            <a:spAutoFit/>
          </a:bodyPr>
          <a:lstStyle/>
          <a:p>
            <a:pPr>
              <a:lnSpc>
                <a:spcPct val="150000"/>
              </a:lnSpc>
            </a:pPr>
            <a:r>
              <a:rPr lang="vi-VN" sz="4400" dirty="0"/>
              <a:t>Ly đoán Dũng dành tiền để chơi điện tử, Ly định mách mẹ về điều đó.</a:t>
            </a:r>
          </a:p>
        </p:txBody>
      </p:sp>
    </p:spTree>
    <p:extLst>
      <p:ext uri="{BB962C8B-B14F-4D97-AF65-F5344CB8AC3E}">
        <p14:creationId xmlns:p14="http://schemas.microsoft.com/office/powerpoint/2010/main" val="1052799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6583BE-F311-C883-1C3D-8C73FECB13EA}"/>
              </a:ext>
            </a:extLst>
          </p:cNvPr>
          <p:cNvSpPr txBox="1"/>
          <p:nvPr/>
        </p:nvSpPr>
        <p:spPr>
          <a:xfrm>
            <a:off x="1447038" y="2520619"/>
            <a:ext cx="9763506" cy="1998176"/>
          </a:xfrm>
          <a:prstGeom prst="rect">
            <a:avLst/>
          </a:prstGeom>
          <a:noFill/>
        </p:spPr>
        <p:txBody>
          <a:bodyPr wrap="square">
            <a:spAutoFit/>
          </a:bodyPr>
          <a:lstStyle/>
          <a:p>
            <a:pPr>
              <a:lnSpc>
                <a:spcPct val="150000"/>
              </a:lnSpc>
            </a:pPr>
            <a:r>
              <a:rPr lang="vi-VN" sz="4400" dirty="0"/>
              <a:t>Dũng không mua gói xôi nào vì dành tiền mua quà sinh nhật tặng Ly.</a:t>
            </a:r>
          </a:p>
        </p:txBody>
      </p:sp>
      <p:pic>
        <p:nvPicPr>
          <p:cNvPr id="2" name="Picture 1">
            <a:extLst>
              <a:ext uri="{FF2B5EF4-FFF2-40B4-BE49-F238E27FC236}">
                <a16:creationId xmlns:a16="http://schemas.microsoft.com/office/drawing/2014/main" id="{F9095AAC-907F-87EC-E693-0C9E7D6C4E0B}"/>
              </a:ext>
            </a:extLst>
          </p:cNvPr>
          <p:cNvPicPr>
            <a:picLocks noChangeAspect="1"/>
          </p:cNvPicPr>
          <p:nvPr/>
        </p:nvPicPr>
        <p:blipFill>
          <a:blip r:embed="rId2"/>
          <a:stretch>
            <a:fillRect/>
          </a:stretch>
        </p:blipFill>
        <p:spPr>
          <a:xfrm>
            <a:off x="810428" y="350450"/>
            <a:ext cx="9755353" cy="1998176"/>
          </a:xfrm>
          <a:prstGeom prst="rect">
            <a:avLst/>
          </a:prstGeom>
        </p:spPr>
      </p:pic>
    </p:spTree>
    <p:extLst>
      <p:ext uri="{BB962C8B-B14F-4D97-AF65-F5344CB8AC3E}">
        <p14:creationId xmlns:p14="http://schemas.microsoft.com/office/powerpoint/2010/main" val="13418971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CFEF4E5-2BA0-8919-55D1-CEFFD0F90B51}"/>
              </a:ext>
            </a:extLst>
          </p:cNvPr>
          <p:cNvGrpSpPr/>
          <p:nvPr/>
        </p:nvGrpSpPr>
        <p:grpSpPr>
          <a:xfrm>
            <a:off x="1887330" y="924511"/>
            <a:ext cx="7530990" cy="1115438"/>
            <a:chOff x="3871578" y="3064207"/>
            <a:chExt cx="7530990" cy="1115438"/>
          </a:xfrm>
        </p:grpSpPr>
        <p:grpSp>
          <p:nvGrpSpPr>
            <p:cNvPr id="5" name="Group 4">
              <a:extLst>
                <a:ext uri="{FF2B5EF4-FFF2-40B4-BE49-F238E27FC236}">
                  <a16:creationId xmlns:a16="http://schemas.microsoft.com/office/drawing/2014/main" id="{9FB5DC22-513F-4147-DE7A-A9DDEE3F853D}"/>
                </a:ext>
              </a:extLst>
            </p:cNvPr>
            <p:cNvGrpSpPr/>
            <p:nvPr/>
          </p:nvGrpSpPr>
          <p:grpSpPr>
            <a:xfrm>
              <a:off x="3871578" y="3064207"/>
              <a:ext cx="7530990" cy="1044060"/>
              <a:chOff x="3871578" y="1896890"/>
              <a:chExt cx="7530990" cy="1044060"/>
            </a:xfrm>
          </p:grpSpPr>
          <p:grpSp>
            <p:nvGrpSpPr>
              <p:cNvPr id="7" name="Group 6">
                <a:extLst>
                  <a:ext uri="{FF2B5EF4-FFF2-40B4-BE49-F238E27FC236}">
                    <a16:creationId xmlns:a16="http://schemas.microsoft.com/office/drawing/2014/main" id="{6414637C-67D5-7F6C-5A5C-3538738EF7EA}"/>
                  </a:ext>
                </a:extLst>
              </p:cNvPr>
              <p:cNvGrpSpPr/>
              <p:nvPr/>
            </p:nvGrpSpPr>
            <p:grpSpPr>
              <a:xfrm>
                <a:off x="3871578" y="1935110"/>
                <a:ext cx="7530990" cy="1005840"/>
                <a:chOff x="3871578" y="612648"/>
                <a:chExt cx="7530990" cy="1005840"/>
              </a:xfrm>
            </p:grpSpPr>
            <p:sp>
              <p:nvSpPr>
                <p:cNvPr id="9" name="Rectangle: Rounded Corners 8">
                  <a:extLst>
                    <a:ext uri="{FF2B5EF4-FFF2-40B4-BE49-F238E27FC236}">
                      <a16:creationId xmlns:a16="http://schemas.microsoft.com/office/drawing/2014/main" id="{5C1B7DB2-C24D-CA9F-2727-1588FD44B5D5}"/>
                    </a:ext>
                  </a:extLst>
                </p:cNvPr>
                <p:cNvSpPr/>
                <p:nvPr/>
              </p:nvSpPr>
              <p:spPr>
                <a:xfrm>
                  <a:off x="4306824" y="612648"/>
                  <a:ext cx="7095744" cy="1005840"/>
                </a:xfrm>
                <a:prstGeom prst="roundRect">
                  <a:avLst/>
                </a:prstGeom>
                <a:solidFill>
                  <a:srgbClr val="FF99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solidFill>
                      <a:schemeClr val="tx1"/>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4CD5C2D6-21A8-9785-549A-0758C7D155AF}"/>
                    </a:ext>
                  </a:extLst>
                </p:cNvPr>
                <p:cNvSpPr/>
                <p:nvPr/>
              </p:nvSpPr>
              <p:spPr>
                <a:xfrm>
                  <a:off x="3871578" y="713232"/>
                  <a:ext cx="791862" cy="804672"/>
                </a:xfrm>
                <a:prstGeom prst="ellipse">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latin typeface="#9Slide05 SVNClementine" panose="020F0502020204030203" pitchFamily="34" charset="0"/>
                    </a:rPr>
                    <a:t>3</a:t>
                  </a:r>
                  <a:endParaRPr lang="vi-VN" sz="6000" dirty="0"/>
                </a:p>
              </p:txBody>
            </p:sp>
          </p:grpSp>
          <p:sp>
            <p:nvSpPr>
              <p:cNvPr id="8" name="TextBox 7">
                <a:extLst>
                  <a:ext uri="{FF2B5EF4-FFF2-40B4-BE49-F238E27FC236}">
                    <a16:creationId xmlns:a16="http://schemas.microsoft.com/office/drawing/2014/main" id="{AA6D5628-0B3C-6E46-9994-88790C883ED1}"/>
                  </a:ext>
                </a:extLst>
              </p:cNvPr>
              <p:cNvSpPr txBox="1"/>
              <p:nvPr/>
            </p:nvSpPr>
            <p:spPr>
              <a:xfrm>
                <a:off x="4807458" y="1896890"/>
                <a:ext cx="6485382" cy="584775"/>
              </a:xfrm>
              <a:prstGeom prst="rect">
                <a:avLst/>
              </a:prstGeom>
              <a:noFill/>
            </p:spPr>
            <p:txBody>
              <a:bodyPr wrap="square">
                <a:spAutoFit/>
              </a:bodyPr>
              <a:lstStyle/>
              <a:p>
                <a:endParaRPr lang="vi-VN" sz="3200" b="1" dirty="0">
                  <a:solidFill>
                    <a:schemeClr val="bg1"/>
                  </a:solidFill>
                  <a:latin typeface="Cambria" panose="02040503050406030204" pitchFamily="18" charset="0"/>
                  <a:ea typeface="Cambria" panose="02040503050406030204" pitchFamily="18" charset="0"/>
                </a:endParaRPr>
              </a:p>
            </p:txBody>
          </p:sp>
        </p:grpSp>
        <p:sp>
          <p:nvSpPr>
            <p:cNvPr id="6" name="TextBox 5">
              <a:extLst>
                <a:ext uri="{FF2B5EF4-FFF2-40B4-BE49-F238E27FC236}">
                  <a16:creationId xmlns:a16="http://schemas.microsoft.com/office/drawing/2014/main" id="{0D492FB8-791C-1592-EABB-6AE56543E9E7}"/>
                </a:ext>
              </a:extLst>
            </p:cNvPr>
            <p:cNvSpPr txBox="1"/>
            <p:nvPr/>
          </p:nvSpPr>
          <p:spPr>
            <a:xfrm>
              <a:off x="4807458" y="3102427"/>
              <a:ext cx="6094476" cy="1077218"/>
            </a:xfrm>
            <a:prstGeom prst="rect">
              <a:avLst/>
            </a:prstGeom>
            <a:noFill/>
          </p:spPr>
          <p:txBody>
            <a:bodyPr wrap="square">
              <a:spAutoFit/>
            </a:bodyPr>
            <a:lstStyle/>
            <a:p>
              <a:r>
                <a:rPr lang="vi-VN" sz="3200" b="1" dirty="0">
                  <a:solidFill>
                    <a:schemeClr val="bg1"/>
                  </a:solidFill>
                  <a:latin typeface="Cambria" panose="02040503050406030204" pitchFamily="18" charset="0"/>
                  <a:ea typeface="Cambria" panose="02040503050406030204" pitchFamily="18" charset="0"/>
                </a:rPr>
                <a:t>Em có suy nghĩ gì về việc làm của Dũng?</a:t>
              </a:r>
            </a:p>
          </p:txBody>
        </p:sp>
      </p:grpSp>
      <p:pic>
        <p:nvPicPr>
          <p:cNvPr id="11" name="Picture 10">
            <a:extLst>
              <a:ext uri="{FF2B5EF4-FFF2-40B4-BE49-F238E27FC236}">
                <a16:creationId xmlns:a16="http://schemas.microsoft.com/office/drawing/2014/main" id="{96587281-2E64-3DC3-E3E8-D71CB6AE7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084" y="3121403"/>
            <a:ext cx="6008742" cy="3393298"/>
          </a:xfrm>
          <a:prstGeom prst="rect">
            <a:avLst/>
          </a:prstGeom>
        </p:spPr>
      </p:pic>
    </p:spTree>
    <p:extLst>
      <p:ext uri="{BB962C8B-B14F-4D97-AF65-F5344CB8AC3E}">
        <p14:creationId xmlns:p14="http://schemas.microsoft.com/office/powerpoint/2010/main" val="2238067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6F9DE-52A5-A34A-DE23-DB7C6F107CA7}"/>
              </a:ext>
            </a:extLst>
          </p:cNvPr>
          <p:cNvPicPr>
            <a:picLocks noChangeAspect="1"/>
          </p:cNvPicPr>
          <p:nvPr/>
        </p:nvPicPr>
        <p:blipFill>
          <a:blip r:embed="rId2"/>
          <a:stretch>
            <a:fillRect/>
          </a:stretch>
        </p:blipFill>
        <p:spPr>
          <a:xfrm>
            <a:off x="1148080" y="564818"/>
            <a:ext cx="8920598" cy="2188542"/>
          </a:xfrm>
          <a:prstGeom prst="rect">
            <a:avLst/>
          </a:prstGeom>
        </p:spPr>
      </p:pic>
      <p:sp>
        <p:nvSpPr>
          <p:cNvPr id="12" name="TextBox 11">
            <a:extLst>
              <a:ext uri="{FF2B5EF4-FFF2-40B4-BE49-F238E27FC236}">
                <a16:creationId xmlns:a16="http://schemas.microsoft.com/office/drawing/2014/main" id="{B8C40662-5EBA-73E1-587A-A1C2062E7898}"/>
              </a:ext>
            </a:extLst>
          </p:cNvPr>
          <p:cNvSpPr txBox="1"/>
          <p:nvPr/>
        </p:nvSpPr>
        <p:spPr>
          <a:xfrm>
            <a:off x="459486" y="2753360"/>
            <a:ext cx="12122658" cy="1754326"/>
          </a:xfrm>
          <a:prstGeom prst="rect">
            <a:avLst/>
          </a:prstGeom>
          <a:noFill/>
        </p:spPr>
        <p:txBody>
          <a:bodyPr wrap="square">
            <a:spAutoFit/>
          </a:bodyPr>
          <a:lstStyle/>
          <a:p>
            <a:r>
              <a:rPr lang="vi-VN" sz="3600" dirty="0"/>
              <a:t>Mẹ vui vì thấy hai anh em yêu thương nhau. / Mẹ vui vì các con của mẹ đều ngoan, biết suy nghĩ và hành động đúng. / Mẹ vui vì con trai biết quan tâm đến em. </a:t>
            </a:r>
          </a:p>
        </p:txBody>
      </p:sp>
    </p:spTree>
    <p:extLst>
      <p:ext uri="{BB962C8B-B14F-4D97-AF65-F5344CB8AC3E}">
        <p14:creationId xmlns:p14="http://schemas.microsoft.com/office/powerpoint/2010/main" val="6196166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FEB42B-AC7B-BC04-06BA-DD51CF880AE5}"/>
              </a:ext>
            </a:extLst>
          </p:cNvPr>
          <p:cNvPicPr>
            <a:picLocks noChangeAspect="1"/>
          </p:cNvPicPr>
          <p:nvPr/>
        </p:nvPicPr>
        <p:blipFill>
          <a:blip r:embed="rId2"/>
          <a:stretch>
            <a:fillRect/>
          </a:stretch>
        </p:blipFill>
        <p:spPr>
          <a:xfrm>
            <a:off x="1301212" y="744658"/>
            <a:ext cx="8742278" cy="2150942"/>
          </a:xfrm>
          <a:prstGeom prst="rect">
            <a:avLst/>
          </a:prstGeom>
        </p:spPr>
      </p:pic>
      <p:pic>
        <p:nvPicPr>
          <p:cNvPr id="4" name="Picture 3">
            <a:extLst>
              <a:ext uri="{FF2B5EF4-FFF2-40B4-BE49-F238E27FC236}">
                <a16:creationId xmlns:a16="http://schemas.microsoft.com/office/drawing/2014/main" id="{2323A2AC-87D5-5D3E-C61B-EA35B4AC1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084" y="3121403"/>
            <a:ext cx="6008742" cy="3393298"/>
          </a:xfrm>
          <a:prstGeom prst="rect">
            <a:avLst/>
          </a:prstGeom>
        </p:spPr>
      </p:pic>
    </p:spTree>
    <p:extLst>
      <p:ext uri="{BB962C8B-B14F-4D97-AF65-F5344CB8AC3E}">
        <p14:creationId xmlns:p14="http://schemas.microsoft.com/office/powerpoint/2010/main" val="2611528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00A4C7D3-FACB-080D-A10A-D015F9467292}"/>
              </a:ext>
            </a:extLst>
          </p:cNvPr>
          <p:cNvSpPr/>
          <p:nvPr/>
        </p:nvSpPr>
        <p:spPr>
          <a:xfrm>
            <a:off x="-225729" y="3064476"/>
            <a:ext cx="2168830" cy="3631496"/>
          </a:xfrm>
          <a:custGeom>
            <a:avLst/>
            <a:gdLst/>
            <a:ahLst/>
            <a:cxnLst/>
            <a:rect l="l" t="t" r="r" b="b"/>
            <a:pathLst>
              <a:path w="2435749" h="3549360">
                <a:moveTo>
                  <a:pt x="0" y="0"/>
                </a:moveTo>
                <a:lnTo>
                  <a:pt x="2435749" y="0"/>
                </a:lnTo>
                <a:lnTo>
                  <a:pt x="2435749" y="3549361"/>
                </a:lnTo>
                <a:lnTo>
                  <a:pt x="0" y="354936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65837F3-050A-D833-EB5B-85098234B69B}"/>
              </a:ext>
            </a:extLst>
          </p:cNvPr>
          <p:cNvGrpSpPr/>
          <p:nvPr/>
        </p:nvGrpSpPr>
        <p:grpSpPr>
          <a:xfrm>
            <a:off x="1692876" y="519359"/>
            <a:ext cx="10237867" cy="4974879"/>
            <a:chOff x="3555692" y="1270473"/>
            <a:chExt cx="8416852" cy="4974879"/>
          </a:xfrm>
        </p:grpSpPr>
        <p:sp>
          <p:nvSpPr>
            <p:cNvPr id="5" name="Freeform 12">
              <a:extLst>
                <a:ext uri="{FF2B5EF4-FFF2-40B4-BE49-F238E27FC236}">
                  <a16:creationId xmlns:a16="http://schemas.microsoft.com/office/drawing/2014/main" id="{101BF11B-E90E-3628-9FE8-D99996EF395C}"/>
                </a:ext>
              </a:extLst>
            </p:cNvPr>
            <p:cNvSpPr/>
            <p:nvPr/>
          </p:nvSpPr>
          <p:spPr>
            <a:xfrm>
              <a:off x="3555692" y="1270473"/>
              <a:ext cx="8416852" cy="4974879"/>
            </a:xfrm>
            <a:custGeom>
              <a:avLst/>
              <a:gdLst/>
              <a:ahLst/>
              <a:cxnLst/>
              <a:rect l="l" t="t" r="r" b="b"/>
              <a:pathLst>
                <a:path w="6563668" h="1952691">
                  <a:moveTo>
                    <a:pt x="0" y="0"/>
                  </a:moveTo>
                  <a:lnTo>
                    <a:pt x="6563668" y="0"/>
                  </a:lnTo>
                  <a:lnTo>
                    <a:pt x="6563668" y="1952692"/>
                  </a:lnTo>
                  <a:lnTo>
                    <a:pt x="0" y="195269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CD021C2-BD2F-A0CE-B811-F426A6D4E23B}"/>
                </a:ext>
              </a:extLst>
            </p:cNvPr>
            <p:cNvSpPr txBox="1"/>
            <p:nvPr/>
          </p:nvSpPr>
          <p:spPr>
            <a:xfrm>
              <a:off x="5923005" y="1493348"/>
              <a:ext cx="4201791" cy="1015663"/>
            </a:xfrm>
            <a:prstGeom prst="rect">
              <a:avLst/>
            </a:prstGeom>
            <a:noFill/>
          </p:spPr>
          <p:txBody>
            <a:bodyPr wrap="none" rtlCol="0">
              <a:spAutoFit/>
            </a:bodyPr>
            <a:lstStyle/>
            <a:p>
              <a:r>
                <a:rPr lang="en-GB" sz="6000" dirty="0" err="1">
                  <a:solidFill>
                    <a:srgbClr val="FF0000"/>
                  </a:solidFill>
                  <a:latin typeface="Times New Roman" panose="02020603050405020304" pitchFamily="18" charset="0"/>
                  <a:cs typeface="Times New Roman" panose="02020603050405020304" pitchFamily="18" charset="0"/>
                </a:rPr>
                <a:t>Nội</a:t>
              </a:r>
              <a:r>
                <a:rPr lang="en-GB" sz="6000" dirty="0">
                  <a:solidFill>
                    <a:srgbClr val="FF0000"/>
                  </a:solidFill>
                  <a:latin typeface="Times New Roman" panose="02020603050405020304" pitchFamily="18" charset="0"/>
                  <a:cs typeface="Times New Roman" panose="02020603050405020304" pitchFamily="18" charset="0"/>
                </a:rPr>
                <a:t> dung </a:t>
              </a:r>
              <a:r>
                <a:rPr lang="en-GB" sz="6000" dirty="0" err="1">
                  <a:solidFill>
                    <a:srgbClr val="FF0000"/>
                  </a:solidFill>
                  <a:latin typeface="Times New Roman" panose="02020603050405020304" pitchFamily="18" charset="0"/>
                  <a:cs typeface="Times New Roman" panose="02020603050405020304" pitchFamily="18" charset="0"/>
                </a:rPr>
                <a:t>bài</a:t>
              </a:r>
              <a:endParaRPr lang="vi-VN" sz="6000" dirty="0">
                <a:solidFill>
                  <a:srgbClr val="FF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B972326-C651-DC5A-28D4-7CC990030CC4}"/>
                </a:ext>
              </a:extLst>
            </p:cNvPr>
            <p:cNvSpPr txBox="1"/>
            <p:nvPr/>
          </p:nvSpPr>
          <p:spPr>
            <a:xfrm>
              <a:off x="3724115" y="2670834"/>
              <a:ext cx="7605301" cy="2062103"/>
            </a:xfrm>
            <a:prstGeom prst="rect">
              <a:avLst/>
            </a:prstGeom>
            <a:noFill/>
          </p:spPr>
          <p:txBody>
            <a:bodyPr wrap="square">
              <a:spAutoFit/>
            </a:bodyPr>
            <a:lstStyle/>
            <a:p>
              <a:pPr algn="ctr"/>
              <a:r>
                <a:rPr lang="vi-VN" sz="3200" dirty="0"/>
                <a:t>Câu chuyện khen ngợi một cậu bé tình cảm, biết quan tâm tới em gái của mình; đề cao tình cảm yêu thương nhau giữa những người trong gia đình.</a:t>
              </a: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72" y="11686681"/>
            <a:ext cx="1352028" cy="1260261"/>
          </a:xfrm>
          <a:prstGeom prst="rect">
            <a:avLst/>
          </a:prstGeom>
        </p:spPr>
      </p:pic>
    </p:spTree>
    <p:extLst>
      <p:ext uri="{BB962C8B-B14F-4D97-AF65-F5344CB8AC3E}">
        <p14:creationId xmlns:p14="http://schemas.microsoft.com/office/powerpoint/2010/main" val="23523565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27066" y="2238653"/>
            <a:ext cx="5394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Times New Roman" panose="02020603050405020304" pitchFamily="18" charset="0"/>
                <a:cs typeface="Times New Roman" panose="02020603050405020304" pitchFamily="18" charset="0"/>
              </a:rPr>
              <a:t>ĐỌC NÂNG CAO</a:t>
            </a:r>
            <a:endParaRPr kumimoji="0" lang="vi-VN"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1796291"/>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08C19-3814-165F-67EF-B0C514E9C635}"/>
              </a:ext>
            </a:extLst>
          </p:cNvPr>
          <p:cNvPicPr>
            <a:picLocks noChangeAspect="1"/>
          </p:cNvPicPr>
          <p:nvPr/>
        </p:nvPicPr>
        <p:blipFill>
          <a:blip r:embed="rId2"/>
          <a:stretch>
            <a:fillRect/>
          </a:stretch>
        </p:blipFill>
        <p:spPr>
          <a:xfrm>
            <a:off x="383553" y="1145850"/>
            <a:ext cx="11424894" cy="4566300"/>
          </a:xfrm>
          <a:prstGeom prst="rect">
            <a:avLst/>
          </a:prstGeom>
        </p:spPr>
      </p:pic>
      <p:pic>
        <p:nvPicPr>
          <p:cNvPr id="5" name="Picture 4">
            <a:extLst>
              <a:ext uri="{FF2B5EF4-FFF2-40B4-BE49-F238E27FC236}">
                <a16:creationId xmlns:a16="http://schemas.microsoft.com/office/drawing/2014/main" id="{3800FADB-6C34-E3E6-1906-809E44520D4F}"/>
              </a:ext>
            </a:extLst>
          </p:cNvPr>
          <p:cNvPicPr>
            <a:picLocks noChangeAspect="1"/>
          </p:cNvPicPr>
          <p:nvPr/>
        </p:nvPicPr>
        <p:blipFill>
          <a:blip r:embed="rId3"/>
          <a:stretch>
            <a:fillRect/>
          </a:stretch>
        </p:blipFill>
        <p:spPr>
          <a:xfrm>
            <a:off x="133067" y="248691"/>
            <a:ext cx="12058933" cy="2353260"/>
          </a:xfrm>
          <a:prstGeom prst="rect">
            <a:avLst/>
          </a:prstGeom>
        </p:spPr>
      </p:pic>
    </p:spTree>
    <p:extLst>
      <p:ext uri="{BB962C8B-B14F-4D97-AF65-F5344CB8AC3E}">
        <p14:creationId xmlns:p14="http://schemas.microsoft.com/office/powerpoint/2010/main" val="1286865096"/>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2658-3621-AC9E-E61D-C186AAFEBC03}"/>
              </a:ext>
            </a:extLst>
          </p:cNvPr>
          <p:cNvSpPr>
            <a:spLocks noGrp="1"/>
          </p:cNvSpPr>
          <p:nvPr>
            <p:ph type="title"/>
          </p:nvPr>
        </p:nvSpPr>
        <p:spPr>
          <a:xfrm>
            <a:off x="838200" y="365125"/>
            <a:ext cx="10515600" cy="1325563"/>
          </a:xfrm>
        </p:spPr>
        <p:txBody>
          <a:bodyPr/>
          <a:lstStyle/>
          <a:p>
            <a:endParaRPr lang="vi-VN"/>
          </a:p>
        </p:txBody>
      </p:sp>
      <p:sp>
        <p:nvSpPr>
          <p:cNvPr id="3" name="Content Placeholder 2">
            <a:extLst>
              <a:ext uri="{FF2B5EF4-FFF2-40B4-BE49-F238E27FC236}">
                <a16:creationId xmlns:a16="http://schemas.microsoft.com/office/drawing/2014/main" id="{0AD5C25E-A2F7-0A6F-6FC3-550EFC4ACEE6}"/>
              </a:ext>
            </a:extLst>
          </p:cNvPr>
          <p:cNvSpPr>
            <a:spLocks noGrp="1"/>
          </p:cNvSpPr>
          <p:nvPr>
            <p:ph idx="1"/>
          </p:nvPr>
        </p:nvSpPr>
        <p:spPr>
          <a:xfrm>
            <a:off x="838200" y="1825625"/>
            <a:ext cx="10515600" cy="4351338"/>
          </a:xfrm>
        </p:spPr>
        <p:txBody>
          <a:bodyPr/>
          <a:lstStyle/>
          <a:p>
            <a:endParaRPr lang="vi-VN"/>
          </a:p>
        </p:txBody>
      </p:sp>
      <p:sp>
        <p:nvSpPr>
          <p:cNvPr id="6" name="Freeform 7">
            <a:extLst>
              <a:ext uri="{FF2B5EF4-FFF2-40B4-BE49-F238E27FC236}">
                <a16:creationId xmlns:a16="http://schemas.microsoft.com/office/drawing/2014/main" id="{C61EB300-AB54-7707-B88F-9502FFE96FC4}"/>
              </a:ext>
            </a:extLst>
          </p:cNvPr>
          <p:cNvSpPr/>
          <p:nvPr/>
        </p:nvSpPr>
        <p:spPr>
          <a:xfrm>
            <a:off x="0" y="1349717"/>
            <a:ext cx="5530275" cy="5508283"/>
          </a:xfrm>
          <a:custGeom>
            <a:avLst/>
            <a:gdLst/>
            <a:ahLst/>
            <a:cxnLst/>
            <a:rect l="l" t="t" r="r" b="b"/>
            <a:pathLst>
              <a:path w="3783044" h="4114800">
                <a:moveTo>
                  <a:pt x="0" y="0"/>
                </a:moveTo>
                <a:lnTo>
                  <a:pt x="3783044" y="0"/>
                </a:lnTo>
                <a:lnTo>
                  <a:pt x="378304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7" name="Picture 12">
            <a:extLst>
              <a:ext uri="{FF2B5EF4-FFF2-40B4-BE49-F238E27FC236}">
                <a16:creationId xmlns:a16="http://schemas.microsoft.com/office/drawing/2014/main" id="{142EDD2B-B31F-92FA-9672-1A055CD4895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565900" y="1910093"/>
            <a:ext cx="5272956" cy="751396"/>
          </a:xfrm>
          <a:prstGeom prst="rect">
            <a:avLst/>
          </a:prstGeom>
        </p:spPr>
      </p:pic>
      <p:pic>
        <p:nvPicPr>
          <p:cNvPr id="8" name="Picture 2">
            <a:extLst>
              <a:ext uri="{FF2B5EF4-FFF2-40B4-BE49-F238E27FC236}">
                <a16:creationId xmlns:a16="http://schemas.microsoft.com/office/drawing/2014/main" id="{9A874CE0-17A4-ABA1-DF62-47ABD5FA340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622781" y="3795208"/>
            <a:ext cx="6216075" cy="3115808"/>
          </a:xfrm>
          <a:prstGeom prst="rect">
            <a:avLst/>
          </a:prstGeom>
        </p:spPr>
      </p:pic>
      <p:sp>
        <p:nvSpPr>
          <p:cNvPr id="9" name="Freeform 13">
            <a:extLst>
              <a:ext uri="{FF2B5EF4-FFF2-40B4-BE49-F238E27FC236}">
                <a16:creationId xmlns:a16="http://schemas.microsoft.com/office/drawing/2014/main" id="{7658BFE1-6929-FFA7-37D2-4A81AC4D7A4A}"/>
              </a:ext>
            </a:extLst>
          </p:cNvPr>
          <p:cNvSpPr/>
          <p:nvPr/>
        </p:nvSpPr>
        <p:spPr>
          <a:xfrm flipH="1">
            <a:off x="3634323" y="1103650"/>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10"/>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pic>
        <p:nvPicPr>
          <p:cNvPr id="10" name="Picture 9">
            <a:extLst>
              <a:ext uri="{FF2B5EF4-FFF2-40B4-BE49-F238E27FC236}">
                <a16:creationId xmlns:a16="http://schemas.microsoft.com/office/drawing/2014/main" id="{6E82738E-9144-AAEB-E94E-514E463AE6AD}"/>
              </a:ext>
            </a:extLst>
          </p:cNvPr>
          <p:cNvPicPr>
            <a:picLocks noChangeAspect="1"/>
          </p:cNvPicPr>
          <p:nvPr/>
        </p:nvPicPr>
        <p:blipFill>
          <a:blip r:embed="rId11"/>
          <a:stretch>
            <a:fillRect/>
          </a:stretch>
        </p:blipFill>
        <p:spPr>
          <a:xfrm>
            <a:off x="145260" y="484068"/>
            <a:ext cx="12046740" cy="1292464"/>
          </a:xfrm>
          <a:prstGeom prst="rect">
            <a:avLst/>
          </a:prstGeom>
        </p:spPr>
      </p:pic>
    </p:spTree>
    <p:controls>
      <mc:AlternateContent xmlns:mc="http://schemas.openxmlformats.org/markup-compatibility/2006">
        <mc:Choice xmlns:v="urn:schemas-microsoft-com:vml" Requires="v">
          <p:control spid="1031" name="TextBox1" r:id="rId2" imgW="4848120" imgH="1390680"/>
        </mc:Choice>
        <mc:Fallback>
          <p:control name="TextBox1" r:id="rId2" imgW="4848120" imgH="1390680">
            <p:pic>
              <p:nvPicPr>
                <p:cNvPr id="11" name="TextBox1">
                  <a:extLst>
                    <a:ext uri="{FF2B5EF4-FFF2-40B4-BE49-F238E27FC236}">
                      <a16:creationId xmlns:a16="http://schemas.microsoft.com/office/drawing/2014/main" id="{480EA692-377C-5379-03CD-075CAAFA4EC4}"/>
                    </a:ext>
                  </a:extLst>
                </p:cNvPr>
                <p:cNvPicPr>
                  <a:picLocks/>
                </p:cNvPicPr>
                <p:nvPr/>
              </p:nvPicPr>
              <p:blipFill>
                <a:blip r:embed="rId12"/>
                <a:stretch>
                  <a:fillRect/>
                </a:stretch>
              </p:blipFill>
              <p:spPr>
                <a:xfrm>
                  <a:off x="6891372" y="2559891"/>
                  <a:ext cx="4850611" cy="1394141"/>
                </a:xfrm>
                <a:prstGeom prst="rect">
                  <a:avLst/>
                </a:prstGeom>
              </p:spPr>
            </p:pic>
          </p:control>
        </mc:Fallback>
      </mc:AlternateContent>
    </p:controls>
    <p:extLst>
      <p:ext uri="{BB962C8B-B14F-4D97-AF65-F5344CB8AC3E}">
        <p14:creationId xmlns:p14="http://schemas.microsoft.com/office/powerpoint/2010/main" val="410393955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266229" y="1542478"/>
            <a:ext cx="539466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Tạm</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biệt</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GB" sz="8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GB"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vi-VN" sz="8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66145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10" name="Group 9">
            <a:extLst>
              <a:ext uri="{FF2B5EF4-FFF2-40B4-BE49-F238E27FC236}">
                <a16:creationId xmlns:a16="http://schemas.microsoft.com/office/drawing/2014/main" id="{86CF5452-3678-B306-A5B5-481903631BF6}"/>
              </a:ext>
            </a:extLst>
          </p:cNvPr>
          <p:cNvGrpSpPr/>
          <p:nvPr/>
        </p:nvGrpSpPr>
        <p:grpSpPr>
          <a:xfrm>
            <a:off x="1555629" y="475488"/>
            <a:ext cx="8841099" cy="1435459"/>
            <a:chOff x="1555629" y="475488"/>
            <a:chExt cx="8841099" cy="1435459"/>
          </a:xfrm>
        </p:grpSpPr>
        <p:sp>
          <p:nvSpPr>
            <p:cNvPr id="6" name="Freeform 10">
              <a:extLst>
                <a:ext uri="{FF2B5EF4-FFF2-40B4-BE49-F238E27FC236}">
                  <a16:creationId xmlns:a16="http://schemas.microsoft.com/office/drawing/2014/main" id="{CCC101DD-4751-8F66-48A0-EE1093E99729}"/>
                </a:ext>
              </a:extLst>
            </p:cNvPr>
            <p:cNvSpPr/>
            <p:nvPr/>
          </p:nvSpPr>
          <p:spPr>
            <a:xfrm>
              <a:off x="1555629" y="475488"/>
              <a:ext cx="8841099" cy="1435459"/>
            </a:xfrm>
            <a:custGeom>
              <a:avLst/>
              <a:gdLst/>
              <a:ahLst/>
              <a:cxnLst/>
              <a:rect l="l" t="t" r="r" b="b"/>
              <a:pathLst>
                <a:path w="4570851" h="1051296">
                  <a:moveTo>
                    <a:pt x="0" y="0"/>
                  </a:moveTo>
                  <a:lnTo>
                    <a:pt x="4570851" y="0"/>
                  </a:lnTo>
                  <a:lnTo>
                    <a:pt x="4570851" y="1051295"/>
                  </a:lnTo>
                  <a:lnTo>
                    <a:pt x="0" y="105129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1B1861BA-B001-5DEE-9959-8A69A0D9F69C}"/>
                </a:ext>
              </a:extLst>
            </p:cNvPr>
            <p:cNvSpPr txBox="1"/>
            <p:nvPr/>
          </p:nvSpPr>
          <p:spPr>
            <a:xfrm>
              <a:off x="2050542" y="539496"/>
              <a:ext cx="8090154" cy="1200329"/>
            </a:xfrm>
            <a:prstGeom prst="rect">
              <a:avLst/>
            </a:prstGeom>
            <a:noFill/>
          </p:spPr>
          <p:txBody>
            <a:bodyPr wrap="square">
              <a:spAutoFit/>
            </a:bodyPr>
            <a:lstStyle/>
            <a:p>
              <a:pPr algn="ctr"/>
              <a:r>
                <a:rPr lang="vi-VN" sz="3600" dirty="0"/>
                <a:t>Mỗi bạn học sinh trong hai bài đọc trên, có điểm gì giống nhau?</a:t>
              </a:r>
            </a:p>
          </p:txBody>
        </p:sp>
      </p:grpSp>
      <p:pic>
        <p:nvPicPr>
          <p:cNvPr id="12" name="Picture 11">
            <a:extLst>
              <a:ext uri="{FF2B5EF4-FFF2-40B4-BE49-F238E27FC236}">
                <a16:creationId xmlns:a16="http://schemas.microsoft.com/office/drawing/2014/main" id="{A65ECBD4-C59F-3C5B-BFEE-65C3F4EA2CE6}"/>
              </a:ext>
            </a:extLst>
          </p:cNvPr>
          <p:cNvPicPr>
            <a:picLocks noChangeAspect="1"/>
          </p:cNvPicPr>
          <p:nvPr/>
        </p:nvPicPr>
        <p:blipFill rotWithShape="1">
          <a:blip r:embed="rId5"/>
          <a:srcRect t="9766"/>
          <a:stretch/>
        </p:blipFill>
        <p:spPr>
          <a:xfrm>
            <a:off x="5753577" y="3570316"/>
            <a:ext cx="6138703" cy="2812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cartoon of a group of children playing a guitar&#10;&#10;Description automatically generated">
            <a:extLst>
              <a:ext uri="{FF2B5EF4-FFF2-40B4-BE49-F238E27FC236}">
                <a16:creationId xmlns:a16="http://schemas.microsoft.com/office/drawing/2014/main" id="{FD4A57F6-1670-FF6D-4AA5-9BD84CF2E02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98" t="14518" b="47940"/>
          <a:stretch/>
        </p:blipFill>
        <p:spPr>
          <a:xfrm>
            <a:off x="457731" y="2141682"/>
            <a:ext cx="6138703" cy="2574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80612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7E4C-9B53-90C4-24AD-2EE4A36D2C14}"/>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7390FA45-5AE3-04C9-7F54-7DDDB60A0B96}"/>
              </a:ext>
            </a:extLst>
          </p:cNvPr>
          <p:cNvSpPr>
            <a:spLocks noGrp="1"/>
          </p:cNvSpPr>
          <p:nvPr>
            <p:ph type="subTitle" idx="1"/>
          </p:nvPr>
        </p:nvSpPr>
        <p:spPr/>
        <p:txBody>
          <a:bodyPr/>
          <a:lstStyle/>
          <a:p>
            <a:endParaRPr lang="vi-VN"/>
          </a:p>
        </p:txBody>
      </p:sp>
      <p:pic>
        <p:nvPicPr>
          <p:cNvPr id="5" name="Picture 4" descr="A cartoon of a tree and a branch with flowers&#10;&#10;Description automatically generated">
            <a:extLst>
              <a:ext uri="{FF2B5EF4-FFF2-40B4-BE49-F238E27FC236}">
                <a16:creationId xmlns:a16="http://schemas.microsoft.com/office/drawing/2014/main" id="{5DF06293-BCD8-8F7A-F74F-AD6C2B379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page of a book with text&#10;&#10;Description automatically generated">
            <a:extLst>
              <a:ext uri="{FF2B5EF4-FFF2-40B4-BE49-F238E27FC236}">
                <a16:creationId xmlns:a16="http://schemas.microsoft.com/office/drawing/2014/main" id="{D6AEFDE4-BEE4-291E-F3CA-79462E953C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473" b="57326" l="53789" r="92115">
                        <a14:foregroundMark x1="57313" y1="30788" x2="57181" y2="40567"/>
                        <a14:foregroundMark x1="59163" y1="36973" x2="60485" y2="40394"/>
                        <a14:foregroundMark x1="60573" y1="37457" x2="63700" y2="40014"/>
                        <a14:foregroundMark x1="55154" y1="35591" x2="59868" y2="37837"/>
                        <a14:foregroundMark x1="60969" y1="31272" x2="61278" y2="32827"/>
                        <a14:foregroundMark x1="54361" y1="50311" x2="56916" y2="53455"/>
                        <a14:foregroundMark x1="55507" y1="54077" x2="61454" y2="46717"/>
                        <a14:foregroundMark x1="59163" y1="47823" x2="68018" y2="52730"/>
                        <a14:foregroundMark x1="68018" y1="52730" x2="68722" y2="52799"/>
                        <a14:foregroundMark x1="53789" y1="51693" x2="54581" y2="52972"/>
                        <a14:foregroundMark x1="57401" y1="52903" x2="56960" y2="57153"/>
                        <a14:foregroundMark x1="63524" y1="56669" x2="63524" y2="55667"/>
                        <a14:foregroundMark x1="62952" y1="57326" x2="62952" y2="55943"/>
                        <a14:foregroundMark x1="85242" y1="36697" x2="92070" y2="44299"/>
                        <a14:foregroundMark x1="92070" y1="44299" x2="92115" y2="44471"/>
                        <a14:foregroundMark x1="83392" y1="28473" x2="83216" y2="30615"/>
                      </a14:backgroundRemoval>
                    </a14:imgEffect>
                  </a14:imgLayer>
                </a14:imgProps>
              </a:ext>
              <a:ext uri="{28A0092B-C50C-407E-A947-70E740481C1C}">
                <a14:useLocalDpi xmlns:a14="http://schemas.microsoft.com/office/drawing/2010/main" val="0"/>
              </a:ext>
            </a:extLst>
          </a:blip>
          <a:srcRect l="54344" t="26815" r="5426" b="42518"/>
          <a:stretch/>
        </p:blipFill>
        <p:spPr>
          <a:xfrm>
            <a:off x="6876288" y="2685043"/>
            <a:ext cx="5448808" cy="5295320"/>
          </a:xfrm>
          <a:prstGeom prst="rect">
            <a:avLst/>
          </a:prstGeom>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F1944D3E-5C50-A2FC-1807-42514A9CA612}"/>
              </a:ext>
            </a:extLst>
          </p:cNvPr>
          <p:cNvSpPr txBox="1"/>
          <p:nvPr/>
        </p:nvSpPr>
        <p:spPr>
          <a:xfrm>
            <a:off x="4745736" y="1450038"/>
            <a:ext cx="2339102" cy="1015663"/>
          </a:xfrm>
          <a:prstGeom prst="rect">
            <a:avLst/>
          </a:prstGeom>
          <a:noFill/>
        </p:spPr>
        <p:txBody>
          <a:bodyPr wrap="none" rtlCol="0">
            <a:spAutoFit/>
          </a:bodyPr>
          <a:lstStyle/>
          <a:p>
            <a:r>
              <a:rPr lang="en-GB" sz="6000" dirty="0" err="1">
                <a:solidFill>
                  <a:schemeClr val="accent3">
                    <a:lumMod val="60000"/>
                    <a:lumOff val="40000"/>
                  </a:schemeClr>
                </a:solidFill>
                <a:latin typeface="#9Slide05 Amplify" panose="02000000000000000000" pitchFamily="2" charset="-93"/>
              </a:rPr>
              <a:t>Tiếng</a:t>
            </a:r>
            <a:r>
              <a:rPr lang="en-GB" sz="6000" dirty="0">
                <a:solidFill>
                  <a:schemeClr val="accent3">
                    <a:lumMod val="60000"/>
                    <a:lumOff val="40000"/>
                  </a:schemeClr>
                </a:solidFill>
                <a:latin typeface="#9Slide05 Amplify" panose="02000000000000000000" pitchFamily="2" charset="-93"/>
              </a:rPr>
              <a:t> </a:t>
            </a:r>
            <a:r>
              <a:rPr lang="en-GB" sz="6000" dirty="0" err="1">
                <a:solidFill>
                  <a:schemeClr val="accent3">
                    <a:lumMod val="60000"/>
                    <a:lumOff val="40000"/>
                  </a:schemeClr>
                </a:solidFill>
                <a:latin typeface="#9Slide05 Amplify" panose="02000000000000000000" pitchFamily="2" charset="-93"/>
              </a:rPr>
              <a:t>Việt</a:t>
            </a:r>
            <a:endParaRPr lang="vi-VN" sz="6000" dirty="0">
              <a:solidFill>
                <a:schemeClr val="accent3">
                  <a:lumMod val="60000"/>
                  <a:lumOff val="40000"/>
                </a:schemeClr>
              </a:solidFill>
              <a:latin typeface="#9Slide05 Amplify" panose="02000000000000000000" pitchFamily="2" charset="-93"/>
            </a:endParaRPr>
          </a:p>
        </p:txBody>
      </p:sp>
      <p:sp>
        <p:nvSpPr>
          <p:cNvPr id="9" name="TextBox 8">
            <a:extLst>
              <a:ext uri="{FF2B5EF4-FFF2-40B4-BE49-F238E27FC236}">
                <a16:creationId xmlns:a16="http://schemas.microsoft.com/office/drawing/2014/main" id="{1363A4F5-D97D-8AC8-87F8-C5EB03B13C48}"/>
              </a:ext>
            </a:extLst>
          </p:cNvPr>
          <p:cNvSpPr txBox="1"/>
          <p:nvPr/>
        </p:nvSpPr>
        <p:spPr>
          <a:xfrm>
            <a:off x="1991606" y="2018010"/>
            <a:ext cx="1143262" cy="923330"/>
          </a:xfrm>
          <a:prstGeom prst="rect">
            <a:avLst/>
          </a:prstGeom>
          <a:noFill/>
        </p:spPr>
        <p:txBody>
          <a:bodyPr wrap="none" rtlCol="0">
            <a:spAutoFit/>
          </a:bodyPr>
          <a:lstStyle/>
          <a:p>
            <a:r>
              <a:rPr lang="en-GB" sz="5400" dirty="0" err="1">
                <a:solidFill>
                  <a:schemeClr val="accent1"/>
                </a:solidFill>
                <a:latin typeface="#9Slide05 Amplify" panose="02000000000000000000" pitchFamily="2" charset="-93"/>
              </a:rPr>
              <a:t>Đọc</a:t>
            </a:r>
            <a:r>
              <a:rPr lang="en-GB" sz="5400" dirty="0">
                <a:solidFill>
                  <a:schemeClr val="accent1"/>
                </a:solidFill>
                <a:latin typeface="#9Slide05 Amplify" panose="02000000000000000000" pitchFamily="2" charset="-93"/>
              </a:rPr>
              <a:t>:</a:t>
            </a:r>
            <a:endParaRPr lang="vi-VN" sz="5400" dirty="0">
              <a:solidFill>
                <a:schemeClr val="accent1"/>
              </a:solidFill>
              <a:latin typeface="#9Slide05 Amplify" panose="02000000000000000000" pitchFamily="2" charset="-93"/>
            </a:endParaRPr>
          </a:p>
        </p:txBody>
      </p:sp>
      <p:sp>
        <p:nvSpPr>
          <p:cNvPr id="10" name="TextBox 9">
            <a:extLst>
              <a:ext uri="{FF2B5EF4-FFF2-40B4-BE49-F238E27FC236}">
                <a16:creationId xmlns:a16="http://schemas.microsoft.com/office/drawing/2014/main" id="{E616B86B-636B-D17C-F1ED-1ED4B6DB9183}"/>
              </a:ext>
            </a:extLst>
          </p:cNvPr>
          <p:cNvSpPr txBox="1"/>
          <p:nvPr/>
        </p:nvSpPr>
        <p:spPr>
          <a:xfrm>
            <a:off x="2563237" y="2667476"/>
            <a:ext cx="4533613" cy="2123658"/>
          </a:xfrm>
          <a:prstGeom prst="rect">
            <a:avLst/>
          </a:prstGeom>
          <a:noFill/>
        </p:spPr>
        <p:txBody>
          <a:bodyPr wrap="none" rtlCol="0">
            <a:spAutoFit/>
          </a:bodyPr>
          <a:lstStyle/>
          <a:p>
            <a:r>
              <a:rPr lang="en-GB" sz="6600" dirty="0" err="1">
                <a:solidFill>
                  <a:schemeClr val="accent4">
                    <a:lumMod val="75000"/>
                  </a:schemeClr>
                </a:solidFill>
                <a:latin typeface="#9Slide05 SVNClementine" panose="020F0502020204030203" pitchFamily="34" charset="0"/>
              </a:rPr>
              <a:t>Dây</a:t>
            </a:r>
            <a:r>
              <a:rPr lang="en-GB" sz="6600" dirty="0">
                <a:solidFill>
                  <a:schemeClr val="accent4">
                    <a:lumMod val="75000"/>
                  </a:schemeClr>
                </a:solidFill>
                <a:latin typeface="#9Slide05 SVNClementine" panose="020F0502020204030203" pitchFamily="34" charset="0"/>
              </a:rPr>
              <a:t> </a:t>
            </a:r>
            <a:r>
              <a:rPr lang="en-GB" sz="6600" dirty="0" err="1">
                <a:solidFill>
                  <a:schemeClr val="accent4">
                    <a:lumMod val="75000"/>
                  </a:schemeClr>
                </a:solidFill>
                <a:latin typeface="#9Slide05 SVNClementine" panose="020F0502020204030203" pitchFamily="34" charset="0"/>
              </a:rPr>
              <a:t>thun</a:t>
            </a:r>
            <a:r>
              <a:rPr lang="en-GB" sz="6600" dirty="0">
                <a:solidFill>
                  <a:schemeClr val="accent4">
                    <a:lumMod val="75000"/>
                  </a:schemeClr>
                </a:solidFill>
                <a:latin typeface="#9Slide05 SVNClementine" panose="020F0502020204030203" pitchFamily="34" charset="0"/>
              </a:rPr>
              <a:t> </a:t>
            </a:r>
            <a:r>
              <a:rPr lang="en-GB" sz="6600" dirty="0" err="1">
                <a:solidFill>
                  <a:schemeClr val="accent4">
                    <a:lumMod val="75000"/>
                  </a:schemeClr>
                </a:solidFill>
                <a:latin typeface="#9Slide05 SVNClementine" panose="020F0502020204030203" pitchFamily="34" charset="0"/>
              </a:rPr>
              <a:t>xanh</a:t>
            </a:r>
            <a:r>
              <a:rPr lang="en-GB" sz="6600" dirty="0">
                <a:solidFill>
                  <a:schemeClr val="accent4">
                    <a:lumMod val="75000"/>
                  </a:schemeClr>
                </a:solidFill>
                <a:latin typeface="#9Slide05 SVNClementine" panose="020F0502020204030203" pitchFamily="34" charset="0"/>
              </a:rPr>
              <a:t>,</a:t>
            </a:r>
          </a:p>
          <a:p>
            <a:r>
              <a:rPr lang="en-GB" sz="6600" dirty="0" err="1">
                <a:solidFill>
                  <a:srgbClr val="C00000"/>
                </a:solidFill>
                <a:latin typeface="#9Slide05 SVNClementine" panose="020F0502020204030203" pitchFamily="34" charset="0"/>
              </a:rPr>
              <a:t>dây</a:t>
            </a:r>
            <a:r>
              <a:rPr lang="en-GB" sz="6600" dirty="0">
                <a:solidFill>
                  <a:srgbClr val="C00000"/>
                </a:solidFill>
                <a:latin typeface="#9Slide05 SVNClementine" panose="020F0502020204030203" pitchFamily="34" charset="0"/>
              </a:rPr>
              <a:t> </a:t>
            </a:r>
            <a:r>
              <a:rPr lang="en-GB" sz="6600" dirty="0" err="1">
                <a:solidFill>
                  <a:srgbClr val="C00000"/>
                </a:solidFill>
                <a:latin typeface="#9Slide05 SVNClementine" panose="020F0502020204030203" pitchFamily="34" charset="0"/>
              </a:rPr>
              <a:t>thun</a:t>
            </a:r>
            <a:r>
              <a:rPr lang="en-GB" sz="6600" dirty="0">
                <a:solidFill>
                  <a:srgbClr val="C00000"/>
                </a:solidFill>
                <a:latin typeface="#9Slide05 SVNClementine" panose="020F0502020204030203" pitchFamily="34" charset="0"/>
              </a:rPr>
              <a:t> </a:t>
            </a:r>
            <a:r>
              <a:rPr lang="en-GB" sz="6600" dirty="0" err="1">
                <a:solidFill>
                  <a:srgbClr val="C00000"/>
                </a:solidFill>
                <a:latin typeface="#9Slide05 SVNClementine" panose="020F0502020204030203" pitchFamily="34" charset="0"/>
              </a:rPr>
              <a:t>đỏ</a:t>
            </a:r>
            <a:endParaRPr lang="vi-VN" sz="6600" dirty="0">
              <a:solidFill>
                <a:srgbClr val="C00000"/>
              </a:solidFill>
              <a:latin typeface="#9Slide05 Amplify" panose="02000000000000000000" pitchFamily="2" charset="-93"/>
            </a:endParaRPr>
          </a:p>
        </p:txBody>
      </p:sp>
    </p:spTree>
    <p:extLst>
      <p:ext uri="{BB962C8B-B14F-4D97-AF65-F5344CB8AC3E}">
        <p14:creationId xmlns:p14="http://schemas.microsoft.com/office/powerpoint/2010/main" val="1183408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tree and grass&#10;&#10;Description automatically generated">
            <a:extLst>
              <a:ext uri="{FF2B5EF4-FFF2-40B4-BE49-F238E27FC236}">
                <a16:creationId xmlns:a16="http://schemas.microsoft.com/office/drawing/2014/main" id="{D01772D6-BF82-236E-B466-F41B2B1429B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Freeform 21">
            <a:extLst>
              <a:ext uri="{FF2B5EF4-FFF2-40B4-BE49-F238E27FC236}">
                <a16:creationId xmlns:a16="http://schemas.microsoft.com/office/drawing/2014/main" id="{80D9BBC0-0718-8E53-9DB4-69112FB4FC88}"/>
              </a:ext>
            </a:extLst>
          </p:cNvPr>
          <p:cNvSpPr/>
          <p:nvPr/>
        </p:nvSpPr>
        <p:spPr>
          <a:xfrm>
            <a:off x="2113804" y="532744"/>
            <a:ext cx="7834868" cy="4242816"/>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5">
            <a:extLst>
              <a:ext uri="{FF2B5EF4-FFF2-40B4-BE49-F238E27FC236}">
                <a16:creationId xmlns:a16="http://schemas.microsoft.com/office/drawing/2014/main" id="{68359B2E-5DFB-0E0E-DE7D-77DA2D58D335}"/>
              </a:ext>
            </a:extLst>
          </p:cNvPr>
          <p:cNvSpPr/>
          <p:nvPr/>
        </p:nvSpPr>
        <p:spPr>
          <a:xfrm>
            <a:off x="8925772" y="2523745"/>
            <a:ext cx="3135180" cy="4503630"/>
          </a:xfrm>
          <a:custGeom>
            <a:avLst/>
            <a:gdLst/>
            <a:ahLst/>
            <a:cxnLst/>
            <a:rect l="l" t="t" r="r" b="b"/>
            <a:pathLst>
              <a:path w="1096177" h="1719493">
                <a:moveTo>
                  <a:pt x="0" y="0"/>
                </a:moveTo>
                <a:lnTo>
                  <a:pt x="1096177" y="0"/>
                </a:lnTo>
                <a:lnTo>
                  <a:pt x="1096177" y="1719494"/>
                </a:lnTo>
                <a:lnTo>
                  <a:pt x="0" y="171949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5A301DF-4503-3F5A-577B-5C1BE480E78C}"/>
              </a:ext>
            </a:extLst>
          </p:cNvPr>
          <p:cNvSpPr txBox="1"/>
          <p:nvPr/>
        </p:nvSpPr>
        <p:spPr>
          <a:xfrm>
            <a:off x="3529585" y="1884986"/>
            <a:ext cx="4700016" cy="2123658"/>
          </a:xfrm>
          <a:prstGeom prst="rect">
            <a:avLst/>
          </a:prstGeom>
          <a:noFill/>
        </p:spPr>
        <p:txBody>
          <a:bodyPr wrap="square" rtlCol="0">
            <a:spAutoFit/>
          </a:bodyPr>
          <a:lstStyle/>
          <a:p>
            <a:pPr algn="ctr"/>
            <a:r>
              <a:rPr lang="en-GB" sz="6600" dirty="0">
                <a:solidFill>
                  <a:schemeClr val="bg1"/>
                </a:solidFill>
                <a:latin typeface="#9Slide07 Cadena" panose="02000503000000020004" pitchFamily="2" charset="-93"/>
              </a:rPr>
              <a:t>ĐỌC THÀNH TIẾNG</a:t>
            </a:r>
            <a:endParaRPr lang="vi-VN" sz="6600" dirty="0">
              <a:solidFill>
                <a:schemeClr val="bg1"/>
              </a:solidFill>
              <a:latin typeface="#9Slide07 Cadena" panose="02000503000000020004" pitchFamily="2" charset="-93"/>
            </a:endParaRPr>
          </a:p>
        </p:txBody>
      </p:sp>
    </p:spTree>
    <p:extLst>
      <p:ext uri="{BB962C8B-B14F-4D97-AF65-F5344CB8AC3E}">
        <p14:creationId xmlns:p14="http://schemas.microsoft.com/office/powerpoint/2010/main" val="3099272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87A43-14E2-FDF0-FC1C-83B87978A28F}"/>
              </a:ext>
            </a:extLst>
          </p:cNvPr>
          <p:cNvGrpSpPr/>
          <p:nvPr/>
        </p:nvGrpSpPr>
        <p:grpSpPr>
          <a:xfrm>
            <a:off x="1261693" y="4460013"/>
            <a:ext cx="4243485" cy="1802008"/>
            <a:chOff x="1261693" y="4460013"/>
            <a:chExt cx="4243485" cy="1802008"/>
          </a:xfrm>
        </p:grpSpPr>
        <p:sp>
          <p:nvSpPr>
            <p:cNvPr id="5" name="Rectangle: Rounded Corners 26">
              <a:extLst>
                <a:ext uri="{FF2B5EF4-FFF2-40B4-BE49-F238E27FC236}">
                  <a16:creationId xmlns:a16="http://schemas.microsoft.com/office/drawing/2014/main" id="{BB458FC8-C079-FC12-DBA7-F423AF06C8B1}"/>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Tay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dò</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D6C824B-B767-D2F7-5E6B-A7CC632DC43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7" name="Group 6">
            <a:extLst>
              <a:ext uri="{FF2B5EF4-FFF2-40B4-BE49-F238E27FC236}">
                <a16:creationId xmlns:a16="http://schemas.microsoft.com/office/drawing/2014/main" id="{4F23DD85-A3BF-8385-5DBC-4F97C5834837}"/>
              </a:ext>
            </a:extLst>
          </p:cNvPr>
          <p:cNvGrpSpPr/>
          <p:nvPr/>
        </p:nvGrpSpPr>
        <p:grpSpPr>
          <a:xfrm>
            <a:off x="3948713" y="2830690"/>
            <a:ext cx="3289317" cy="1162566"/>
            <a:chOff x="3948713" y="2830690"/>
            <a:chExt cx="3289317" cy="1162566"/>
          </a:xfrm>
        </p:grpSpPr>
        <p:sp>
          <p:nvSpPr>
            <p:cNvPr id="8" name="Rectangle: Rounded Corners 20">
              <a:extLst>
                <a:ext uri="{FF2B5EF4-FFF2-40B4-BE49-F238E27FC236}">
                  <a16:creationId xmlns:a16="http://schemas.microsoft.com/office/drawing/2014/main" id="{6FC372BB-1A05-3382-DC67-0C2089978687}"/>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Tai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AA404444-6B14-9E46-FD81-D3EC1D57BEB7}"/>
                </a:ext>
              </a:extLst>
            </p:cNvPr>
            <p:cNvPicPr>
              <a:picLocks noChangeAspect="1"/>
            </p:cNvPicPr>
            <p:nvPr/>
          </p:nvPicPr>
          <p:blipFill>
            <a:blip r:embed="rId4"/>
            <a:stretch>
              <a:fillRect/>
            </a:stretch>
          </p:blipFill>
          <p:spPr>
            <a:xfrm>
              <a:off x="3948713" y="2922844"/>
              <a:ext cx="1012312" cy="1012312"/>
            </a:xfrm>
            <a:prstGeom prst="rect">
              <a:avLst/>
            </a:prstGeom>
          </p:spPr>
        </p:pic>
      </p:grpSp>
      <p:grpSp>
        <p:nvGrpSpPr>
          <p:cNvPr id="10" name="Group 9">
            <a:extLst>
              <a:ext uri="{FF2B5EF4-FFF2-40B4-BE49-F238E27FC236}">
                <a16:creationId xmlns:a16="http://schemas.microsoft.com/office/drawing/2014/main" id="{9165874E-B924-2A70-5581-F2AC61D3C951}"/>
              </a:ext>
            </a:extLst>
          </p:cNvPr>
          <p:cNvGrpSpPr/>
          <p:nvPr/>
        </p:nvGrpSpPr>
        <p:grpSpPr>
          <a:xfrm>
            <a:off x="133740" y="2752512"/>
            <a:ext cx="3485482" cy="1243620"/>
            <a:chOff x="133740" y="2752512"/>
            <a:chExt cx="3485482" cy="1243620"/>
          </a:xfrm>
        </p:grpSpPr>
        <p:sp>
          <p:nvSpPr>
            <p:cNvPr id="11" name="Rectangle: Rounded Corners 14">
              <a:extLst>
                <a:ext uri="{FF2B5EF4-FFF2-40B4-BE49-F238E27FC236}">
                  <a16:creationId xmlns:a16="http://schemas.microsoft.com/office/drawing/2014/main" id="{C7403172-CE36-DB63-69B7-4330BB8B5A16}"/>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dõi</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B1999D4B-91B1-1920-AAA4-044142F5D004}"/>
                </a:ext>
              </a:extLst>
            </p:cNvPr>
            <p:cNvGrpSpPr/>
            <p:nvPr/>
          </p:nvGrpSpPr>
          <p:grpSpPr>
            <a:xfrm>
              <a:off x="133740" y="2752512"/>
              <a:ext cx="956425" cy="1243620"/>
              <a:chOff x="-4373448" y="-1956816"/>
              <a:chExt cx="4876800" cy="6237159"/>
            </a:xfrm>
          </p:grpSpPr>
          <p:pic>
            <p:nvPicPr>
              <p:cNvPr id="13" name="Picture 2" descr="Open book - Free education icons">
                <a:extLst>
                  <a:ext uri="{FF2B5EF4-FFF2-40B4-BE49-F238E27FC236}">
                    <a16:creationId xmlns:a16="http://schemas.microsoft.com/office/drawing/2014/main" id="{BFEA9352-26BF-7FD2-6AD0-93B7D2F5647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2C50E43-02CD-FB2B-313E-2160320275A4}"/>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15" name="Picture 14" descr="A cartoon of a child reading a book&#10;&#10;Description automatically generated">
            <a:extLst>
              <a:ext uri="{FF2B5EF4-FFF2-40B4-BE49-F238E27FC236}">
                <a16:creationId xmlns:a16="http://schemas.microsoft.com/office/drawing/2014/main" id="{48340405-4F87-B935-6F20-3C14ACB92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6" name="Picture 15">
            <a:extLst>
              <a:ext uri="{FF2B5EF4-FFF2-40B4-BE49-F238E27FC236}">
                <a16:creationId xmlns:a16="http://schemas.microsoft.com/office/drawing/2014/main" id="{AADF3F04-EF4C-F399-EB76-BAAB095F8595}"/>
              </a:ext>
            </a:extLst>
          </p:cNvPr>
          <p:cNvPicPr>
            <a:picLocks noChangeAspect="1"/>
          </p:cNvPicPr>
          <p:nvPr/>
        </p:nvPicPr>
        <p:blipFill>
          <a:blip r:embed="rId8"/>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3221097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457AA-8A87-AE61-2DD4-338C4FC38D41}"/>
              </a:ext>
            </a:extLst>
          </p:cNvPr>
          <p:cNvSpPr txBox="1"/>
          <p:nvPr/>
        </p:nvSpPr>
        <p:spPr>
          <a:xfrm>
            <a:off x="2388870" y="391406"/>
            <a:ext cx="9534906" cy="769441"/>
          </a:xfrm>
          <a:prstGeom prst="rect">
            <a:avLst/>
          </a:prstGeom>
          <a:noFill/>
        </p:spPr>
        <p:txBody>
          <a:bodyPr wrap="square">
            <a:spAutoFit/>
          </a:bodyPr>
          <a:lstStyle/>
          <a:p>
            <a:r>
              <a:rPr lang="vi-VN" sz="4400" b="1" dirty="0">
                <a:solidFill>
                  <a:srgbClr val="35684E"/>
                </a:solidFill>
              </a:rPr>
              <a:t>Dây thun xanh, dây thun đỏ</a:t>
            </a:r>
          </a:p>
        </p:txBody>
      </p:sp>
      <p:sp>
        <p:nvSpPr>
          <p:cNvPr id="18" name="TextBox 17">
            <a:extLst>
              <a:ext uri="{FF2B5EF4-FFF2-40B4-BE49-F238E27FC236}">
                <a16:creationId xmlns:a16="http://schemas.microsoft.com/office/drawing/2014/main" id="{09A7A45A-352E-19D1-74CC-70ECD40BB0C4}"/>
              </a:ext>
            </a:extLst>
          </p:cNvPr>
          <p:cNvSpPr txBox="1"/>
          <p:nvPr/>
        </p:nvSpPr>
        <p:spPr>
          <a:xfrm>
            <a:off x="603504" y="1203615"/>
            <a:ext cx="10378440" cy="5262979"/>
          </a:xfrm>
          <a:prstGeom prst="rect">
            <a:avLst/>
          </a:prstGeom>
          <a:noFill/>
        </p:spPr>
        <p:txBody>
          <a:bodyPr wrap="square">
            <a:spAutoFit/>
          </a:bodyPr>
          <a:lstStyle/>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nào, mẹ cũng cho anh em Dũng, Ly mỗi đứa mười nghìn đồng để ăn sáng. Ly thường mua gói xôi tám nghìn. Còn hai nghìn, Ly để dành mua kẹo. Anh Dũng thì khác, gói xôi mười nghìn với anh là vừa.</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Không phải sáng nào cũng ăn xôi. Nhưng nếu ăn thì hai anh em đến bà bán xôi quen ở đầu phố. Bà bán xôi biết ý, đơm hai gói, một gói buộc dây thun xanh, gối kia buộc dây thun đỏ. Bà đưa xôi cho Ly và dặn: xanh tám nghìn, đỏ mười nghìn.</a:t>
            </a:r>
          </a:p>
          <a:p>
            <a:pPr algn="just"/>
            <a:r>
              <a:rPr lang="en-GB"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Vậy mà cả tuần nay, bà bán xôi chỉ bán được có mấy gói buộc dây thun xanh cho Ly. Anh Dũng không ăn xôi. Ly hỏi thì anh chỉ cưỡi. Ly đoán anh Dũng dành tiền để chơi điện tử. Nếu đúng vậy, Ly sẽ phải mách mẹ. Nhưng Ly mới nghĩ vậy thôi chứ chưa mách.</a:t>
            </a:r>
          </a:p>
        </p:txBody>
      </p:sp>
    </p:spTree>
    <p:extLst>
      <p:ext uri="{BB962C8B-B14F-4D97-AF65-F5344CB8AC3E}">
        <p14:creationId xmlns:p14="http://schemas.microsoft.com/office/powerpoint/2010/main" val="63556262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457AA-8A87-AE61-2DD4-338C4FC38D41}"/>
              </a:ext>
            </a:extLst>
          </p:cNvPr>
          <p:cNvSpPr txBox="1"/>
          <p:nvPr/>
        </p:nvSpPr>
        <p:spPr>
          <a:xfrm>
            <a:off x="2388870" y="391406"/>
            <a:ext cx="9534906" cy="769441"/>
          </a:xfrm>
          <a:prstGeom prst="rect">
            <a:avLst/>
          </a:prstGeom>
          <a:noFill/>
        </p:spPr>
        <p:txBody>
          <a:bodyPr wrap="square">
            <a:spAutoFit/>
          </a:bodyPr>
          <a:lstStyle/>
          <a:p>
            <a:r>
              <a:rPr lang="vi-VN" sz="4400" b="1" dirty="0">
                <a:solidFill>
                  <a:srgbClr val="35684E"/>
                </a:solidFill>
              </a:rPr>
              <a:t>Dây thun xanh, dây thun đỏ</a:t>
            </a:r>
          </a:p>
        </p:txBody>
      </p:sp>
      <p:sp>
        <p:nvSpPr>
          <p:cNvPr id="18" name="TextBox 17">
            <a:extLst>
              <a:ext uri="{FF2B5EF4-FFF2-40B4-BE49-F238E27FC236}">
                <a16:creationId xmlns:a16="http://schemas.microsoft.com/office/drawing/2014/main" id="{09A7A45A-352E-19D1-74CC-70ECD40BB0C4}"/>
              </a:ext>
            </a:extLst>
          </p:cNvPr>
          <p:cNvSpPr txBox="1"/>
          <p:nvPr/>
        </p:nvSpPr>
        <p:spPr>
          <a:xfrm>
            <a:off x="603504" y="1203615"/>
            <a:ext cx="10378440" cy="4524315"/>
          </a:xfrm>
          <a:prstGeom prst="rect">
            <a:avLst/>
          </a:prstGeom>
          <a:noFill/>
        </p:spPr>
        <p:txBody>
          <a:bodyPr wrap="square">
            <a:spAutoFit/>
          </a:bodyPr>
          <a:lstStyle/>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hôm ấy, Ly chuẩn bị đến trường thì anh Dũng đến bên. Anh cười và lấy trong cặp ra một gói nhỏ, đưa cho Ly</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Chúc mừng em thêm một tuổi!</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Ôi! Hôm nay là sinh nhật mình! Mình quên mất, thế mà anh Dũng nhớ!</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Ly mừng quýnh, mở gói giấy: cuốn Cuộc phiêu lưu của cô bé Tim Tím đến xứ sở Hoa Mười Giờ còn mới cứng và thơm phức mùi giấy in. Đúng quyển truyện Ly rất thích nhưng chưa dám xin tiền mẹ để mua.</a:t>
            </a:r>
          </a:p>
        </p:txBody>
      </p:sp>
    </p:spTree>
    <p:extLst>
      <p:ext uri="{BB962C8B-B14F-4D97-AF65-F5344CB8AC3E}">
        <p14:creationId xmlns:p14="http://schemas.microsoft.com/office/powerpoint/2010/main" val="208116849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C457AA-8A87-AE61-2DD4-338C4FC38D41}"/>
              </a:ext>
            </a:extLst>
          </p:cNvPr>
          <p:cNvSpPr txBox="1"/>
          <p:nvPr/>
        </p:nvSpPr>
        <p:spPr>
          <a:xfrm>
            <a:off x="2388870" y="391406"/>
            <a:ext cx="9534906" cy="769441"/>
          </a:xfrm>
          <a:prstGeom prst="rect">
            <a:avLst/>
          </a:prstGeom>
          <a:noFill/>
        </p:spPr>
        <p:txBody>
          <a:bodyPr wrap="square">
            <a:spAutoFit/>
          </a:bodyPr>
          <a:lstStyle/>
          <a:p>
            <a:r>
              <a:rPr lang="vi-VN" sz="4400" b="1" dirty="0">
                <a:solidFill>
                  <a:srgbClr val="35684E"/>
                </a:solidFill>
              </a:rPr>
              <a:t>Dây thun xanh, dây thun đỏ</a:t>
            </a:r>
          </a:p>
        </p:txBody>
      </p:sp>
      <p:sp>
        <p:nvSpPr>
          <p:cNvPr id="18" name="TextBox 17">
            <a:extLst>
              <a:ext uri="{FF2B5EF4-FFF2-40B4-BE49-F238E27FC236}">
                <a16:creationId xmlns:a16="http://schemas.microsoft.com/office/drawing/2014/main" id="{09A7A45A-352E-19D1-74CC-70ECD40BB0C4}"/>
              </a:ext>
            </a:extLst>
          </p:cNvPr>
          <p:cNvSpPr txBox="1"/>
          <p:nvPr/>
        </p:nvSpPr>
        <p:spPr>
          <a:xfrm>
            <a:off x="603504" y="1203615"/>
            <a:ext cx="10378440" cy="4524315"/>
          </a:xfrm>
          <a:prstGeom prst="rect">
            <a:avLst/>
          </a:prstGeom>
          <a:noFill/>
        </p:spPr>
        <p:txBody>
          <a:bodyPr wrap="square">
            <a:spAutoFit/>
          </a:bodyPr>
          <a:lstStyle/>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Sáng hôm ấy, Ly chuẩn bị đến trường thì anh Dũng đến bên. Anh cười và lấy trong cặp ra một gói nhỏ, đưa cho Ly</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Chúc mừng em thêm một tuổi!</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Ôi! Hôm nay là sinh nhật mình! Mình quên mất, thế mà anh Dũng nhớ!</a:t>
            </a:r>
          </a:p>
          <a:p>
            <a:pPr algn="just"/>
            <a:r>
              <a:rPr lang="en-GB"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Ly mừng quýnh, mở gói giấy: cuốn Cuộc phiêu lưu của cô bé Tim Tím đến xứ sở Hoa Mười Giờ còn mới cứng và thơm phức mùi giấy in. Đúng quyển truyện Ly rất thích nhưng chưa dám xin tiền mẹ để mua.</a:t>
            </a:r>
          </a:p>
        </p:txBody>
      </p:sp>
    </p:spTree>
    <p:extLst>
      <p:ext uri="{BB962C8B-B14F-4D97-AF65-F5344CB8AC3E}">
        <p14:creationId xmlns:p14="http://schemas.microsoft.com/office/powerpoint/2010/main" val="43590490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355</TotalTime>
  <Words>548</Words>
  <Application>Microsoft Office PowerPoint</Application>
  <PresentationFormat>Widescreen</PresentationFormat>
  <Paragraphs>87</Paragraphs>
  <Slides>29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#9Slide05 Amplify</vt:lpstr>
      <vt:lpstr>#9Slide05 SVNClementine</vt:lpstr>
      <vt:lpstr>#9Slide07 Cadena</vt:lpstr>
      <vt:lpstr>Aptos</vt:lpstr>
      <vt:lpstr>Aptos Display</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2024-08-27T10:47:55Z</dcterms:created>
  <dcterms:modified xsi:type="dcterms:W3CDTF">2024-09-14T09:40:03Z</dcterms:modified>
</cp:coreProperties>
</file>