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" r:id="rId2"/>
    <p:sldId id="257" r:id="rId3"/>
    <p:sldId id="276" r:id="rId4"/>
    <p:sldId id="277" r:id="rId5"/>
    <p:sldId id="279" r:id="rId6"/>
    <p:sldId id="404" r:id="rId7"/>
    <p:sldId id="436" r:id="rId8"/>
    <p:sldId id="442" r:id="rId9"/>
    <p:sldId id="432" r:id="rId10"/>
    <p:sldId id="438" r:id="rId11"/>
    <p:sldId id="440" r:id="rId12"/>
    <p:sldId id="441" r:id="rId13"/>
    <p:sldId id="429" r:id="rId14"/>
    <p:sldId id="385" r:id="rId15"/>
    <p:sldId id="27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61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4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4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10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09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45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95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649" r:id="rId5"/>
    <p:sldLayoutId id="2147483655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image" Target="../media/image13.tmp"/><Relationship Id="rId7" Type="http://schemas.openxmlformats.org/officeDocument/2006/relationships/image" Target="../media/image17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025103" y="1658131"/>
            <a:ext cx="9864569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44: Thương có chữ số 0</a:t>
            </a:r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(tiết 1)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1D7B80-4206-814E-D7B2-EB7C280DB3BD}"/>
              </a:ext>
            </a:extLst>
          </p:cNvPr>
          <p:cNvSpPr txBox="1"/>
          <p:nvPr/>
        </p:nvSpPr>
        <p:spPr>
          <a:xfrm>
            <a:off x="3195022" y="4197288"/>
            <a:ext cx="6291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GV : Lê </a:t>
            </a:r>
            <a:r>
              <a:rPr lang="en-US" sz="4400" b="1" dirty="0" err="1">
                <a:solidFill>
                  <a:srgbClr val="00B050"/>
                </a:solidFill>
              </a:rPr>
              <a:t>Thị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Thuý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Huyền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611763"/>
            <a:ext cx="11909099" cy="1953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909" y="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Đặt tính rồi tính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2565255"/>
            <a:ext cx="1759528" cy="284852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82" y="2565254"/>
            <a:ext cx="1984309" cy="335063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09" y="2565253"/>
            <a:ext cx="1814946" cy="335063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55" y="2716570"/>
            <a:ext cx="1554818" cy="30480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62" y="2716570"/>
            <a:ext cx="1665220" cy="30480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71" y="2716570"/>
            <a:ext cx="1692929" cy="3048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105891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12727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63946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47309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321637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694709" y="4424517"/>
            <a:ext cx="552627" cy="14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044561" y="4444185"/>
            <a:ext cx="552627" cy="14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70145" y="4446643"/>
            <a:ext cx="552627" cy="14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792908" y="4424517"/>
            <a:ext cx="552627" cy="14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62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5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11CCB0-943F-40E6-BE86-C2277EF41232}"/>
              </a:ext>
            </a:extLst>
          </p:cNvPr>
          <p:cNvGrpSpPr/>
          <p:nvPr/>
        </p:nvGrpSpPr>
        <p:grpSpPr>
          <a:xfrm>
            <a:off x="-83574" y="246400"/>
            <a:ext cx="12275574" cy="1248103"/>
            <a:chOff x="457200" y="275897"/>
            <a:chExt cx="12275574" cy="124810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98EEDB-24CE-493E-90FC-8DF72AC9036D}"/>
                </a:ext>
              </a:extLst>
            </p:cNvPr>
            <p:cNvGrpSpPr/>
            <p:nvPr/>
          </p:nvGrpSpPr>
          <p:grpSpPr>
            <a:xfrm>
              <a:off x="1371600" y="484363"/>
              <a:ext cx="11361174" cy="1014237"/>
              <a:chOff x="1371600" y="484363"/>
              <a:chExt cx="11361174" cy="101423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BD1915C-F8DD-410B-A81D-8286897AC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11361174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5A885E-1C1B-46A8-BDFC-CDA64ED646BA}"/>
                  </a:ext>
                </a:extLst>
              </p:cNvPr>
              <p:cNvSpPr txBox="1"/>
              <p:nvPr/>
            </p:nvSpPr>
            <p:spPr>
              <a:xfrm>
                <a:off x="2055833" y="769633"/>
                <a:ext cx="97353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Chọn</a:t>
                </a: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thẻ</a:t>
                </a: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ghi</a:t>
                </a: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phép</a:t>
                </a: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thích</a:t>
                </a: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hợp</a:t>
                </a: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cho</a:t>
                </a: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mỗi</a:t>
                </a: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ngôi</a:t>
                </a: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nhà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CAFD7DA-9C9A-4DF1-BD96-E36652AA8C38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E3CAEBE4-03F8-4740-B857-83478BEAE9A3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1DC365-28D5-466F-BE61-4EC4E857866A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3240F4-9085-CA93-0FFD-87DB08C24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148" y="1714242"/>
            <a:ext cx="9183022" cy="43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64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5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240F4-9085-CA93-0FFD-87DB08C24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723" y="760512"/>
            <a:ext cx="10553856" cy="50208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D4E87-9B87-C978-4BB1-1F78328A73D0}"/>
              </a:ext>
            </a:extLst>
          </p:cNvPr>
          <p:cNvCxnSpPr>
            <a:cxnSpLocks/>
          </p:cNvCxnSpPr>
          <p:nvPr/>
        </p:nvCxnSpPr>
        <p:spPr>
          <a:xfrm>
            <a:off x="2507226" y="2320413"/>
            <a:ext cx="875071" cy="2851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0EB3F1-5DD6-8FAB-FF91-D28B4A6C6D24}"/>
              </a:ext>
            </a:extLst>
          </p:cNvPr>
          <p:cNvCxnSpPr>
            <a:cxnSpLocks/>
          </p:cNvCxnSpPr>
          <p:nvPr/>
        </p:nvCxnSpPr>
        <p:spPr>
          <a:xfrm flipH="1">
            <a:off x="5034116" y="2330245"/>
            <a:ext cx="1268361" cy="4424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2EDAB9-A126-9169-BE83-ED637B40C671}"/>
              </a:ext>
            </a:extLst>
          </p:cNvPr>
          <p:cNvCxnSpPr>
            <a:cxnSpLocks/>
          </p:cNvCxnSpPr>
          <p:nvPr/>
        </p:nvCxnSpPr>
        <p:spPr>
          <a:xfrm flipH="1">
            <a:off x="2851355" y="4021394"/>
            <a:ext cx="1179871" cy="993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638A83-4BEC-AA99-3289-D8CD02E00016}"/>
              </a:ext>
            </a:extLst>
          </p:cNvPr>
          <p:cNvCxnSpPr>
            <a:cxnSpLocks/>
          </p:cNvCxnSpPr>
          <p:nvPr/>
        </p:nvCxnSpPr>
        <p:spPr>
          <a:xfrm flipH="1">
            <a:off x="9674942" y="2359742"/>
            <a:ext cx="835742" cy="4817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439CF3-B065-DE0C-18A3-92734AB39713}"/>
              </a:ext>
            </a:extLst>
          </p:cNvPr>
          <p:cNvCxnSpPr>
            <a:cxnSpLocks/>
          </p:cNvCxnSpPr>
          <p:nvPr/>
        </p:nvCxnSpPr>
        <p:spPr>
          <a:xfrm flipH="1">
            <a:off x="6862916" y="3972232"/>
            <a:ext cx="1307690" cy="10717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B5F4C9-6D0C-CF30-228B-AFA5A182BF9B}"/>
              </a:ext>
            </a:extLst>
          </p:cNvPr>
          <p:cNvCxnSpPr>
            <a:cxnSpLocks/>
          </p:cNvCxnSpPr>
          <p:nvPr/>
        </p:nvCxnSpPr>
        <p:spPr>
          <a:xfrm>
            <a:off x="8947355" y="4011561"/>
            <a:ext cx="845574" cy="10323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782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2E197-F0DB-4098-9AA4-0C78A50BD3D3}"/>
              </a:ext>
            </a:extLst>
          </p:cNvPr>
          <p:cNvSpPr/>
          <p:nvPr/>
        </p:nvSpPr>
        <p:spPr>
          <a:xfrm>
            <a:off x="1288012" y="3960217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20B9FA-30BB-40A6-AE74-2A464EA672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6839" y="1218373"/>
            <a:ext cx="10469229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thương</a:t>
            </a:r>
            <a:r>
              <a:rPr lang="en-US" sz="2800" dirty="0"/>
              <a:t>: 378 : 53 = 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33266" y="2674961"/>
            <a:ext cx="8188656" cy="146325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</a:t>
            </a:r>
            <a:r>
              <a:rPr lang="en-US" sz="3200"/>
              <a:t>. 5	                              B. 6</a:t>
            </a:r>
            <a:endParaRPr lang="en-US" sz="3200" dirty="0"/>
          </a:p>
          <a:p>
            <a:r>
              <a:rPr lang="en-US" sz="3200" dirty="0"/>
              <a:t>C</a:t>
            </a:r>
            <a:r>
              <a:rPr lang="en-US" sz="3200"/>
              <a:t>. 7                         </a:t>
            </a:r>
            <a:r>
              <a:rPr lang="en-US" sz="3200" dirty="0"/>
              <a:t>	D</a:t>
            </a:r>
            <a:r>
              <a:rPr lang="en-US" sz="3200"/>
              <a:t>. 8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5274735" y="4885253"/>
            <a:ext cx="986167" cy="7325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  </a:t>
            </a:r>
            <a:r>
              <a:rPr lang="en-US" sz="3200" dirty="0"/>
              <a:t>C</a:t>
            </a:r>
            <a:r>
              <a:rPr lang="en-US" sz="3200"/>
              <a:t>. 7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5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192418-0D80-40EA-B794-6B9A7EEF60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159395" y="1218373"/>
            <a:ext cx="10586673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2800" dirty="0"/>
              <a:t>Ư</a:t>
            </a:r>
            <a:r>
              <a:rPr lang="en-US" altLang="zh-CN" sz="2800" dirty="0" err="1"/>
              <a:t>ớc</a:t>
            </a:r>
            <a:r>
              <a:rPr lang="en-US" altLang="zh-CN" sz="2800" dirty="0"/>
              <a:t> </a:t>
            </a:r>
            <a:r>
              <a:rPr lang="en-US" altLang="zh-CN" sz="2800" dirty="0" err="1"/>
              <a:t>lượng</a:t>
            </a:r>
            <a:r>
              <a:rPr lang="en-US" altLang="zh-CN" sz="2800" dirty="0"/>
              <a:t> </a:t>
            </a:r>
            <a:r>
              <a:rPr lang="en-US" altLang="zh-CN" sz="2800" dirty="0" err="1"/>
              <a:t>thương</a:t>
            </a:r>
            <a:r>
              <a:rPr lang="en-US" altLang="zh-CN" sz="2800" dirty="0"/>
              <a:t>: 724 : 86 = ?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19618" y="2866031"/>
            <a:ext cx="7588155" cy="1272188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9                           B. 8</a:t>
            </a:r>
          </a:p>
          <a:p>
            <a:r>
              <a:rPr lang="en-US" sz="3200" dirty="0"/>
              <a:t>C. 7                           D. 6</a:t>
            </a: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76215" y="4870429"/>
            <a:ext cx="3177086" cy="7325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A. 8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61B2F6-6657-4608-933B-C41E28535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00139" y="690943"/>
            <a:ext cx="10645253" cy="1555844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800" dirty="0" err="1"/>
              <a:t>Ước</a:t>
            </a:r>
            <a:r>
              <a:rPr lang="en-US" altLang="zh-CN" sz="2800" dirty="0"/>
              <a:t> </a:t>
            </a:r>
            <a:r>
              <a:rPr lang="en-US" altLang="zh-CN" sz="2800" dirty="0" err="1"/>
              <a:t>lượng</a:t>
            </a:r>
            <a:r>
              <a:rPr lang="en-US" altLang="zh-CN" sz="2800" dirty="0"/>
              <a:t> </a:t>
            </a:r>
            <a:r>
              <a:rPr lang="en-US" altLang="zh-CN" sz="2800" dirty="0" err="1"/>
              <a:t>thương</a:t>
            </a:r>
            <a:r>
              <a:rPr lang="en-US" altLang="zh-CN" sz="2800" dirty="0"/>
              <a:t>: 279 : 29 = ?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583140" y="3140691"/>
            <a:ext cx="8297839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7	                              B. 8</a:t>
            </a:r>
          </a:p>
          <a:p>
            <a:r>
              <a:rPr lang="en-US" sz="3200" dirty="0"/>
              <a:t>C. 9                         	D. 10</a:t>
            </a: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89863" y="4885253"/>
            <a:ext cx="3575713" cy="7325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B. 9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1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10836"/>
            <a:ext cx="11776363" cy="4461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909" y="4959927"/>
            <a:ext cx="6691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2 448 : 12 =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6637" y="811163"/>
            <a:ext cx="958651" cy="52322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2448</a:t>
            </a:r>
          </a:p>
        </p:txBody>
      </p:sp>
    </p:spTree>
    <p:extLst>
      <p:ext uri="{BB962C8B-B14F-4D97-AF65-F5344CB8AC3E}">
        <p14:creationId xmlns:p14="http://schemas.microsoft.com/office/powerpoint/2010/main" val="515504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5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667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1DBE77-937E-4741-9C77-ADDFD1F15F8E}"/>
              </a:ext>
            </a:extLst>
          </p:cNvPr>
          <p:cNvGrpSpPr/>
          <p:nvPr/>
        </p:nvGrpSpPr>
        <p:grpSpPr>
          <a:xfrm rot="259425">
            <a:off x="3247698" y="400050"/>
            <a:ext cx="8944302" cy="5438774"/>
            <a:chOff x="3247698" y="211514"/>
            <a:chExt cx="8944302" cy="3244432"/>
          </a:xfrm>
        </p:grpSpPr>
        <p:grpSp>
          <p:nvGrpSpPr>
            <p:cNvPr id="7" name="Graphic 7">
              <a:extLst>
                <a:ext uri="{FF2B5EF4-FFF2-40B4-BE49-F238E27FC236}">
                  <a16:creationId xmlns:a16="http://schemas.microsoft.com/office/drawing/2014/main" id="{AA94847A-FB3F-4555-90C8-CAE9F6DA2DC3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9" name="Freeform: Shape 30">
                <a:extLst>
                  <a:ext uri="{FF2B5EF4-FFF2-40B4-BE49-F238E27FC236}">
                    <a16:creationId xmlns:a16="http://schemas.microsoft.com/office/drawing/2014/main" id="{7974F978-06AF-4BC9-8525-8EAF4B29FDE9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0" name="Graphic 7">
                <a:extLst>
                  <a:ext uri="{FF2B5EF4-FFF2-40B4-BE49-F238E27FC236}">
                    <a16:creationId xmlns:a16="http://schemas.microsoft.com/office/drawing/2014/main" id="{26807B44-12EE-4A40-A4F0-AEDE529CCAA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11" name="Graphic 7">
                  <a:extLst>
                    <a:ext uri="{FF2B5EF4-FFF2-40B4-BE49-F238E27FC236}">
                      <a16:creationId xmlns:a16="http://schemas.microsoft.com/office/drawing/2014/main" id="{CCE1275B-F1D3-4E88-BFAC-390A33E9F745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20" name="Freeform: Shape 42">
                    <a:extLst>
                      <a:ext uri="{FF2B5EF4-FFF2-40B4-BE49-F238E27FC236}">
                        <a16:creationId xmlns:a16="http://schemas.microsoft.com/office/drawing/2014/main" id="{0AE3A024-660B-481C-A0F5-419BB11C94CF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Freeform: Shape 43">
                    <a:extLst>
                      <a:ext uri="{FF2B5EF4-FFF2-40B4-BE49-F238E27FC236}">
                        <a16:creationId xmlns:a16="http://schemas.microsoft.com/office/drawing/2014/main" id="{CDFE9509-285D-442D-B2C0-6CA152F38EDD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" name="Graphic 7">
                  <a:extLst>
                    <a:ext uri="{FF2B5EF4-FFF2-40B4-BE49-F238E27FC236}">
                      <a16:creationId xmlns:a16="http://schemas.microsoft.com/office/drawing/2014/main" id="{606B8052-A8E8-4537-BC63-75D9AFF9D12F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8" name="Freeform: Shape 40">
                    <a:extLst>
                      <a:ext uri="{FF2B5EF4-FFF2-40B4-BE49-F238E27FC236}">
                        <a16:creationId xmlns:a16="http://schemas.microsoft.com/office/drawing/2014/main" id="{7EE96176-2C0A-4CF4-9414-E548F5031080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Freeform: Shape 41">
                    <a:extLst>
                      <a:ext uri="{FF2B5EF4-FFF2-40B4-BE49-F238E27FC236}">
                        <a16:creationId xmlns:a16="http://schemas.microsoft.com/office/drawing/2014/main" id="{4FE538D7-7A47-4D51-BDC4-E700512B29C1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" name="Graphic 7">
                  <a:extLst>
                    <a:ext uri="{FF2B5EF4-FFF2-40B4-BE49-F238E27FC236}">
                      <a16:creationId xmlns:a16="http://schemas.microsoft.com/office/drawing/2014/main" id="{46F29720-19B9-4273-9952-C6BE20682E8E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4" name="Freeform: Shape 36">
                    <a:extLst>
                      <a:ext uri="{FF2B5EF4-FFF2-40B4-BE49-F238E27FC236}">
                        <a16:creationId xmlns:a16="http://schemas.microsoft.com/office/drawing/2014/main" id="{6C8BA817-604B-45AE-AA47-B8CC8A609DBF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37">
                    <a:extLst>
                      <a:ext uri="{FF2B5EF4-FFF2-40B4-BE49-F238E27FC236}">
                        <a16:creationId xmlns:a16="http://schemas.microsoft.com/office/drawing/2014/main" id="{2E69EA0A-2F8D-45EF-B633-3FEF86FBD77D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Freeform: Shape 38">
                    <a:extLst>
                      <a:ext uri="{FF2B5EF4-FFF2-40B4-BE49-F238E27FC236}">
                        <a16:creationId xmlns:a16="http://schemas.microsoft.com/office/drawing/2014/main" id="{291EC724-D442-45F2-A473-3E025EE10033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: Shape 39">
                    <a:extLst>
                      <a:ext uri="{FF2B5EF4-FFF2-40B4-BE49-F238E27FC236}">
                        <a16:creationId xmlns:a16="http://schemas.microsoft.com/office/drawing/2014/main" id="{43043AA3-442D-492B-B7FE-E6C339705B7A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C42DB0-8404-452C-8612-2B6DAF1AC505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 rot="21340575">
              <a:off x="3909886" y="764193"/>
              <a:ext cx="7981449" cy="195350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vi-VN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Trong phép chia có chữ </a:t>
              </a:r>
              <a:r>
                <a:rPr lang="nl-NL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 0</a:t>
              </a:r>
              <a:r>
                <a:rPr lang="vi-VN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ở thư</a:t>
              </a:r>
              <a:r>
                <a:rPr lang="nl-NL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ơng,</a:t>
              </a:r>
              <a:r>
                <a:rPr lang="vi-VN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ta vẫn thực hiện các thao tác chia</a:t>
              </a:r>
              <a:r>
                <a:rPr lang="nl-NL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</a:t>
              </a:r>
              <a:r>
                <a:rPr lang="vi-VN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nhân</a:t>
              </a:r>
              <a:r>
                <a:rPr lang="nl-NL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trừ,</a:t>
              </a:r>
              <a:r>
                <a:rPr lang="vi-VN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hạ giống như các </a:t>
              </a:r>
              <a:r>
                <a:rPr lang="nl-NL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</a:t>
              </a:r>
              <a:r>
                <a:rPr lang="vi-VN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ép chia khác</a:t>
              </a:r>
              <a:r>
                <a:rPr lang="nl-NL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nl-NL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</a:t>
              </a:r>
              <a:r>
                <a:rPr lang="vi-VN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ong từng lượt chia cần nắm chắc đâu là số bị chia</a:t>
              </a:r>
              <a:r>
                <a:rPr lang="nl-NL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</a:t>
              </a:r>
              <a:r>
                <a:rPr lang="vi-VN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thư</a:t>
              </a:r>
              <a:r>
                <a:rPr lang="nl-NL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ơng,</a:t>
              </a:r>
              <a:r>
                <a:rPr lang="vi-VN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số dư và nắm chắc cách chia</a:t>
              </a:r>
              <a:r>
                <a:rPr lang="en-US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vi-VN" sz="2800" b="1" u="sng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cách xử lý trong những lượt chia có số bị chia bé hơn số chia</a:t>
              </a:r>
              <a:r>
                <a:rPr lang="nl-NL" sz="2800" b="1" u="sng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(</a:t>
              </a:r>
              <a:r>
                <a:rPr lang="vi-VN" sz="2800" b="1" u="sng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hoặc số bị chia</a:t>
              </a:r>
              <a:r>
                <a:rPr lang="nl-NL" sz="2800" b="1" u="sng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bằng 0)</a:t>
              </a:r>
              <a:r>
                <a:rPr lang="vi-VN" sz="2800" b="1" u="sng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thì thương</a:t>
              </a:r>
              <a:r>
                <a:rPr lang="nl-NL" sz="2800" b="1" u="sng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bằng 0.</a:t>
              </a:r>
              <a:endPara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052DA3D-1121-4A30-ABB2-28F84C6BD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sp>
        <p:nvSpPr>
          <p:cNvPr id="23" name="Rectangle: Rounded Corners 45">
            <a:extLst>
              <a:ext uri="{FF2B5EF4-FFF2-40B4-BE49-F238E27FC236}">
                <a16:creationId xmlns:a16="http://schemas.microsoft.com/office/drawing/2014/main" id="{AA42A701-5764-4A88-9468-FB3A93EEA60E}"/>
              </a:ext>
            </a:extLst>
          </p:cNvPr>
          <p:cNvSpPr/>
          <p:nvPr/>
        </p:nvSpPr>
        <p:spPr>
          <a:xfrm>
            <a:off x="615312" y="1672227"/>
            <a:ext cx="2639359" cy="780359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Lưu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186F1B-991D-4052-BEFF-78EBB1658F75}"/>
              </a:ext>
            </a:extLst>
          </p:cNvPr>
          <p:cNvSpPr txBox="1"/>
          <p:nvPr/>
        </p:nvSpPr>
        <p:spPr>
          <a:xfrm>
            <a:off x="8060531" y="6582846"/>
            <a:ext cx="3969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Thiết</a:t>
            </a:r>
            <a:r>
              <a:rPr lang="en-US" sz="1600" dirty="0"/>
              <a:t> </a:t>
            </a:r>
            <a:r>
              <a:rPr lang="en-US" sz="1600" dirty="0" err="1"/>
              <a:t>kế</a:t>
            </a:r>
            <a:r>
              <a:rPr lang="en-US" sz="1600" dirty="0"/>
              <a:t>: </a:t>
            </a:r>
            <a:r>
              <a:rPr lang="en-US" sz="1600" dirty="0" err="1"/>
              <a:t>Hương</a:t>
            </a:r>
            <a:r>
              <a:rPr lang="en-US" sz="1600" dirty="0"/>
              <a:t> </a:t>
            </a:r>
            <a:r>
              <a:rPr lang="en-US" sz="1600" dirty="0" err="1"/>
              <a:t>Thảo</a:t>
            </a:r>
            <a:r>
              <a:rPr lang="en-US" sz="1600" dirty="0"/>
              <a:t> – </a:t>
            </a:r>
            <a:r>
              <a:rPr lang="en-US" sz="1600" dirty="0" err="1"/>
              <a:t>Zalo</a:t>
            </a:r>
            <a:r>
              <a:rPr lang="en-US" sz="1600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694936974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779278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94658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265</Words>
  <Application>Microsoft Office PowerPoint</Application>
  <PresentationFormat>Widescreen</PresentationFormat>
  <Paragraphs>37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Arial</vt:lpstr>
      <vt:lpstr>Calibri</vt:lpstr>
      <vt:lpstr>Times New Roman</vt:lpstr>
      <vt:lpstr>UTM Avo</vt:lpstr>
      <vt:lpstr>杨任东竹石体-Medium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Le Huyen</cp:lastModifiedBy>
  <cp:revision>159</cp:revision>
  <dcterms:created xsi:type="dcterms:W3CDTF">2021-07-12T03:44:38Z</dcterms:created>
  <dcterms:modified xsi:type="dcterms:W3CDTF">2024-08-09T07:17:41Z</dcterms:modified>
</cp:coreProperties>
</file>