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30" r:id="rId2"/>
    <p:sldId id="432" r:id="rId3"/>
    <p:sldId id="434" r:id="rId4"/>
    <p:sldId id="442" r:id="rId5"/>
    <p:sldId id="443" r:id="rId6"/>
    <p:sldId id="446" r:id="rId7"/>
    <p:sldId id="447" r:id="rId8"/>
    <p:sldId id="448" r:id="rId9"/>
    <p:sldId id="449" r:id="rId10"/>
    <p:sldId id="450" r:id="rId11"/>
    <p:sldId id="451" r:id="rId12"/>
    <p:sldId id="452" r:id="rId13"/>
    <p:sldId id="463" r:id="rId14"/>
    <p:sldId id="464" r:id="rId15"/>
    <p:sldId id="465" r:id="rId16"/>
    <p:sldId id="466" r:id="rId17"/>
    <p:sldId id="467" r:id="rId18"/>
    <p:sldId id="468" r:id="rId19"/>
    <p:sldId id="453" r:id="rId20"/>
    <p:sldId id="445" r:id="rId21"/>
    <p:sldId id="444" r:id="rId22"/>
    <p:sldId id="431" r:id="rId23"/>
  </p:sldIdLst>
  <p:sldSz cx="16276638" cy="9144000"/>
  <p:notesSz cx="6858000" cy="9144000"/>
  <p:custDataLst>
    <p:tags r:id="rId2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CC"/>
    <a:srgbClr val="FDD7F6"/>
    <a:srgbClr val="FF7C80"/>
    <a:srgbClr val="FF0066"/>
    <a:srgbClr val="FF660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876" autoAdjust="0"/>
    <p:restoredTop sz="99274" autoAdjust="0"/>
  </p:normalViewPr>
  <p:slideViewPr>
    <p:cSldViewPr>
      <p:cViewPr varScale="1">
        <p:scale>
          <a:sx n="54" d="100"/>
          <a:sy n="54" d="100"/>
        </p:scale>
        <p:origin x="-564" y="-10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3" Type="http://schemas.openxmlformats.org/officeDocument/2006/relationships/slide" Target="slide8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16.xml"/><Relationship Id="rId5" Type="http://schemas.openxmlformats.org/officeDocument/2006/relationships/slide" Target="slide10.xml"/><Relationship Id="rId10" Type="http://schemas.openxmlformats.org/officeDocument/2006/relationships/slide" Target="slide15.xml"/><Relationship Id="rId4" Type="http://schemas.openxmlformats.org/officeDocument/2006/relationships/slide" Target="slide9.xml"/><Relationship Id="rId9" Type="http://schemas.openxmlformats.org/officeDocument/2006/relationships/slide" Target="slide14.xml"/><Relationship Id="rId14" Type="http://schemas.openxmlformats.org/officeDocument/2006/relationships/slide" Target="slide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CHU VĂN AN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562479" y="4343401"/>
            <a:ext cx="12824239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 HOẠT LỚP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GIẢI Ô CHỮ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4386" y="703852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Những thiếu niên đang độ tuổi đi học gọi là gì?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(Gồm 7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018A6DDA-9B6F-4790-B2C7-9D3EC1E4409A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89686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Đây là phẩm chất lâu đời của nhân dân ta. 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(Gồm 7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466B27A7-9701-44F7-BEEE-D5D27777B109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98876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Ng</a:t>
            </a:r>
            <a:r>
              <a:rPr lang="vi-VN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đàn ông làm nghề dạy học gọi là gì?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(Gồm 8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D8E2C7AB-1B1C-445C-931B-343F4A92871D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34294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 N</a:t>
            </a:r>
            <a:r>
              <a:rPr lang="vi-VN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truyền dạy kiến thức cho học sinh gọi là gì?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(Gồm 9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19728046-2F6D-4FBE-A5E0-2760967967C7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2487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8: Học sinh phải thể hiện điều này để bố mẹ, thầy cô vui lòng.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(Gồm 7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45DEB2DD-FEBD-46E9-A43C-86300C50AB5E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53214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9: Từ dung để khen ngợi những học sinh biết vâng lời.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(Gồm 10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11D7EFF0-2316-4C50-BCE3-8B28239CD047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00878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10: Ng</a:t>
            </a:r>
            <a:r>
              <a:rPr lang="vi-VN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làm nghề dạy học gọi là gì?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(Gồm 8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F4533600-1BD7-4A2B-85AE-2F6BA456FFE3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80357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11: Con số đánh giá kết quả học tập của học sinh?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(Gồm 4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0C432C6C-A8C7-4B62-8B18-C1FA96EA1B4E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577099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12: Ng</a:t>
            </a:r>
            <a:r>
              <a:rPr lang="vi-VN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 luôm tìm tòi phát minh ra cách làm hay.</a:t>
            </a:r>
            <a:br>
              <a:rPr lang="vi-VN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(Gồm 7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416A32AF-9C25-41AA-B386-4450A627903D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161876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13: Học sinh luôn tặng thầy cô vào ngày 20/11 để tỏ long biết </a:t>
            </a:r>
            <a:r>
              <a:rPr lang="vi-VN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(Gồm 3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C2471339-0B20-4DBC-B6A9-657146F2E68E}"/>
              </a:ext>
            </a:extLst>
          </p:cNvPr>
          <p:cNvSpPr/>
          <p:nvPr/>
        </p:nvSpPr>
        <p:spPr>
          <a:xfrm>
            <a:off x="140819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618705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p bước cha anh làm nghìn việc tốt - Sáng tác nhạc sĩ Trần Thanh Tùng">
            <a:hlinkClick r:id="" action="ppaction://media"/>
            <a:extLst>
              <a:ext uri="{FF2B5EF4-FFF2-40B4-BE49-F238E27FC236}">
                <a16:creationId xmlns:a16="http://schemas.microsoft.com/office/drawing/2014/main" xmlns="" id="{A1FACA38-E1C4-4B32-857B-20703AF798B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21897" end="45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019" y="435769"/>
            <a:ext cx="14706600" cy="827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52AE625-FB0F-4826-A42A-58EAFC58DD06}"/>
              </a:ext>
            </a:extLst>
          </p:cNvPr>
          <p:cNvGrpSpPr/>
          <p:nvPr/>
        </p:nvGrpSpPr>
        <p:grpSpPr>
          <a:xfrm>
            <a:off x="1280319" y="1782783"/>
            <a:ext cx="9809708" cy="677108"/>
            <a:chOff x="1508916" y="1888664"/>
            <a:chExt cx="9174661" cy="67710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FF2D135A-B734-4134-8985-EE760EF51FC1}"/>
                </a:ext>
              </a:extLst>
            </p:cNvPr>
            <p:cNvSpPr/>
            <p:nvPr/>
          </p:nvSpPr>
          <p:spPr>
            <a:xfrm>
              <a:off x="1508916" y="1888664"/>
              <a:ext cx="917466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“Trò ch</a:t>
              </a:r>
              <a:r>
                <a:rPr lang="vi-VN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ơ</a:t>
              </a:r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 : Giải ô chữ”.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F67F7B36-0DF6-47B4-A744-0B6F7F3E0FCE}"/>
                </a:ext>
              </a:extLst>
            </p:cNvPr>
            <p:cNvCxnSpPr/>
            <p:nvPr/>
          </p:nvCxnSpPr>
          <p:spPr>
            <a:xfrm>
              <a:off x="1608166" y="2519755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xmlns="" id="{05C7D984-1A4F-4494-AFF4-2933BF7B1779}"/>
              </a:ext>
            </a:extLst>
          </p:cNvPr>
          <p:cNvSpPr/>
          <p:nvPr/>
        </p:nvSpPr>
        <p:spPr>
          <a:xfrm>
            <a:off x="2118519" y="3276600"/>
            <a:ext cx="10515600" cy="3848100"/>
          </a:xfrm>
          <a:prstGeom prst="cloudCallout">
            <a:avLst/>
          </a:prstGeom>
          <a:solidFill>
            <a:srgbClr val="FFFFF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những điều em khám phá được qua trò chơi.</a:t>
            </a:r>
          </a:p>
        </p:txBody>
      </p:sp>
    </p:spTree>
    <p:extLst>
      <p:ext uri="{BB962C8B-B14F-4D97-AF65-F5344CB8AC3E}">
        <p14:creationId xmlns:p14="http://schemas.microsoft.com/office/powerpoint/2010/main" xmlns="" val="18922422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8918" y="1782783"/>
            <a:ext cx="3352801" cy="677108"/>
            <a:chOff x="2187788" y="1888664"/>
            <a:chExt cx="2987040" cy="677108"/>
          </a:xfrm>
        </p:grpSpPr>
        <p:sp>
          <p:nvSpPr>
            <p:cNvPr id="10" name="Rectangle 9"/>
            <p:cNvSpPr/>
            <p:nvPr/>
          </p:nvSpPr>
          <p:spPr>
            <a:xfrm>
              <a:off x="2187788" y="1888664"/>
              <a:ext cx="298704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IV. Vận dụng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255676" y="2519755"/>
              <a:ext cx="248328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464418" y="2590799"/>
            <a:ext cx="11626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Chia sẻ với người thân về kế hoạch trang trí lớp của em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15" name="Group 14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  <p:pic>
        <p:nvPicPr>
          <p:cNvPr id="1028" name="Picture 4" descr="Sở Giáo Dục Và Đào Tạo Vĩ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8592" y="3352800"/>
            <a:ext cx="12929127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</a:p>
        </p:txBody>
      </p:sp>
    </p:spTree>
    <p:extLst>
      <p:ext uri="{BB962C8B-B14F-4D97-AF65-F5344CB8AC3E}">
        <p14:creationId xmlns:p14="http://schemas.microsoft.com/office/powerpoint/2010/main" xmlns="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17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953906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tích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…………….</a:t>
            </a:r>
          </a:p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việc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nói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sinh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sinh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sinh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những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để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16" name="Group 15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9" y="1782783"/>
            <a:ext cx="9809708" cy="677108"/>
            <a:chOff x="1508916" y="1888664"/>
            <a:chExt cx="9174661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9174661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“Trò ch</a:t>
              </a:r>
              <a:r>
                <a:rPr lang="vi-VN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ơ</a:t>
              </a:r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 : Giải ô chữ”.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8166" y="2519755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368753" y="3657600"/>
            <a:ext cx="11341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Tham gia trò chơi Giải ô chữ về truyền thống quê hương</a:t>
            </a:r>
            <a:endParaRPr lang="en-US" sz="3600" b="1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490119" y="103853"/>
            <a:ext cx="9220200" cy="1569405"/>
            <a:chOff x="3490119" y="103853"/>
            <a:chExt cx="9220200" cy="1569405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498868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4901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</a:rPr>
                <a:t>SINH HOẠT LỚP: CHUẨN BỊ TRANG TRÍ LỚP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5547519" y="76200"/>
            <a:ext cx="4343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I: GIẢI Ô CHỮ</a:t>
            </a:r>
          </a:p>
        </p:txBody>
      </p:sp>
      <p:sp>
        <p:nvSpPr>
          <p:cNvPr id="2" name="Oval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E68768B5-7CE4-4379-BC64-0FFA7191C47E}"/>
              </a:ext>
            </a:extLst>
          </p:cNvPr>
          <p:cNvSpPr/>
          <p:nvPr/>
        </p:nvSpPr>
        <p:spPr>
          <a:xfrm>
            <a:off x="1550299" y="609600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hlinkClick r:id="rId3" action="ppaction://hlinksldjump"/>
            <a:extLst>
              <a:ext uri="{FF2B5EF4-FFF2-40B4-BE49-F238E27FC236}">
                <a16:creationId xmlns:a16="http://schemas.microsoft.com/office/drawing/2014/main" xmlns="" id="{865C9FAF-5602-43F5-87E0-26F4331A368B}"/>
              </a:ext>
            </a:extLst>
          </p:cNvPr>
          <p:cNvSpPr/>
          <p:nvPr/>
        </p:nvSpPr>
        <p:spPr>
          <a:xfrm>
            <a:off x="1550299" y="1219200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9C2669C-F5A4-42B8-9F88-79BCB810FAFB}"/>
              </a:ext>
            </a:extLst>
          </p:cNvPr>
          <p:cNvSpPr/>
          <p:nvPr/>
        </p:nvSpPr>
        <p:spPr>
          <a:xfrm>
            <a:off x="1545324" y="1854548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3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hlinkClick r:id="rId5" action="ppaction://hlinksldjump"/>
            <a:extLst>
              <a:ext uri="{FF2B5EF4-FFF2-40B4-BE49-F238E27FC236}">
                <a16:creationId xmlns:a16="http://schemas.microsoft.com/office/drawing/2014/main" xmlns="" id="{7F03FA43-0EF7-4986-9EDD-98CF2362B34F}"/>
              </a:ext>
            </a:extLst>
          </p:cNvPr>
          <p:cNvSpPr/>
          <p:nvPr/>
        </p:nvSpPr>
        <p:spPr>
          <a:xfrm>
            <a:off x="1545324" y="2498127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AC96C3E-A1D5-4CC4-B2AA-89311F97E7BC}"/>
              </a:ext>
            </a:extLst>
          </p:cNvPr>
          <p:cNvSpPr/>
          <p:nvPr/>
        </p:nvSpPr>
        <p:spPr>
          <a:xfrm>
            <a:off x="1545324" y="3150973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5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16FD277-7FC7-498E-B877-B14D5B70100F}"/>
              </a:ext>
            </a:extLst>
          </p:cNvPr>
          <p:cNvSpPr/>
          <p:nvPr/>
        </p:nvSpPr>
        <p:spPr>
          <a:xfrm>
            <a:off x="1526980" y="3799698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6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CC0F91B-D010-42B5-A19B-69A80C4F4E16}"/>
              </a:ext>
            </a:extLst>
          </p:cNvPr>
          <p:cNvSpPr/>
          <p:nvPr/>
        </p:nvSpPr>
        <p:spPr>
          <a:xfrm>
            <a:off x="1528184" y="4462845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7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5632256-89AD-4C61-9F10-EA593E3FFE70}"/>
              </a:ext>
            </a:extLst>
          </p:cNvPr>
          <p:cNvSpPr/>
          <p:nvPr/>
        </p:nvSpPr>
        <p:spPr>
          <a:xfrm>
            <a:off x="1526980" y="5111570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769A87BF-74A9-48A2-BB18-A716518AB6F6}"/>
              </a:ext>
            </a:extLst>
          </p:cNvPr>
          <p:cNvSpPr/>
          <p:nvPr/>
        </p:nvSpPr>
        <p:spPr>
          <a:xfrm>
            <a:off x="1517412" y="5774713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9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A792A405-2F5F-4588-96F8-255BE01AC84A}"/>
              </a:ext>
            </a:extLst>
          </p:cNvPr>
          <p:cNvSpPr/>
          <p:nvPr/>
        </p:nvSpPr>
        <p:spPr>
          <a:xfrm>
            <a:off x="1503471" y="6441973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10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B056A219-89C9-409B-BC74-1CBA1A3328C5}"/>
              </a:ext>
            </a:extLst>
          </p:cNvPr>
          <p:cNvSpPr/>
          <p:nvPr/>
        </p:nvSpPr>
        <p:spPr>
          <a:xfrm>
            <a:off x="1487915" y="7105115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11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70D2EC3A-8115-4091-9186-EECF850A9405}"/>
              </a:ext>
            </a:extLst>
          </p:cNvPr>
          <p:cNvSpPr/>
          <p:nvPr/>
        </p:nvSpPr>
        <p:spPr>
          <a:xfrm>
            <a:off x="1454899" y="7745618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12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502DC7BB-8E37-4E9C-A4FC-7B845C8FE4C5}"/>
              </a:ext>
            </a:extLst>
          </p:cNvPr>
          <p:cNvSpPr/>
          <p:nvPr/>
        </p:nvSpPr>
        <p:spPr>
          <a:xfrm>
            <a:off x="1432719" y="8414940"/>
            <a:ext cx="762000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hlinkClick r:id="rId14" action="ppaction://hlinksldjump"/>
              </a:rPr>
              <a:t>13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935BCBA2-82F6-4EB3-8E86-80DCFA688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1924497"/>
              </p:ext>
            </p:extLst>
          </p:nvPr>
        </p:nvGraphicFramePr>
        <p:xfrm>
          <a:off x="4307603" y="609600"/>
          <a:ext cx="5616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Ậ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Ự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xmlns="" id="{BA1D9574-7337-45C7-9579-C223966B6D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64353182"/>
              </p:ext>
            </p:extLst>
          </p:nvPr>
        </p:nvGraphicFramePr>
        <p:xfrm>
          <a:off x="7115603" y="1273798"/>
          <a:ext cx="4680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xmlns="" id="{7DE50CF1-21EB-485D-BCFA-3D07B807EE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33489960"/>
              </p:ext>
            </p:extLst>
          </p:nvPr>
        </p:nvGraphicFramePr>
        <p:xfrm>
          <a:off x="5243603" y="1927317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Ũ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xmlns="" id="{2EE83715-6B93-40DF-82C6-25E38CD48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91652502"/>
              </p:ext>
            </p:extLst>
          </p:nvPr>
        </p:nvGraphicFramePr>
        <p:xfrm>
          <a:off x="4313903" y="2572622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Ọ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xmlns="" id="{3FFFC059-FD12-4EB5-B347-64FE8F20B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5301230"/>
              </p:ext>
            </p:extLst>
          </p:nvPr>
        </p:nvGraphicFramePr>
        <p:xfrm>
          <a:off x="3386903" y="3242950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xmlns="" id="{59F04150-14EB-45F6-8C1F-724A6C793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05092789"/>
              </p:ext>
            </p:extLst>
          </p:nvPr>
        </p:nvGraphicFramePr>
        <p:xfrm>
          <a:off x="7125017" y="3904036"/>
          <a:ext cx="7488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47364690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xmlns="" id="{A38A89F0-2985-4F26-9DA7-FBD609A0EA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2501371"/>
              </p:ext>
            </p:extLst>
          </p:nvPr>
        </p:nvGraphicFramePr>
        <p:xfrm>
          <a:off x="6164303" y="4560667"/>
          <a:ext cx="8424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473646903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831113521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Ọ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xmlns="" id="{4583F5F9-7307-4DEA-B8D0-CFE2B2738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37091836"/>
              </p:ext>
            </p:extLst>
          </p:nvPr>
        </p:nvGraphicFramePr>
        <p:xfrm>
          <a:off x="2423319" y="5205972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Ọ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xmlns="" id="{CE08AEE8-4645-4CFC-894E-DB002671B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9017070"/>
              </p:ext>
            </p:extLst>
          </p:nvPr>
        </p:nvGraphicFramePr>
        <p:xfrm>
          <a:off x="3399503" y="5863943"/>
          <a:ext cx="9360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473646903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831113521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8362417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Ã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xmlns="" id="{FA8F7953-A78A-498A-A750-444FF2940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25734751"/>
              </p:ext>
            </p:extLst>
          </p:nvPr>
        </p:nvGraphicFramePr>
        <p:xfrm>
          <a:off x="7108445" y="7194017"/>
          <a:ext cx="3744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Ể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xmlns="" id="{2EEBAA24-9A30-4063-B17E-C3F2E464A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25295984"/>
              </p:ext>
            </p:extLst>
          </p:nvPr>
        </p:nvGraphicFramePr>
        <p:xfrm>
          <a:off x="2423319" y="7839322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Ạ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xmlns="" id="{CF8E6483-86E3-4EBC-906D-E9DE8B94C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7012637"/>
              </p:ext>
            </p:extLst>
          </p:nvPr>
        </p:nvGraphicFramePr>
        <p:xfrm>
          <a:off x="6173480" y="8458200"/>
          <a:ext cx="2808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xmlns="" id="{DA2ACA6F-9BD4-4EDB-853A-A851D72757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37975976"/>
              </p:ext>
            </p:extLst>
          </p:nvPr>
        </p:nvGraphicFramePr>
        <p:xfrm>
          <a:off x="4300445" y="613495"/>
          <a:ext cx="5616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xmlns="" id="{C683615E-75B4-4B6A-ACEB-3AFE4D6E4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94965736"/>
              </p:ext>
            </p:extLst>
          </p:nvPr>
        </p:nvGraphicFramePr>
        <p:xfrm>
          <a:off x="7112660" y="1278275"/>
          <a:ext cx="4680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xmlns="" id="{50BB164E-C015-4FE4-AA07-5C5D1CEC6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0412419"/>
              </p:ext>
            </p:extLst>
          </p:nvPr>
        </p:nvGraphicFramePr>
        <p:xfrm>
          <a:off x="5255076" y="1943970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xmlns="" id="{BD6C1F84-2F54-430C-9910-3F6E10E88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6397273"/>
              </p:ext>
            </p:extLst>
          </p:nvPr>
        </p:nvGraphicFramePr>
        <p:xfrm>
          <a:off x="4322903" y="2560448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xmlns="" id="{E1BE172A-2BB8-4F9D-AE61-2A850CE66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10973027"/>
              </p:ext>
            </p:extLst>
          </p:nvPr>
        </p:nvGraphicFramePr>
        <p:xfrm>
          <a:off x="3388540" y="3245034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xmlns="" id="{A4D97ED3-974D-4CF3-9E62-9AF4F73DC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5571623"/>
              </p:ext>
            </p:extLst>
          </p:nvPr>
        </p:nvGraphicFramePr>
        <p:xfrm>
          <a:off x="7130903" y="3906561"/>
          <a:ext cx="7488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47364690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xmlns="" id="{58D13E37-78F2-4D5B-8C2E-8C4340F7D4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99567986"/>
              </p:ext>
            </p:extLst>
          </p:nvPr>
        </p:nvGraphicFramePr>
        <p:xfrm>
          <a:off x="6178962" y="4577320"/>
          <a:ext cx="8424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473646903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831113521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xmlns="" id="{5A073316-1F6D-4DA8-AA88-083BD859C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56042720"/>
              </p:ext>
            </p:extLst>
          </p:nvPr>
        </p:nvGraphicFramePr>
        <p:xfrm>
          <a:off x="2435676" y="5222439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62" name="Table 61">
            <a:extLst>
              <a:ext uri="{FF2B5EF4-FFF2-40B4-BE49-F238E27FC236}">
                <a16:creationId xmlns:a16="http://schemas.microsoft.com/office/drawing/2014/main" xmlns="" id="{6793FED6-77FE-49D4-97A7-13B0DD9DC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39976562"/>
              </p:ext>
            </p:extLst>
          </p:nvPr>
        </p:nvGraphicFramePr>
        <p:xfrm>
          <a:off x="3380778" y="5827357"/>
          <a:ext cx="9360000" cy="684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473646903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831113521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83624177"/>
                    </a:ext>
                  </a:extLst>
                </a:gridCol>
              </a:tblGrid>
              <a:tr h="68474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xmlns="" id="{E0505DFC-2849-4490-839F-FB1DB20120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5682977"/>
              </p:ext>
            </p:extLst>
          </p:nvPr>
        </p:nvGraphicFramePr>
        <p:xfrm>
          <a:off x="7125067" y="7236600"/>
          <a:ext cx="3744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xmlns="" id="{2AA2E860-E0E3-47C1-A3AE-822620FE53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888544"/>
              </p:ext>
            </p:extLst>
          </p:nvPr>
        </p:nvGraphicFramePr>
        <p:xfrm>
          <a:off x="2434537" y="7855478"/>
          <a:ext cx="6552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697224345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xmlns="" id="{3283510F-CB41-4CBC-950C-581ADEEDB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6963629"/>
              </p:ext>
            </p:extLst>
          </p:nvPr>
        </p:nvGraphicFramePr>
        <p:xfrm>
          <a:off x="6178537" y="8474356"/>
          <a:ext cx="2808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xmlns="" id="{E1C78D1D-8256-4D38-BFF4-51F56DA73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65937562"/>
              </p:ext>
            </p:extLst>
          </p:nvPr>
        </p:nvGraphicFramePr>
        <p:xfrm>
          <a:off x="7130903" y="6500340"/>
          <a:ext cx="7488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47364690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vi-VN" sz="320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xmlns="" id="{0DFAF80B-313E-4495-A5C4-9DD4BACBFA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75944827"/>
              </p:ext>
            </p:extLst>
          </p:nvPr>
        </p:nvGraphicFramePr>
        <p:xfrm>
          <a:off x="7130903" y="6528980"/>
          <a:ext cx="7488000" cy="6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xmlns="" val="4194985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307797126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12597202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55296693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56107664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79588641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697224345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xmlns="" val="347364690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23714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443914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2667000"/>
            <a:ext cx="14648974" cy="24384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 Điều thầy cô luôn nhắc nhở học sinh mỗi khi nói chuyện trong giờ học. 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(Gồm 6 chữ cái) 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Left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29A0C00C-49EF-46AF-8133-2288CE6A4858}"/>
              </a:ext>
            </a:extLst>
          </p:cNvPr>
          <p:cNvSpPr/>
          <p:nvPr/>
        </p:nvSpPr>
        <p:spPr>
          <a:xfrm>
            <a:off x="14005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66292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Học lại, xem lại những điều đã học gọi là gì?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(Gồm 5 chữ cái)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C2DF4BC4-EB9E-44C2-9364-29B963510E4B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96573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732A2-CC1C-4CFE-9D2D-819779E0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9" y="3810000"/>
            <a:ext cx="14648974" cy="1524000"/>
          </a:xfrm>
        </p:spPr>
        <p:txBody>
          <a:bodyPr/>
          <a:lstStyle/>
          <a:p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Chỉ ng</a:t>
            </a:r>
            <a:r>
              <a:rPr lang="vi-VN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giám đ</a:t>
            </a:r>
            <a:r>
              <a:rPr lang="vi-VN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đầu với khó khan nguy hiểm?</a:t>
            </a:r>
            <a:b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(Gồm 7 chữ cái) </a:t>
            </a:r>
            <a:endParaRPr lang="vi-VN" sz="400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Left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CE276450-34E5-4E55-9BF1-961F5FB0530C}"/>
              </a:ext>
            </a:extLst>
          </p:cNvPr>
          <p:cNvSpPr/>
          <p:nvPr/>
        </p:nvSpPr>
        <p:spPr>
          <a:xfrm>
            <a:off x="13624719" y="7696200"/>
            <a:ext cx="1447800" cy="990600"/>
          </a:xfrm>
          <a:prstGeom prst="leftArrow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55147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11305</TotalTime>
  <Words>788</Words>
  <Application>Microsoft Office PowerPoint</Application>
  <PresentationFormat>Custom</PresentationFormat>
  <Paragraphs>157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Câu 1:  Điều thầy cô luôn nhắc nhở học sinh mỗi khi nói chuyện trong giờ học.  (Gồm 6 chữ cái) </vt:lpstr>
      <vt:lpstr>Câu 2: Học lại, xem lại những điều đã học gọi là gì?  (Gồm 5 chữ cái)</vt:lpstr>
      <vt:lpstr>Câu 3: Chỉ người giám đương đầu với khó khan nguy hiểm? (Gồm 7 chữ cái) </vt:lpstr>
      <vt:lpstr>Câu 4: Những thiếu niên đang độ tuổi đi học gọi là gì?  (Gồm 7 chữ cái)</vt:lpstr>
      <vt:lpstr>Câu 5: Đây là phẩm chất lâu đời của nhân dân ta.  (Gồm 7 chữ cái)</vt:lpstr>
      <vt:lpstr>Câu 6: Người đàn ông làm nghề dạy học gọi là gì?  (Gồm 8 chữ cái)</vt:lpstr>
      <vt:lpstr>Câu 7: Nơi truyền dạy kiến thức cho học sinh gọi là gì? (Gồm 9 chữ cái)</vt:lpstr>
      <vt:lpstr>Câu 8: Học sinh phải thể hiện điều này để bố mẹ, thầy cô vui lòng.  (Gồm 7 chữ cái)</vt:lpstr>
      <vt:lpstr>Câu 9: Từ dung để khen ngợi những học sinh biết vâng lời.  (Gồm 10 chữ cái)</vt:lpstr>
      <vt:lpstr>Câu 10: Người làm nghề dạy học gọi là gì?  (Gồm 8 chữ cái)</vt:lpstr>
      <vt:lpstr>Câu 11: Con số đánh giá kết quả học tập của học sinh? (Gồm 4 chữ cái)</vt:lpstr>
      <vt:lpstr>Câu 12: Người luôm tìm tòi phát minh ra cách làm hay. (Gồm 7 chữ cái)</vt:lpstr>
      <vt:lpstr>Câu 13: Học sinh luôn tặng thầy cô vào ngày 20/11 để tỏ long biết ơn.  (Gồm 3 chữ cái)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Tuyết Trương</dc:creator>
  <cp:lastModifiedBy>REDSTAR</cp:lastModifiedBy>
  <cp:revision>1335</cp:revision>
  <dcterms:created xsi:type="dcterms:W3CDTF">2008-09-09T22:52:10Z</dcterms:created>
  <dcterms:modified xsi:type="dcterms:W3CDTF">2024-08-07T18:07:35Z</dcterms:modified>
</cp:coreProperties>
</file>