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90" r:id="rId5"/>
    <p:sldId id="291" r:id="rId6"/>
    <p:sldId id="297" r:id="rId7"/>
    <p:sldId id="286" r:id="rId8"/>
    <p:sldId id="292" r:id="rId9"/>
    <p:sldId id="288" r:id="rId10"/>
    <p:sldId id="296" r:id="rId11"/>
    <p:sldId id="294" r:id="rId12"/>
    <p:sldId id="295" r:id="rId13"/>
    <p:sldId id="270" r:id="rId14"/>
    <p:sldId id="273" r:id="rId1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DFPOP1-W9" panose="020B0600070205080204" charset="-12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imSun" panose="02010600030101010101" pitchFamily="2" charset="-122"/>
      <p:regular r:id="rId17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43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D4E5F4"/>
    <a:srgbClr val="FFC1FF"/>
    <a:srgbClr val="FFCDFF"/>
    <a:srgbClr val="FF99FF"/>
    <a:srgbClr val="66FFFF"/>
    <a:srgbClr val="F4B8AA"/>
    <a:srgbClr val="920000"/>
    <a:srgbClr val="5B9BD5"/>
    <a:srgbClr val="4CA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79" y="67"/>
      </p:cViewPr>
      <p:guideLst>
        <p:guide pos="1043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18767"/>
              </p:ext>
            </p:extLst>
          </p:nvPr>
        </p:nvGraphicFramePr>
        <p:xfrm>
          <a:off x="620483" y="1016541"/>
          <a:ext cx="7870373" cy="3837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339"/>
                <a:gridCol w="1124339"/>
                <a:gridCol w="1124339"/>
                <a:gridCol w="1124339"/>
                <a:gridCol w="1124339"/>
                <a:gridCol w="1124339"/>
                <a:gridCol w="1124339"/>
              </a:tblGrid>
              <a:tr h="616525"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vi-V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vi-VN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1/8</a:t>
                      </a:r>
                      <a:endParaRPr lang="en-US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  <a:p>
                      <a:pPr algn="ctr"/>
                      <a:r>
                        <a:rPr lang="vi-VN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l"/>
                      <a:r>
                        <a:rPr lang="vi-VN" sz="1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(Tết</a:t>
                      </a:r>
                      <a:r>
                        <a:rPr lang="vi-VN" sz="1200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trung thu)</a:t>
                      </a:r>
                      <a:endParaRPr lang="en-US" sz="12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6525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algn="ctr"/>
                      <a:r>
                        <a:rPr lang="vi-VN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8617" y="300446"/>
            <a:ext cx="540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LỊCH THÁNG 9 NĂM 2021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41171" y="2867297"/>
            <a:ext cx="1169126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9081" y="3563643"/>
            <a:ext cx="1160413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56726" y="3259174"/>
            <a:ext cx="875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5 đ</a:t>
            </a:r>
            <a:r>
              <a:rPr lang="vi-VN" sz="1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 trường</a:t>
            </a:r>
            <a:endParaRPr lang="en-US" sz="1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4125" y="3902283"/>
            <a:ext cx="9530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1,2,3,4,5 đến trường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69149"/>
              </p:ext>
            </p:extLst>
          </p:nvPr>
        </p:nvGraphicFramePr>
        <p:xfrm>
          <a:off x="1678577" y="862149"/>
          <a:ext cx="5989319" cy="334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4857"/>
                <a:gridCol w="1353983"/>
                <a:gridCol w="3840479"/>
              </a:tblGrid>
              <a:tr h="331089">
                <a:tc gridSpan="3">
                  <a:txBody>
                    <a:bodyPr/>
                    <a:lstStyle/>
                    <a:p>
                      <a:pPr marL="342900" lvl="1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BIỂU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rowSpan="3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vi-VN" sz="135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vi-VN" sz="135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4E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21132" y="1774918"/>
            <a:ext cx="128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A925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giờ - 7 giờ</a:t>
            </a:r>
            <a:endParaRPr lang="en-US" sz="1600" dirty="0">
              <a:solidFill>
                <a:srgbClr val="A925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2325" y="1756949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dậy, vệ sinh cá nhân, ăn sáng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9700" y="2214145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giờ - 10 giờ 30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4987" y="2188022"/>
            <a:ext cx="97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938" y="2634332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- 4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30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1879" y="3032748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giờ 30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8005" y="3463826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- 7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30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10" y="3842646"/>
            <a:ext cx="137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30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- 9</a:t>
            </a:r>
            <a:r>
              <a:rPr lang="vi-V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04" y="2595146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4507" y="2993564"/>
            <a:ext cx="3701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vệ sinh cá nhân, làm việc nhà.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504" y="3783863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bài, chuẩn bị bài ngày sau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0551" y="3413747"/>
            <a:ext cx="3278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tối, xem ti vi cùng gia đình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014" y="-385355"/>
            <a:ext cx="4314050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một </a:t>
              </a:r>
              <a:r>
                <a:rPr lang="en-US" sz="2800" dirty="0" err="1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77974"/>
              </p:ext>
            </p:extLst>
          </p:nvPr>
        </p:nvGraphicFramePr>
        <p:xfrm>
          <a:off x="3553093" y="862149"/>
          <a:ext cx="4800599" cy="334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7099"/>
                <a:gridCol w="1085254"/>
                <a:gridCol w="3078246"/>
              </a:tblGrid>
              <a:tr h="331089">
                <a:tc gridSpan="3">
                  <a:txBody>
                    <a:bodyPr/>
                    <a:lstStyle/>
                    <a:p>
                      <a:pPr marL="342900" lvl="1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BIỂU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685800" lvl="1" indent="-34290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rowSpan="3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DFF"/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FF"/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endParaRPr lang="vi-VN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2704">
                <a:tc rowSpan="2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vi-VN" sz="135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vi-VN" sz="135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135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4E5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70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</a:t>
            </a:r>
            <a:r>
              <a:rPr lang="vi-VN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000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66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30629" y="78005"/>
            <a:ext cx="8941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Phong và bạn Nam trong 2 tình huống sau đã biết quý trọng thời gian chưa? 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7" descr="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7DA"/>
              </a:clrFrom>
              <a:clrTo>
                <a:srgbClr val="D2D7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909002"/>
            <a:ext cx="4310741" cy="417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7D5DA"/>
              </a:clrFrom>
              <a:clrTo>
                <a:srgbClr val="D7D5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17" y="909002"/>
            <a:ext cx="4209506" cy="42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3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6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294576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Sự cần thiết phải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657" y="914924"/>
            <a:ext cx="7695916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Quý trọng thời gian mang lại lợi ích gì cho bản thân và mọi người?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635" y="1664720"/>
            <a:ext cx="64631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g</a:t>
            </a: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à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ngăn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714" y="2032691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 quả.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635" y="2441883"/>
            <a:ext cx="79040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 trạng vui vẻ, phấn khởi, tự tin.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919" y="2851372"/>
            <a:ext cx="79386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 mọi người yêu quý, tín nhiệm</a:t>
            </a:r>
            <a:r>
              <a:rPr lang="vi-VN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311" y="1385977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 quý trọng thời gian dẫn đến điều gì?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  <p:bldP spid="11" grpId="0"/>
      <p:bldP spid="12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311" y="380142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 quý trọng thời gian dẫn đến điều gì?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6" y="1879787"/>
            <a:ext cx="769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Tâm trạng căng thẳng, lo sợ 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750" y="896647"/>
            <a:ext cx="8847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Công việc không hoàn thành, không hiệu quả, không có thời gian giúp đỡ hay quan tâm đến mọi người xung quanh.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3" y="2438753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Khiến mọi người khó chịu, không muốn chơi cùng.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4" y="3009158"/>
            <a:ext cx="8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 niềm tin với mọi người.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663" y="148220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làm thế nào để sử dụng thời gian hợp lý?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804577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401288"/>
            <a:ext cx="2454621" cy="2454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5063" y="80289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Lập thời gian biểu.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5122" y="124506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Hẹn báo thức trên đồng hồ, điện thoại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579" y="1706562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Đánh dấu công việc trên lịch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833" y="2137254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Ghi nhớ công việc trong sổ tay, giấy nhớ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đặt báo thức bằng 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</TotalTime>
  <Words>557</Words>
  <Application>Microsoft Office PowerPoint</Application>
  <PresentationFormat>On-screen Show (16:9)</PresentationFormat>
  <Paragraphs>153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SimSun</vt:lpstr>
      <vt:lpstr>DFPOP1-W9</vt:lpstr>
      <vt:lpstr>Calibri</vt:lpstr>
      <vt:lpstr>华康少女文字W5</vt:lpstr>
      <vt:lpstr>Times New Roman</vt:lpstr>
      <vt:lpstr>SimSun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Viettel Store</cp:lastModifiedBy>
  <cp:revision>69</cp:revision>
  <dcterms:created xsi:type="dcterms:W3CDTF">2016-08-08T05:55:00Z</dcterms:created>
  <dcterms:modified xsi:type="dcterms:W3CDTF">2021-09-17T03:41:37Z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