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2"/>
  </p:notesMasterIdLst>
  <p:sldIdLst>
    <p:sldId id="256" r:id="rId3"/>
    <p:sldId id="274" r:id="rId4"/>
    <p:sldId id="258" r:id="rId5"/>
    <p:sldId id="257" r:id="rId6"/>
    <p:sldId id="259" r:id="rId7"/>
    <p:sldId id="275" r:id="rId8"/>
    <p:sldId id="276" r:id="rId9"/>
    <p:sldId id="292" r:id="rId10"/>
    <p:sldId id="260" r:id="rId11"/>
    <p:sldId id="291" r:id="rId12"/>
    <p:sldId id="290" r:id="rId13"/>
    <p:sldId id="277" r:id="rId14"/>
    <p:sldId id="283" r:id="rId15"/>
    <p:sldId id="287" r:id="rId16"/>
    <p:sldId id="285" r:id="rId17"/>
    <p:sldId id="286" r:id="rId18"/>
    <p:sldId id="288" r:id="rId19"/>
    <p:sldId id="270" r:id="rId20"/>
    <p:sldId id="273" r:id="rId21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3"/>
    </p:embeddedFont>
    <p:embeddedFont>
      <p:font typeface="SimSun" panose="02010600030101010101" pitchFamily="2" charset="-122"/>
      <p:regular r:id="rId23"/>
    </p:embeddedFont>
    <p:embeddedFont>
      <p:font typeface="DFPOP1-W9" panose="020B0600070205080204" charset="-12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20000"/>
    <a:srgbClr val="5B9BD5"/>
    <a:srgbClr val="4CA420"/>
    <a:srgbClr val="A9250B"/>
    <a:srgbClr val="C4D836"/>
    <a:srgbClr val="F56636"/>
    <a:srgbClr val="EF2A19"/>
    <a:srgbClr val="FF6600"/>
    <a:srgbClr val="679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99" y="72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820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584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72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314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9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6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502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31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88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04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38696" cy="914479"/>
          </a:xfrm>
          <a:prstGeom prst="rect">
            <a:avLst/>
          </a:prstGeom>
        </p:spPr>
      </p:pic>
      <p:pic>
        <p:nvPicPr>
          <p:cNvPr id="3" name="Hoc 1 biet 10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4" y="843280"/>
            <a:ext cx="8415655" cy="40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3707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526" y="0"/>
            <a:ext cx="284235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278138"/>
            <a:ext cx="3000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1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 </a:t>
            </a:r>
            <a:r>
              <a:rPr lang="en-US" sz="1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6555" y="70846"/>
            <a:ext cx="1815898" cy="400110"/>
          </a:xfrm>
          <a:prstGeom prst="rect">
            <a:avLst/>
          </a:prstGeom>
          <a:solidFill>
            <a:srgbClr val="66FFFF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bạn Bi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76" y="1945690"/>
            <a:ext cx="3000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2919" y="2600366"/>
            <a:ext cx="3000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266872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-35619" y="816861"/>
            <a:ext cx="5127164" cy="4475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34531" y="1038987"/>
            <a:ext cx="3791705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vi-VN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5269176" y="1563053"/>
            <a:ext cx="3736623" cy="552220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theo </a:t>
            </a:r>
            <a:r>
              <a:rPr lang="vi-VN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 hoạch đề ra</a:t>
            </a:r>
            <a:r>
              <a:rPr lang="vi-VN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để lại làm sau.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69176" y="2204352"/>
            <a:ext cx="3736624" cy="613077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được giao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69176" y="2900465"/>
            <a:ext cx="3736624" cy="583836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vi-VN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thời gian hợp lý, giờ nào việc nấy.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69177" y="3567768"/>
            <a:ext cx="3743208" cy="682260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91277" y="4243944"/>
            <a:ext cx="4052456" cy="8797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8986" y="721233"/>
            <a:ext cx="7799554" cy="400110"/>
          </a:xfrm>
          <a:prstGeom prst="rect">
            <a:avLst/>
          </a:prstGeom>
          <a:solidFill>
            <a:srgbClr val="00B0F0">
              <a:alpha val="11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04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9094" y="608521"/>
            <a:ext cx="8519374" cy="400110"/>
          </a:xfrm>
          <a:prstGeom prst="rect">
            <a:avLst/>
          </a:prstGeom>
          <a:solidFill>
            <a:srgbClr val="4CA420">
              <a:alpha val="12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vi-VN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người biết quý trọng thời gian là những người như thế nào?</a:t>
            </a:r>
            <a:endParaRPr lang="en-US" sz="20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6562" y="1259830"/>
            <a:ext cx="6415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</a:t>
            </a:r>
            <a:r>
              <a:rPr lang="vi-VN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iết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 hoạch đề ra</a:t>
            </a:r>
            <a:endParaRPr lang="en-US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B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iết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lí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nấy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vi-VN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hủ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nhiệm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vụ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hạn</a:t>
            </a:r>
            <a:r>
              <a:rPr lang="en-US" sz="20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294576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Sự cần thiết phải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9657" y="914924"/>
            <a:ext cx="7695916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Quý trọng thời gian mang lại lợi ích gì cho bản thân và mọi người?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635" y="1664720"/>
            <a:ext cx="6463145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4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Mọi</a:t>
            </a:r>
            <a:r>
              <a:rPr lang="en-US" sz="24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en-US" sz="24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luôn</a:t>
            </a:r>
            <a:r>
              <a:rPr lang="en-US" sz="24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gọn</a:t>
            </a:r>
            <a:r>
              <a:rPr lang="en-US" sz="24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</a:t>
            </a:r>
            <a:r>
              <a:rPr lang="vi-VN" sz="2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à</a:t>
            </a:r>
            <a:r>
              <a:rPr lang="en-US" sz="24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</a:t>
            </a:r>
            <a:r>
              <a:rPr lang="en-US" sz="24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ngăn</a:t>
            </a:r>
            <a:r>
              <a:rPr lang="en-US" sz="24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nắp</a:t>
            </a:r>
            <a:r>
              <a:rPr lang="en-US" sz="24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714" y="2032691"/>
            <a:ext cx="793865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Công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vi-VN" sz="24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vi-VN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 quả.</a:t>
            </a:r>
            <a:endParaRPr lang="en-US" sz="24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5635" y="2441883"/>
            <a:ext cx="790401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vi-VN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Tâm trạng vui vẻ, phấn khởi, tự tin.</a:t>
            </a:r>
            <a:endParaRPr lang="en-US" sz="24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6919" y="2851372"/>
            <a:ext cx="7938654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vi-VN" sz="24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 mọi người yêu quý, tín nhiệm</a:t>
            </a:r>
            <a:r>
              <a:rPr lang="vi-VN" sz="2400" dirty="0" smtClean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4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7311" y="1385977"/>
            <a:ext cx="7682342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Không quý trọng thời gian dẫn đến điều gì</a:t>
            </a:r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 tác hại gì? )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8" grpId="0"/>
      <p:bldP spid="11" grpId="0"/>
      <p:bldP spid="12" grpId="0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663" y="148220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làm thế nào để sử dụng thời gian hợp lý?</a:t>
            </a:r>
            <a:endParaRPr lang="en-US" sz="2400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804577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401288"/>
            <a:ext cx="2454621" cy="2454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5063" y="802895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Lập thời gian biểu.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5122" y="1245065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Hẹn báo thức trên đồng hồ, điện thoại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8579" y="1706562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Đánh dấu công việc trên lịch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1833" y="2137254"/>
            <a:ext cx="6896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Ghi nhớ công việc trong sổ tay, giấy nhớ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9264">
            <a:off x="3891498" y="-265010"/>
            <a:ext cx="5690429" cy="54720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8133" y="0"/>
            <a:ext cx="5122843" cy="3252586"/>
            <a:chOff x="-1" y="494432"/>
            <a:chExt cx="5122843" cy="3252586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8" b="7943"/>
            <a:stretch>
              <a:fillRect/>
            </a:stretch>
          </p:blipFill>
          <p:spPr>
            <a:xfrm>
              <a:off x="-1" y="494432"/>
              <a:ext cx="5122843" cy="3252586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01860" y="1400071"/>
              <a:ext cx="2739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</a:defRPr>
              </a:lvl1pPr>
            </a:lstStyle>
            <a:p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48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4" y="0"/>
            <a:ext cx="878249" cy="106943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530236" y="1241451"/>
            <a:ext cx="385590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…….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025131"/>
              </p:ext>
            </p:extLst>
          </p:nvPr>
        </p:nvGraphicFramePr>
        <p:xfrm>
          <a:off x="4677194" y="1776846"/>
          <a:ext cx="3679187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930">
                  <a:extLst>
                    <a:ext uri="{9D8B030D-6E8A-4147-A177-3AD203B41FA5}">
                      <a16:colId xmlns="" xmlns:a16="http://schemas.microsoft.com/office/drawing/2014/main" val="4054327655"/>
                    </a:ext>
                  </a:extLst>
                </a:gridCol>
                <a:gridCol w="2713257">
                  <a:extLst>
                    <a:ext uri="{9D8B030D-6E8A-4147-A177-3AD203B41FA5}">
                      <a16:colId xmlns="" xmlns:a16="http://schemas.microsoft.com/office/drawing/2014/main" val="126027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3448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707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8552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07154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1517897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264404"/>
            <a:ext cx="4897119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62264" y="2413121"/>
            <a:ext cx="1055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13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69490" y="2836154"/>
            <a:ext cx="2422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2-3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/ </a:t>
            </a:r>
          </a:p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03309" y="1108370"/>
            <a:ext cx="219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8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</a:t>
            </a:r>
            <a:r>
              <a:rPr lang="vi-VN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ề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531" y="264404"/>
            <a:ext cx="3667670" cy="4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827931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Quý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thời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gian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3110" y="1148198"/>
            <a:ext cx="273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err="1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4000" dirty="0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đề1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800" y="128520"/>
            <a:ext cx="3181281" cy="2475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598800" y="3634808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5375189" y="3719384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713578" y="2460770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918964" y="3022092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</a:t>
              </a:r>
              <a:r>
                <a:rPr lang="en-US" altLang="zh-CN" sz="3200" dirty="0" err="1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ồ</a:t>
              </a:r>
              <a:r>
                <a:rPr lang="en-US" altLang="zh-CN" sz="3200" dirty="0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vật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73414" y="258986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938406" y="3172699"/>
              <a:ext cx="1005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chỉ</a:t>
              </a:r>
              <a:endParaRPr lang="zh-CN" altLang="en-US" sz="32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556099"/>
              <a:ext cx="13491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thời</a:t>
              </a:r>
              <a:r>
                <a:rPr lang="en-US" altLang="zh-CN" sz="3200" dirty="0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gian</a:t>
              </a:r>
              <a:endParaRPr lang="zh-CN" altLang="en-US" sz="32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901057" y="2656297"/>
              <a:ext cx="1146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3200" dirty="0" err="1" smtClean="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Tìm</a:t>
              </a:r>
              <a:endParaRPr lang="zh-CN" altLang="en-US" sz="32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22" y="3021071"/>
            <a:ext cx="1442329" cy="2036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74" y="671640"/>
            <a:ext cx="6008248" cy="4386174"/>
          </a:xfrm>
          <a:prstGeom prst="rect">
            <a:avLst/>
          </a:prstGeom>
        </p:spPr>
      </p:pic>
      <p:sp>
        <p:nvSpPr>
          <p:cNvPr id="11" name="矩形: 圆角 3"/>
          <p:cNvSpPr/>
          <p:nvPr/>
        </p:nvSpPr>
        <p:spPr>
          <a:xfrm>
            <a:off x="260350" y="192609"/>
            <a:ext cx="7486696" cy="390525"/>
          </a:xfrm>
          <a:prstGeom prst="roundRect">
            <a:avLst>
              <a:gd name="adj" fmla="val 50000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ìm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vật chỉ thời gian trong tranh </a:t>
            </a:r>
            <a:endParaRPr lang="en-US" sz="24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44323" y="779174"/>
            <a:ext cx="1384480" cy="1294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65535" y="2337511"/>
            <a:ext cx="1056068" cy="6954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28804" y="1712886"/>
            <a:ext cx="1809478" cy="1313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45111" y="2627288"/>
            <a:ext cx="1255690" cy="6697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022760" y="1217054"/>
            <a:ext cx="972355" cy="2028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3"/>
          <p:cNvSpPr/>
          <p:nvPr/>
        </p:nvSpPr>
        <p:spPr>
          <a:xfrm>
            <a:off x="183232" y="346845"/>
            <a:ext cx="7486696" cy="953145"/>
          </a:xfrm>
          <a:prstGeom prst="roundRect">
            <a:avLst>
              <a:gd name="adj" fmla="val 50000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rgbClr val="A9250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3" y="1594581"/>
            <a:ext cx="2367288" cy="2441722"/>
          </a:xfrm>
          <a:prstGeom prst="rect">
            <a:avLst/>
          </a:prstGeom>
        </p:spPr>
      </p:pic>
      <p:pic>
        <p:nvPicPr>
          <p:cNvPr id="1026" name="Picture 2" descr="iPhone X 64GB cũ - Giá rẻ. Bảo hành 6 tháng. Trả góp 0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91" y="1545802"/>
            <a:ext cx="2599981" cy="25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977" y="1655284"/>
            <a:ext cx="2702458" cy="23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2177114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359" y="2918965"/>
            <a:ext cx="6139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629" y="3598289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SGK/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3707" y="719080"/>
            <a:ext cx="6136395" cy="42605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82601" y="90148"/>
            <a:ext cx="5537906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vi-VN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278138"/>
            <a:ext cx="3000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1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 </a:t>
            </a:r>
            <a:r>
              <a:rPr lang="en-US" sz="1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8895" y="682595"/>
            <a:ext cx="1957590" cy="400110"/>
          </a:xfrm>
          <a:prstGeom prst="rect">
            <a:avLst/>
          </a:prstGeom>
          <a:solidFill>
            <a:srgbClr val="66FFFF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bạn Bi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76" y="1945690"/>
            <a:ext cx="3000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2919" y="2600366"/>
            <a:ext cx="3000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1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0"/>
            <a:ext cx="2610998" cy="67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812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6631944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55" y="848297"/>
            <a:ext cx="4372377" cy="42388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20484" y="2277871"/>
            <a:ext cx="4502119" cy="236988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 giáo khoa.</a:t>
            </a:r>
            <a:endParaRPr lang="en-US" sz="1600" i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to,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60290" y="1526280"/>
            <a:ext cx="4677821" cy="523220"/>
            <a:chOff x="4583016" y="766428"/>
            <a:chExt cx="4677821" cy="523220"/>
          </a:xfrm>
        </p:grpSpPr>
        <p:sp>
          <p:nvSpPr>
            <p:cNvPr id="14" name="Rounded Rectangle 13"/>
            <p:cNvSpPr/>
            <p:nvPr/>
          </p:nvSpPr>
          <p:spPr>
            <a:xfrm>
              <a:off x="4583016" y="848298"/>
              <a:ext cx="4098275" cy="405710"/>
            </a:xfrm>
            <a:prstGeom prst="roundRect">
              <a:avLst/>
            </a:prstGeom>
            <a:solidFill>
              <a:srgbClr val="66FFFF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50697" y="766428"/>
              <a:ext cx="4010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việc cá nhân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65562" y="817815"/>
            <a:ext cx="1815898" cy="400110"/>
          </a:xfrm>
          <a:prstGeom prst="rect">
            <a:avLst/>
          </a:prstGeom>
          <a:solidFill>
            <a:srgbClr val="66FFFF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vi-V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bạn Bi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</TotalTime>
  <Words>620</Words>
  <Application>Microsoft Office PowerPoint</Application>
  <PresentationFormat>On-screen Show (16:9)</PresentationFormat>
  <Paragraphs>85</Paragraphs>
  <Slides>19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SimSun</vt:lpstr>
      <vt:lpstr>Arial</vt:lpstr>
      <vt:lpstr>SimSun</vt:lpstr>
      <vt:lpstr>DFPOP1-W9</vt:lpstr>
      <vt:lpstr>华康少女文字W5</vt:lpstr>
      <vt:lpstr>Calibri</vt:lpstr>
      <vt:lpstr>Times New Roman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Viettel Store</cp:lastModifiedBy>
  <cp:revision>47</cp:revision>
  <dcterms:created xsi:type="dcterms:W3CDTF">2016-08-08T05:55:00Z</dcterms:created>
  <dcterms:modified xsi:type="dcterms:W3CDTF">2021-09-08T03:50:48Z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