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31" r:id="rId5"/>
    <p:sldMasterId id="2147483779" r:id="rId6"/>
  </p:sldMasterIdLst>
  <p:notesMasterIdLst>
    <p:notesMasterId r:id="rId24"/>
  </p:notesMasterIdLst>
  <p:sldIdLst>
    <p:sldId id="322" r:id="rId7"/>
    <p:sldId id="303" r:id="rId8"/>
    <p:sldId id="321" r:id="rId9"/>
    <p:sldId id="305" r:id="rId10"/>
    <p:sldId id="285" r:id="rId11"/>
    <p:sldId id="309" r:id="rId12"/>
    <p:sldId id="323" r:id="rId13"/>
    <p:sldId id="324" r:id="rId14"/>
    <p:sldId id="299" r:id="rId15"/>
    <p:sldId id="293" r:id="rId16"/>
    <p:sldId id="314" r:id="rId17"/>
    <p:sldId id="325" r:id="rId18"/>
    <p:sldId id="326" r:id="rId19"/>
    <p:sldId id="316" r:id="rId20"/>
    <p:sldId id="328" r:id="rId21"/>
    <p:sldId id="329" r:id="rId22"/>
    <p:sldId id="330" r:id="rId2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22"/>
            <p14:sldId id="303"/>
            <p14:sldId id="321"/>
            <p14:sldId id="305"/>
            <p14:sldId id="285"/>
            <p14:sldId id="309"/>
            <p14:sldId id="323"/>
            <p14:sldId id="324"/>
            <p14:sldId id="299"/>
            <p14:sldId id="293"/>
            <p14:sldId id="314"/>
            <p14:sldId id="325"/>
            <p14:sldId id="326"/>
            <p14:sldId id="316"/>
            <p14:sldId id="328"/>
            <p14:sldId id="329"/>
            <p14:sldId id="33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37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90" y="2130128"/>
            <a:ext cx="7771837" cy="1470638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6" y="3885713"/>
            <a:ext cx="6401405" cy="175327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/>
            </a:lvl1pPr>
            <a:lvl2pPr marL="278588" indent="0" algn="ctr">
              <a:buNone/>
              <a:defRPr/>
            </a:lvl2pPr>
            <a:lvl3pPr marL="557176" indent="0" algn="ctr">
              <a:buNone/>
              <a:defRPr/>
            </a:lvl3pPr>
            <a:lvl4pPr marL="835763" indent="0" algn="ctr">
              <a:buNone/>
              <a:defRPr/>
            </a:lvl4pPr>
            <a:lvl5pPr marL="1114349" indent="0" algn="ctr">
              <a:buNone/>
              <a:defRPr/>
            </a:lvl5pPr>
            <a:lvl6pPr marL="1392937" indent="0" algn="ctr">
              <a:buNone/>
              <a:defRPr/>
            </a:lvl6pPr>
            <a:lvl7pPr marL="1671526" indent="0" algn="ctr">
              <a:buNone/>
              <a:defRPr/>
            </a:lvl7pPr>
            <a:lvl8pPr marL="1950114" indent="0" algn="ctr">
              <a:buNone/>
              <a:defRPr/>
            </a:lvl8pPr>
            <a:lvl9pPr marL="222870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184623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531923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3" y="4407319"/>
            <a:ext cx="7772703" cy="1361490"/>
          </a:xfrm>
          <a:prstGeom prst="rect">
            <a:avLst/>
          </a:prstGeom>
        </p:spPr>
        <p:txBody>
          <a:bodyPr lIns="55718" tIns="27858" rIns="55718" bIns="27858" anchor="t"/>
          <a:lstStyle>
            <a:lvl1pPr algn="l">
              <a:defRPr sz="2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3" y="2906816"/>
            <a:ext cx="7772703" cy="1500511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200"/>
            </a:lvl1pPr>
            <a:lvl2pPr marL="278588" indent="0">
              <a:buNone/>
              <a:defRPr sz="1100"/>
            </a:lvl2pPr>
            <a:lvl3pPr marL="557176" indent="0">
              <a:buNone/>
              <a:defRPr sz="1000"/>
            </a:lvl3pPr>
            <a:lvl4pPr marL="835763" indent="0">
              <a:buNone/>
              <a:defRPr sz="900"/>
            </a:lvl4pPr>
            <a:lvl5pPr marL="1114349" indent="0">
              <a:buNone/>
              <a:defRPr sz="900"/>
            </a:lvl5pPr>
            <a:lvl6pPr marL="1392937" indent="0">
              <a:buNone/>
              <a:defRPr sz="900"/>
            </a:lvl6pPr>
            <a:lvl7pPr marL="1671526" indent="0">
              <a:buNone/>
              <a:defRPr sz="900"/>
            </a:lvl7pPr>
            <a:lvl8pPr marL="1950114" indent="0">
              <a:buNone/>
              <a:defRPr sz="900"/>
            </a:lvl8pPr>
            <a:lvl9pPr marL="222870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6365017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434442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393932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973416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85704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3462"/>
            <a:ext cx="3009067" cy="1161575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58"/>
            <a:ext cx="5112300" cy="585268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21" y="1435021"/>
            <a:ext cx="3009067" cy="469110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1329665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99"/>
            <a:ext cx="5486054" cy="4115489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/>
            </a:lvl1pPr>
            <a:lvl2pPr marL="278588" indent="0">
              <a:buNone/>
              <a:defRPr sz="1700"/>
            </a:lvl2pPr>
            <a:lvl3pPr marL="557176" indent="0">
              <a:buNone/>
              <a:defRPr sz="1500"/>
            </a:lvl3pPr>
            <a:lvl4pPr marL="835763" indent="0">
              <a:buNone/>
              <a:defRPr sz="1200"/>
            </a:lvl4pPr>
            <a:lvl5pPr marL="1114349" indent="0">
              <a:buNone/>
              <a:defRPr sz="1200"/>
            </a:lvl5pPr>
            <a:lvl6pPr marL="1392937" indent="0">
              <a:buNone/>
              <a:defRPr sz="1200"/>
            </a:lvl6pPr>
            <a:lvl7pPr marL="1671526" indent="0">
              <a:buNone/>
              <a:defRPr sz="1200"/>
            </a:lvl7pPr>
            <a:lvl8pPr marL="1950114" indent="0">
              <a:buNone/>
              <a:defRPr sz="1200"/>
            </a:lvl8pPr>
            <a:lvl9pPr marL="2228702" indent="0">
              <a:buNone/>
              <a:defRPr sz="12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40"/>
            <a:ext cx="5486054" cy="804255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2707073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4966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12"/>
            <a:ext cx="2057378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12"/>
            <a:ext cx="6089944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1082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888"/>
            <a:ext cx="4074094" cy="2208255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00095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98103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1028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15643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27384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69479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93552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25503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34806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1879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77092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5574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03467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6667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4985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33823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3693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95399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17532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37741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4593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7693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30354"/>
      </p:ext>
    </p:extLst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19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00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9193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8575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74291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71421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21677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1878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5665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51555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96308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1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278588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557176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835763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114349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431" indent="-342431" algn="l" defTabSz="91411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6325" algn="l" defTabSz="91411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04" indent="-228286" algn="l" defTabSz="91411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944" indent="-229254" algn="l" defTabSz="91411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20" indent="-228286" algn="l" defTabSz="91411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5106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3695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2283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0871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8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17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763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349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2937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114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8702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16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9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lUf1Po8bQV8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2315776" y="3309938"/>
            <a:ext cx="53458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 err="1" smtClean="0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err="1" smtClean="0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 5: </a:t>
            </a:r>
            <a:r>
              <a:rPr lang="en-US" sz="3200" b="1" smtClean="0">
                <a:solidFill>
                  <a:schemeClr val="tx1"/>
                </a:solidFill>
              </a:rPr>
              <a:t>ĐỒ CHƠI THÚ VỊ</a:t>
            </a:r>
          </a:p>
          <a:p>
            <a:pPr algn="ctr">
              <a:defRPr/>
            </a:pPr>
            <a:r>
              <a:rPr lang="en-US" sz="3200" b="1" err="1" smtClean="0">
                <a:solidFill>
                  <a:srgbClr val="FF0000"/>
                </a:solidFill>
              </a:rPr>
              <a:t>Bài</a:t>
            </a:r>
            <a:r>
              <a:rPr lang="en-US" sz="3200" b="1" smtClean="0">
                <a:solidFill>
                  <a:srgbClr val="FF0000"/>
                </a:solidFill>
              </a:rPr>
              <a:t> 2: </a:t>
            </a:r>
            <a:r>
              <a:rPr lang="en-US" sz="3200" b="1" err="1" smtClean="0">
                <a:solidFill>
                  <a:srgbClr val="FF0000"/>
                </a:solidFill>
              </a:rPr>
              <a:t>Tạo</a:t>
            </a:r>
            <a:r>
              <a:rPr lang="en-US" sz="3200" b="1" smtClean="0">
                <a:solidFill>
                  <a:srgbClr val="FF0000"/>
                </a:solidFill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</a:rPr>
              <a:t>hình</a:t>
            </a:r>
            <a:r>
              <a:rPr lang="en-US" sz="3200" b="1" smtClean="0">
                <a:solidFill>
                  <a:srgbClr val="FF0000"/>
                </a:solidFill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</a:rPr>
              <a:t>rô</a:t>
            </a:r>
            <a:r>
              <a:rPr lang="en-US" sz="3200" b="1" smtClean="0">
                <a:solidFill>
                  <a:srgbClr val="FF0000"/>
                </a:solidFill>
              </a:rPr>
              <a:t>- </a:t>
            </a:r>
            <a:r>
              <a:rPr lang="en-US" sz="3200" b="1" err="1" smtClean="0">
                <a:solidFill>
                  <a:srgbClr val="FF0000"/>
                </a:solidFill>
              </a:rPr>
              <a:t>bốt</a:t>
            </a:r>
            <a:endParaRPr lang="en-US" sz="3200" b="1" smtClean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1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6530" r="32764" b="16977"/>
          <a:stretch/>
        </p:blipFill>
        <p:spPr bwMode="auto">
          <a:xfrm>
            <a:off x="228600" y="244152"/>
            <a:ext cx="4176215" cy="6385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34" t="13387" r="33742" b="4712"/>
          <a:stretch/>
        </p:blipFill>
        <p:spPr bwMode="auto">
          <a:xfrm>
            <a:off x="4724400" y="228600"/>
            <a:ext cx="4205786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333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88399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304800" y="2740968"/>
            <a:ext cx="6629400" cy="3583632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 của em sẽ được tạo nên từ những hình cơ bản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Hình nào sẽ là đầu, chân, tay…?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Bộ phận nào cần hình to, nhỏ?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dùng những màu nào để cắt các hình?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sử dụng thêm vật liệu gì để tạo thêm chi tiết cho rô-bốt?</a:t>
            </a:r>
          </a:p>
        </p:txBody>
      </p:sp>
    </p:spTree>
    <p:extLst>
      <p:ext uri="{BB962C8B-B14F-4D97-AF65-F5344CB8AC3E}">
        <p14:creationId xmlns:p14="http://schemas.microsoft.com/office/powerpoint/2010/main" val="3082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 hình </a:t>
            </a:r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rô- bốt yêu thích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tích- </a:t>
            </a:r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err="1" smtClean="0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969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6681" y="160338"/>
            <a:ext cx="6309939" cy="8710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PHÂN TÍCH- ĐÁNH GIÁ</a:t>
            </a: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2" descr="C:\Users\nk\Desktop\hinh nen\7b6f93499ed347959a28ca24be796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 flipH="1">
            <a:off x="8705" y="1035930"/>
            <a:ext cx="9150829" cy="56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27056" y="2928942"/>
            <a:ext cx="5332479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thích sản phẩm rô-bốt nào? Vì sao?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 là điểm độc đáo trong hình rô- bốt mà con thích?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Rô-bốt của em được tạo nên từ những vật liệu nào?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 sắc được sử dụng trong các bộ phận rô- bốt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9933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263" y="54008"/>
            <a:ext cx="6451032" cy="8124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HĐ5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VẬN DỤNG - PHÁT TRIỂN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 descr="C:\Users\nk\Desktop\hinh nen\7b6f93499ed347959a28ca24be796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 flipH="1">
            <a:off x="42490" y="802004"/>
            <a:ext cx="9150829" cy="60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27056" y="2769447"/>
            <a:ext cx="533247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sẽ sử dụng sản phẩm của mình vào việc gì?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có thể sử dụng sản phẩm làm đồ chơi hay quà tặng không?</a:t>
            </a:r>
          </a:p>
          <a:p>
            <a:pPr marL="342900" indent="-342900">
              <a:buFontTx/>
              <a:buChar char="-"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định tặng sản phẩm của mình cho ai?</a:t>
            </a:r>
          </a:p>
        </p:txBody>
      </p:sp>
    </p:spTree>
    <p:extLst>
      <p:ext uri="{BB962C8B-B14F-4D97-AF65-F5344CB8AC3E}">
        <p14:creationId xmlns:p14="http://schemas.microsoft.com/office/powerpoint/2010/main" val="25431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4039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88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78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smtClean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endParaRPr lang="en-US" altLang="zh-CN" spc="600">
              <a:solidFill>
                <a:prstClr val="black">
                  <a:lumMod val="75000"/>
                  <a:lumOff val="25000"/>
                </a:prstClr>
              </a:solidFill>
              <a:latin typeface="iCiel Pony" pitchFamily="2" charset="-93"/>
              <a:ea typeface="+mj-ea"/>
            </a:endParaRPr>
          </a:p>
          <a:p>
            <a:pPr algn="ctr"/>
            <a:endParaRPr lang="zh-CN" altLang="en-US" sz="8800" b="1" spc="60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4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763" y="645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2592" y="1792069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Lớp</a:t>
            </a:r>
            <a:r>
              <a:rPr lang="en-US" sz="3600" smtClean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60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chúng</a:t>
            </a:r>
            <a:r>
              <a:rPr lang="en-US" sz="3600" smtClean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60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mình</a:t>
            </a:r>
            <a:r>
              <a:rPr lang="en-US" sz="3600" smtClean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endParaRPr lang="vi-VN" sz="360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0" y="536988"/>
            <a:ext cx="2807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err="1" smtClean="0">
                <a:solidFill>
                  <a:prstClr val="black"/>
                </a:solidFill>
                <a:latin typeface="iCiel Cadena" pitchFamily="2" charset="-93"/>
              </a:rPr>
              <a:t>Cả</a:t>
            </a:r>
            <a:r>
              <a:rPr lang="en-US" sz="440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4400" err="1" smtClean="0">
                <a:solidFill>
                  <a:prstClr val="black"/>
                </a:solidFill>
                <a:latin typeface="iCiel Cadena" pitchFamily="2" charset="-93"/>
              </a:rPr>
              <a:t>lớp</a:t>
            </a:r>
            <a:r>
              <a:rPr lang="en-US" sz="440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4400" err="1" smtClean="0">
                <a:solidFill>
                  <a:prstClr val="black"/>
                </a:solidFill>
                <a:latin typeface="iCiel Cadena" pitchFamily="2" charset="-93"/>
              </a:rPr>
              <a:t>Hát</a:t>
            </a:r>
            <a:r>
              <a:rPr lang="en-US" sz="440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4400">
              <a:solidFill>
                <a:prstClr val="black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88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b="1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zh-CN" sz="6000" b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b="1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6000" b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altLang="zh-CN" sz="60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zh-CN" sz="6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zh-CN" sz="60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60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1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sgv chân trời sáng tạo lớp 2\hình minh họa giáo án\15\rgfbfb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2985"/>
          <a:stretch/>
        </p:blipFill>
        <p:spPr bwMode="auto">
          <a:xfrm>
            <a:off x="682281" y="838200"/>
            <a:ext cx="7775919" cy="4405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549B370B-4943-36A5-4CD4-2E54245FEE00}"/>
              </a:ext>
            </a:extLst>
          </p:cNvPr>
          <p:cNvSpPr/>
          <p:nvPr/>
        </p:nvSpPr>
        <p:spPr>
          <a:xfrm>
            <a:off x="26180" y="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</a:t>
            </a:r>
            <a:r>
              <a:rPr lang="en-US" sz="23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  <a:p>
            <a:pPr algn="ctr"/>
            <a:r>
              <a:rPr lang="vi-VN" sz="23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hình </a:t>
            </a:r>
            <a:r>
              <a:rPr lang="vi-VN" sz="23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rô- </a:t>
            </a:r>
            <a:r>
              <a:rPr lang="vi-VN" sz="23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endParaRPr lang="vi-VN" sz="23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4693" y="5410200"/>
            <a:ext cx="5070619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rô- bốt có những bộ phận nào?</a:t>
            </a:r>
          </a:p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 bộ phận ấy có hình gì?</a:t>
            </a:r>
          </a:p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 liệu gì tạo lên hình rô- bốt?</a:t>
            </a:r>
          </a:p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rô- bốt được tạo lên bằng cách nào?</a:t>
            </a:r>
            <a:endParaRPr lang="en-US" sz="2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b="1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zh-CN" sz="6000" b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b="1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6000" b="1" smtClean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zh-CN" altLang="en-US" sz="6000" b="1">
              <a:solidFill>
                <a:srgbClr val="FFC0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074" y="1143064"/>
            <a:ext cx="7061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4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4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4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4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85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3400" y="2590800"/>
            <a:ext cx="8077200" cy="4572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Cắt giấy bìa thành các hình cơ bản để làm các bộ phận của rô- bốt.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152400" y="0"/>
            <a:ext cx="8801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tạo hình rô- bốt</a:t>
            </a:r>
            <a:r>
              <a:rPr lang="en-GB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400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48200" y="5334000"/>
            <a:ext cx="2057400" cy="1361364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Trang trí để 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rô- bốt thêm sinh 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động và độc đáo.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2400" y="5334000"/>
            <a:ext cx="2133600" cy="13716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Lắp ghép và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dán các bộ phận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tạo hình rô- bốt.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E:\GIAO AN\SGV lop 2\sgv chân trời sáng tạo lớp 2\hình minh họa giáo án\15\fdgf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17847"/>
            <a:ext cx="8382000" cy="227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:\GIAO AN\SGV lop 2\sgv chân trời sáng tạo lớp 2\hình minh họa giáo án\16\GND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61" y="3048001"/>
            <a:ext cx="1807439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:\GIAO AN\SGV lop 2\sgv chân trời sáng tạo lớp 2\hình minh họa giáo án\16\VBC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65" y="3048000"/>
            <a:ext cx="2224307" cy="372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916832"/>
            <a:ext cx="72041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VIDEO HƯỚNG DẪN TẠO HÌNH RÔ- BỐT</a:t>
            </a:r>
          </a:p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  <a:hlinkClick r:id="rId2"/>
              </a:rPr>
              <a:t>https://youtu.be/lUf1Po8bQV8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569" y="216074"/>
            <a:ext cx="8944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THỨC- KĨ NĂNG</a:t>
            </a:r>
            <a:endParaRPr lang="en-GB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GB" sz="2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 hình rô- bốt:</a:t>
            </a:r>
            <a:endParaRPr lang="en-US" sz="2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IAO AN\SGV lop 2\sgv chân trời sáng tạo lớp 2\hình minh họa giáo án\15\0913a17619bb73eb6c43e85d68d18a4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r="7942"/>
          <a:stretch/>
        </p:blipFill>
        <p:spPr bwMode="auto">
          <a:xfrm>
            <a:off x="228600" y="664122"/>
            <a:ext cx="2814851" cy="57366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GIAO AN\SGV lop 2\sgv chân trời sáng tạo lớp 2\hình minh họa giáo án\15\e148ff3dfd53a29f8bf491f0a57f8d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64122"/>
            <a:ext cx="2767084" cy="57366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GIAO AN\SGV lop 2\sgv chân trời sáng tạo lớp 2\hình minh họa giáo án\15\349326ff284febf417d8d8e7f743ee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75" y="660710"/>
            <a:ext cx="2436125" cy="5740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3591</TotalTime>
  <Words>403</Words>
  <Application>Microsoft Office PowerPoint</Application>
  <PresentationFormat>On-screen Show (4:3)</PresentationFormat>
  <Paragraphs>65</Paragraphs>
  <Slides>17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Office Theme</vt:lpstr>
      <vt:lpstr>默认设计模板</vt:lpstr>
      <vt:lpstr>Office 主题</vt:lpstr>
      <vt:lpstr>1_Office 主题​​</vt:lpstr>
      <vt:lpstr>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270</cp:revision>
  <dcterms:created xsi:type="dcterms:W3CDTF">2020-08-13T08:18:23Z</dcterms:created>
  <dcterms:modified xsi:type="dcterms:W3CDTF">2023-04-11T02:14:43Z</dcterms:modified>
</cp:coreProperties>
</file>