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1"/>
  </p:notesMasterIdLst>
  <p:sldIdLst>
    <p:sldId id="298" r:id="rId2"/>
    <p:sldId id="295" r:id="rId3"/>
    <p:sldId id="272" r:id="rId4"/>
    <p:sldId id="273" r:id="rId5"/>
    <p:sldId id="311" r:id="rId6"/>
    <p:sldId id="312" r:id="rId7"/>
    <p:sldId id="313" r:id="rId8"/>
    <p:sldId id="301" r:id="rId9"/>
    <p:sldId id="302" r:id="rId10"/>
    <p:sldId id="283" r:id="rId11"/>
    <p:sldId id="305" r:id="rId12"/>
    <p:sldId id="306" r:id="rId13"/>
    <p:sldId id="307" r:id="rId14"/>
    <p:sldId id="310" r:id="rId15"/>
    <p:sldId id="294" r:id="rId16"/>
    <p:sldId id="284" r:id="rId17"/>
    <p:sldId id="264" r:id="rId18"/>
    <p:sldId id="261" r:id="rId19"/>
    <p:sldId id="303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0099"/>
    <a:srgbClr val="006600"/>
    <a:srgbClr val="009900"/>
    <a:srgbClr val="4A206A"/>
    <a:srgbClr val="FF3300"/>
    <a:srgbClr val="FF0066"/>
    <a:srgbClr val="800080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1644" y="-27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470AF3-0626-4BDD-9719-ACC0869E4A5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1AB2B0C-280D-4FC8-A214-7BF64277243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51018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158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983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1193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6963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3589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32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8674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836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1070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176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511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000FD8-0BE9-4F2B-857F-73D2E5FFB92C}" type="datetimeFigureOut">
              <a:rPr lang="en-US" smtClean="0"/>
              <a:t>10/3/2023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D722E36-98B1-45F1-A1E9-C5C9E84445C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54921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7.xml"/><Relationship Id="rId1" Type="http://schemas.openxmlformats.org/officeDocument/2006/relationships/audio" Target="file:///D:\2021-2022\GA%20PowerPoint%2021-22\L&#7899;p%202\Nh&#7841;c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.xml"/><Relationship Id="rId1" Type="http://schemas.openxmlformats.org/officeDocument/2006/relationships/audio" Target="file:///E:\2022-%202023\GA%20PowerPoint%2022-23\C&#272;%204.%20S&#193;NG%20T&#7840;O%20V&#7898;I%20NH&#7918;NG%20CON%20CH&#7918;\nhac%20quat.mp3" TargetMode="External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1" descr="fg3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1" name="WordArt 3"/>
          <p:cNvSpPr>
            <a:spLocks noChangeArrowheads="1" noChangeShapeType="1" noTextEdit="1"/>
          </p:cNvSpPr>
          <p:nvPr/>
        </p:nvSpPr>
        <p:spPr bwMode="auto">
          <a:xfrm>
            <a:off x="762000" y="457200"/>
            <a:ext cx="7858125" cy="8458200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/>
            <a:r>
              <a:rPr lang="vi-VN" sz="2800" kern="1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990099"/>
                </a:solidFill>
                <a:latin typeface="Times New Roman"/>
                <a:cs typeface="Times New Roman"/>
              </a:rPr>
              <a:t>Chào mừng các con đến với tiết học</a:t>
            </a:r>
            <a:endParaRPr lang="en-US" sz="2800" kern="10">
              <a:ln w="9525">
                <a:solidFill>
                  <a:srgbClr val="000000"/>
                </a:solidFill>
                <a:round/>
                <a:headEnd/>
                <a:tailEnd/>
              </a:ln>
              <a:solidFill>
                <a:srgbClr val="990099"/>
              </a:solidFill>
              <a:latin typeface="Times New Roman"/>
              <a:cs typeface="Times New Roman"/>
            </a:endParaRPr>
          </a:p>
        </p:txBody>
      </p:sp>
      <p:sp>
        <p:nvSpPr>
          <p:cNvPr id="22532" name="WordArt 4"/>
          <p:cNvSpPr>
            <a:spLocks noChangeArrowheads="1" noChangeShapeType="1" noTextEdit="1"/>
          </p:cNvSpPr>
          <p:nvPr/>
        </p:nvSpPr>
        <p:spPr bwMode="auto">
          <a:xfrm>
            <a:off x="2286000" y="1752600"/>
            <a:ext cx="4676775" cy="11430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Môn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: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Mĩ</a:t>
            </a:r>
            <a:r>
              <a:rPr lang="en-US" sz="3600" kern="10" dirty="0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 </a:t>
            </a:r>
            <a:r>
              <a:rPr lang="en-US" sz="3600" kern="10" dirty="0" err="1">
                <a:ln w="19050">
                  <a:solidFill>
                    <a:srgbClr val="009900"/>
                  </a:solidFill>
                  <a:round/>
                  <a:headEnd/>
                  <a:tailEnd/>
                </a:ln>
                <a:solidFill>
                  <a:srgbClr val="FFFF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Times New Roman"/>
                <a:cs typeface="Times New Roman"/>
              </a:rPr>
              <a:t>thuật</a:t>
            </a:r>
            <a:endParaRPr lang="en-US" sz="3600" kern="10" dirty="0">
              <a:ln w="19050">
                <a:solidFill>
                  <a:srgbClr val="009900"/>
                </a:solidFill>
                <a:round/>
                <a:headEnd/>
                <a:tailEnd/>
              </a:ln>
              <a:solidFill>
                <a:srgbClr val="FFFF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22533" name="WordArt 5"/>
          <p:cNvSpPr>
            <a:spLocks noChangeArrowheads="1" noChangeShapeType="1" noTextEdit="1"/>
          </p:cNvSpPr>
          <p:nvPr/>
        </p:nvSpPr>
        <p:spPr bwMode="auto">
          <a:xfrm>
            <a:off x="2209800" y="5334000"/>
            <a:ext cx="4876800" cy="457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241"/>
              </a:avLst>
            </a:prstTxWarp>
          </a:bodyPr>
          <a:lstStyle/>
          <a:p>
            <a:pPr algn="ctr"/>
            <a:r>
              <a:rPr lang="en-US" sz="400" b="1" i="1" kern="10">
                <a:ln w="12700">
                  <a:solidFill>
                    <a:srgbClr val="FF6600"/>
                  </a:solidFill>
                  <a:round/>
                  <a:headEnd/>
                  <a:tailEnd/>
                </a:ln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Cô giáo: Nguyễn Thị Tú</a:t>
            </a:r>
          </a:p>
        </p:txBody>
      </p:sp>
      <p:sp>
        <p:nvSpPr>
          <p:cNvPr id="22535" name="WordArt 7"/>
          <p:cNvSpPr>
            <a:spLocks noChangeArrowheads="1" noChangeShapeType="1" noTextEdit="1"/>
          </p:cNvSpPr>
          <p:nvPr/>
        </p:nvSpPr>
        <p:spPr bwMode="auto">
          <a:xfrm>
            <a:off x="1295400" y="3352800"/>
            <a:ext cx="6858000" cy="990600"/>
          </a:xfrm>
          <a:prstGeom prst="rect">
            <a:avLst/>
          </a:prstGeom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endParaRPr lang="en-US" sz="3600" b="1" kern="10">
              <a:ln w="9525">
                <a:solidFill>
                  <a:schemeClr val="accent2"/>
                </a:solidFill>
                <a:round/>
                <a:headEnd/>
                <a:tailEnd/>
              </a:ln>
              <a:solidFill>
                <a:srgbClr val="FF00FF"/>
              </a:solidFill>
              <a:effectLst>
                <a:outerShdw dist="53882" dir="2700000" algn="ctr" rotWithShape="0">
                  <a:srgbClr val="C0C0C0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  <p:sp>
        <p:nvSpPr>
          <p:cNvPr id="3079" name="TextBox 1"/>
          <p:cNvSpPr txBox="1">
            <a:spLocks noChangeArrowheads="1"/>
          </p:cNvSpPr>
          <p:nvPr/>
        </p:nvSpPr>
        <p:spPr bwMode="auto">
          <a:xfrm>
            <a:off x="1643926" y="3309938"/>
            <a:ext cx="668958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1pPr>
            <a:lvl2pPr marL="742950" indent="-28575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2pPr>
            <a:lvl3pPr marL="11430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3pPr>
            <a:lvl4pPr marL="16002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4pPr>
            <a:lvl5pPr marL="2057400" indent="-228600"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rgbClr val="0000FF"/>
                </a:solidFill>
                <a:latin typeface="Times New Roman" pitchFamily="18" charset="0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2800" b="1" smtClean="0">
                <a:solidFill>
                  <a:schemeClr val="tx1"/>
                </a:solidFill>
              </a:rPr>
              <a:t>Chủ đề 2: NGÔI TRƯỜNG HẠNH PHÚC</a:t>
            </a:r>
          </a:p>
          <a:p>
            <a:pPr algn="ctr">
              <a:defRPr/>
            </a:pPr>
            <a:r>
              <a:rPr lang="en-US" sz="2800" b="1" smtClean="0">
                <a:solidFill>
                  <a:srgbClr val="FF0000"/>
                </a:solidFill>
              </a:rPr>
              <a:t>Bài 2: Không gian trong thư viện</a:t>
            </a:r>
          </a:p>
        </p:txBody>
      </p:sp>
      <p:pic>
        <p:nvPicPr>
          <p:cNvPr id="2" name="Nhạc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81000"/>
            <a:ext cx="406400" cy="40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33847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1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225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16" dur="2000"/>
                                        <p:tgtEl>
                                          <p:spTgt spid="2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8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9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0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" dur="500" fill="hold"/>
                                        <p:tgtEl>
                                          <p:spTgt spid="2253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54" presetClass="entr" presetSubtype="0" ac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2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8" presetClass="entr" presetSubtype="16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1" dur="2000"/>
                                        <p:tgtEl>
                                          <p:spTgt spid="225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 nodeType="clickPar">
                      <p:stCondLst>
                        <p:cond delay="0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61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2531" grpId="0" animBg="1"/>
      <p:bldP spid="22531" grpId="1" animBg="1"/>
      <p:bldP spid="22532" grpId="0" animBg="1"/>
      <p:bldP spid="22532" grpId="1" animBg="1"/>
      <p:bldP spid="22533" grpId="0" animBg="1"/>
      <p:bldP spid="22535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25024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nhac quat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3"/>
          <a:stretch>
            <a:fillRect/>
          </a:stretch>
        </p:blipFill>
        <p:spPr>
          <a:xfrm>
            <a:off x="199697" y="257503"/>
            <a:ext cx="304800" cy="304800"/>
          </a:xfrm>
          <a:prstGeom prst="rect">
            <a:avLst/>
          </a:prstGeom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8" t="30896" r="71591" b="18242"/>
          <a:stretch/>
        </p:blipFill>
        <p:spPr bwMode="auto">
          <a:xfrm>
            <a:off x="1763688" y="257502"/>
            <a:ext cx="5328592" cy="64596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5975529"/>
      </p:ext>
    </p:extLst>
  </p:cSld>
  <p:clrMapOvr>
    <a:masterClrMapping/>
  </p:clrMapOvr>
  <p:transition spd="med" advClick="0" advTm="6000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5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82" t="30664" r="52224" b="51448"/>
          <a:stretch/>
        </p:blipFill>
        <p:spPr bwMode="auto">
          <a:xfrm>
            <a:off x="206500" y="260648"/>
            <a:ext cx="8685980" cy="626469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48159544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3" t="59008" r="51887" b="20506"/>
          <a:stretch/>
        </p:blipFill>
        <p:spPr bwMode="auto">
          <a:xfrm>
            <a:off x="249856" y="260648"/>
            <a:ext cx="8641527" cy="629098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56565734"/>
      </p:ext>
    </p:extLst>
  </p:cSld>
  <p:clrMapOvr>
    <a:masterClrMapping/>
  </p:clrMapOvr>
  <p:transition spd="med" advClick="0" advTm="6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0" y="15007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BÀI VẼ THAM KHẢO </a:t>
            </a:r>
            <a:endParaRPr lang="en-US" sz="2400" b="1" dirty="0">
              <a:solidFill>
                <a:srgbClr val="FFFF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688" t="30896" r="71591" b="18242"/>
          <a:stretch/>
        </p:blipFill>
        <p:spPr bwMode="auto">
          <a:xfrm>
            <a:off x="251519" y="692696"/>
            <a:ext cx="4278375" cy="59046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893" t="59008" r="51887" b="20506"/>
          <a:stretch/>
        </p:blipFill>
        <p:spPr bwMode="auto">
          <a:xfrm>
            <a:off x="4997669" y="3717032"/>
            <a:ext cx="3893714" cy="283460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0782" t="30664" r="52224" b="51448"/>
          <a:stretch/>
        </p:blipFill>
        <p:spPr bwMode="auto">
          <a:xfrm>
            <a:off x="4997668" y="692696"/>
            <a:ext cx="3893715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10606198"/>
      </p:ext>
    </p:extLst>
  </p:cSld>
  <p:clrMapOvr>
    <a:masterClrMapping/>
  </p:clrMapOvr>
  <p:transition spd="med">
    <p:randomBar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29F19C4A-1BEC-4329-934A-0B72367D54FF}"/>
              </a:ext>
            </a:extLst>
          </p:cNvPr>
          <p:cNvSpPr/>
          <p:nvPr/>
        </p:nvSpPr>
        <p:spPr>
          <a:xfrm>
            <a:off x="630936" y="2924944"/>
            <a:ext cx="5741264" cy="331236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chọn góc không gian nào trong thư viện để vẽ tranh? Không gian đó có những đồ dùng, thiết bị gì?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các nhân vật như thế nào?</a:t>
            </a:r>
          </a:p>
          <a:p>
            <a:pPr marL="342900" indent="-342900">
              <a:lnSpc>
                <a:spcPct val="130000"/>
              </a:lnSpc>
              <a:buFontTx/>
              <a:buChar char="-"/>
            </a:pPr>
            <a:r>
              <a:rPr lang="en-US" sz="2400" b="1" smtClean="0">
                <a:ln w="0"/>
                <a:solidFill>
                  <a:srgbClr val="0000FF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cs typeface="Times New Roman" pitchFamily="18" charset="0"/>
              </a:rPr>
              <a:t>Em sẽ vẽ vẽ màu như thế nào để bài vẽ của mình sinh động? </a:t>
            </a:r>
            <a:endParaRPr lang="vi-VN" sz="2400" b="1">
              <a:ln w="0"/>
              <a:solidFill>
                <a:srgbClr val="0000FF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34810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CC1EEA97-D092-41A0-8495-9A7E342E03A1}"/>
              </a:ext>
            </a:extLst>
          </p:cNvPr>
          <p:cNvSpPr txBox="1"/>
          <p:nvPr/>
        </p:nvSpPr>
        <p:spPr>
          <a:xfrm>
            <a:off x="35496" y="44624"/>
            <a:ext cx="6268242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3: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LUYỆN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TẬP- </a:t>
            </a:r>
            <a:r>
              <a:rPr lang="nl-NL" sz="2400" b="1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SÁNG </a:t>
            </a:r>
            <a:r>
              <a:rPr lang="nl-NL" sz="2400" b="1" smtClean="0">
                <a:solidFill>
                  <a:srgbClr val="FF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TẠO</a:t>
            </a:r>
            <a:endParaRPr lang="nl-NL" sz="2400" b="1">
              <a:solidFill>
                <a:srgbClr val="FF0000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xmlns="" id="{094BB24C-7D3D-4CBF-8EAC-87216181804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96" y="576064"/>
            <a:ext cx="9072806" cy="6237312"/>
          </a:xfrm>
          <a:prstGeom prst="rect">
            <a:avLst/>
          </a:prstGeom>
        </p:spPr>
      </p:pic>
      <p:sp>
        <p:nvSpPr>
          <p:cNvPr id="6" name="Hình chữ nhật 5">
            <a:extLst>
              <a:ext uri="{FF2B5EF4-FFF2-40B4-BE49-F238E27FC236}">
                <a16:creationId xmlns:a16="http://schemas.microsoft.com/office/drawing/2014/main" xmlns="" id="{29F19C4A-1BEC-4329-934A-0B72367D54FF}"/>
              </a:ext>
            </a:extLst>
          </p:cNvPr>
          <p:cNvSpPr/>
          <p:nvPr/>
        </p:nvSpPr>
        <p:spPr>
          <a:xfrm>
            <a:off x="616818" y="2924944"/>
            <a:ext cx="5827390" cy="2848228"/>
          </a:xfrm>
          <a:prstGeom prst="rect">
            <a:avLst/>
          </a:prstGeom>
          <a:solidFill>
            <a:srgbClr val="FFDEBF"/>
          </a:solidFill>
          <a:ln>
            <a:solidFill>
              <a:schemeClr val="accent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Vẽ tranh về thư viện </a:t>
            </a:r>
          </a:p>
          <a:p>
            <a:pPr algn="ctr"/>
            <a:r>
              <a:rPr lang="en-US" sz="3600" b="1" smtClean="0">
                <a:ln w="0"/>
                <a:solidFill>
                  <a:schemeClr val="tx1">
                    <a:lumMod val="95000"/>
                    <a:lumOff val="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ea typeface="SimSun" panose="02010600030101010101" pitchFamily="2" charset="-122"/>
              </a:rPr>
              <a:t>thân thiện</a:t>
            </a:r>
            <a:endParaRPr lang="vi-VN" sz="3600" b="1">
              <a:ln w="0"/>
              <a:solidFill>
                <a:schemeClr val="tx1">
                  <a:lumMod val="95000"/>
                  <a:lumOff val="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3" name="Nhạc thực hành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16818" y="5366772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021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139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ln/>
          <a:extLst/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4" name="Rectangle 3"/>
          <p:cNvSpPr/>
          <p:nvPr/>
        </p:nvSpPr>
        <p:spPr>
          <a:xfrm>
            <a:off x="971600" y="457508"/>
            <a:ext cx="6934784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4: PHÂN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TÍCH- </a:t>
            </a:r>
            <a:r>
              <a:rPr lang="en-US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ĐÁNH </a:t>
            </a:r>
            <a:r>
              <a:rPr lang="en-US" sz="28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</a:p>
          <a:p>
            <a:r>
              <a:rPr lang="en-US" sz="28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Trưng bày sản phẩm và chia </a:t>
            </a:r>
            <a:r>
              <a:rPr lang="en-US" sz="28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sẻ</a:t>
            </a:r>
            <a:endParaRPr lang="en-US" sz="2800">
              <a:solidFill>
                <a:srgbClr val="FF0000"/>
              </a:solidFill>
            </a:endParaRPr>
          </a:p>
        </p:txBody>
      </p:sp>
      <p:sp>
        <p:nvSpPr>
          <p:cNvPr id="9" name="Text Box 34"/>
          <p:cNvSpPr txBox="1">
            <a:spLocks noChangeArrowheads="1"/>
          </p:cNvSpPr>
          <p:nvPr/>
        </p:nvSpPr>
        <p:spPr bwMode="auto">
          <a:xfrm>
            <a:off x="457200" y="1769909"/>
            <a:ext cx="8382000" cy="4154984"/>
          </a:xfrm>
          <a:prstGeom prst="rect">
            <a:avLst/>
          </a:prstGeom>
          <a:ln>
            <a:headEnd/>
            <a:tailEnd/>
          </a:ln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defTabSz="457200">
              <a:defRPr sz="28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 defTabSz="457200">
              <a:defRPr sz="2400">
                <a:solidFill>
                  <a:schemeClr val="tx1"/>
                </a:solidFill>
                <a:latin typeface="Calibri" pitchFamily="34" charset="0"/>
              </a:defRPr>
            </a:lvl2pPr>
            <a:lvl3pPr defTabSz="457200">
              <a:defRPr sz="2000">
                <a:solidFill>
                  <a:schemeClr val="tx1"/>
                </a:solidFill>
                <a:latin typeface="Calibri" pitchFamily="34" charset="0"/>
              </a:defRPr>
            </a:lvl3pPr>
            <a:lvl4pPr defTabSz="4572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defTabSz="4572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defTabSz="457200" eaLnBrk="0" fontAlgn="base" hangingPunct="0"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endParaRPr lang="en-US" sz="2400" b="1" smtClean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400" b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 HỎI GỢI MỞ</a:t>
            </a:r>
            <a:endParaRPr lang="en-US" sz="2400" b="1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</a:t>
            </a:r>
            <a:r>
              <a:rPr lang="en-US" sz="2400" b="1" i="1" err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Em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 thích bài vẽ nào nhất? Vì sao?</a:t>
            </a:r>
            <a:endParaRPr lang="en-US" sz="2400" b="1" i="1" dirty="0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+ Các hình vẽ được sắp xếp như thế nào để tạo  không gian xa, gần trong tranh?</a:t>
            </a:r>
          </a:p>
          <a:p>
            <a:pPr algn="just">
              <a:lnSpc>
                <a:spcPct val="150000"/>
              </a:lnSpc>
            </a:pPr>
            <a:r>
              <a:rPr lang="en-US" sz="2400" b="1" i="1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		</a:t>
            </a:r>
            <a:r>
              <a:rPr lang="en-US" sz="2400" b="1" i="1" smtClean="0"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ea typeface="Arial"/>
                <a:cs typeface="Times New Roman" pitchFamily="18" charset="0"/>
              </a:rPr>
              <a:t>+ Em có ý trưởng điều chỉnh như thế nào để bài vẽ thêm sinh động hơn? </a:t>
            </a:r>
            <a:endParaRPr lang="en-US" sz="2400" b="1" i="1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  <a:p>
            <a:pPr algn="just">
              <a:lnSpc>
                <a:spcPct val="150000"/>
              </a:lnSpc>
            </a:pPr>
            <a:endParaRPr lang="en-US" sz="2400" b="1" i="1" smtClean="0">
              <a:solidFill>
                <a:schemeClr val="tx1">
                  <a:lumMod val="95000"/>
                  <a:lumOff val="5000"/>
                </a:schemeClr>
              </a:solidFill>
              <a:latin typeface="Times New Roman" pitchFamily="18" charset="0"/>
              <a:ea typeface="Arial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6298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540568" y="260648"/>
            <a:ext cx="8229600" cy="580926"/>
          </a:xfrm>
        </p:spPr>
        <p:txBody>
          <a:bodyPr>
            <a:normAutofit/>
          </a:bodyPr>
          <a:lstStyle/>
          <a:p>
            <a:r>
              <a:rPr lang="en-US" sz="2400" b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hiểu một số hình thức thư viện thân thiện:</a:t>
            </a:r>
            <a:endParaRPr lang="en-US" sz="24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="" xmlns:a16="http://schemas.microsoft.com/office/drawing/2014/main" id="{C3ACE3AA-3962-487C-8B4E-1FBF2F4FFF2A}"/>
              </a:ext>
            </a:extLst>
          </p:cNvPr>
          <p:cNvSpPr txBox="1">
            <a:spLocks/>
          </p:cNvSpPr>
          <p:nvPr/>
        </p:nvSpPr>
        <p:spPr>
          <a:xfrm>
            <a:off x="-252536" y="-32246"/>
            <a:ext cx="7014058" cy="5809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5: VẬN DỤNG - PHÁT TRIỂN</a:t>
            </a: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9" t="26940" r="25881" b="34622"/>
          <a:stretch/>
        </p:blipFill>
        <p:spPr bwMode="auto">
          <a:xfrm>
            <a:off x="1475656" y="861497"/>
            <a:ext cx="6101255" cy="281186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402" t="24029" r="27182" b="31358"/>
          <a:stretch/>
        </p:blipFill>
        <p:spPr bwMode="auto">
          <a:xfrm>
            <a:off x="1500351" y="3861048"/>
            <a:ext cx="6076559" cy="280831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8504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620688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  <a:t/>
            </a:r>
            <a:br>
              <a:rPr lang="en-US" sz="3600" b="1" kern="10" dirty="0">
                <a:ln w="9525">
                  <a:solidFill>
                    <a:srgbClr val="0000FF"/>
                  </a:solidFill>
                  <a:round/>
                  <a:headEnd/>
                  <a:tailEnd/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Kính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chúc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thầy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cô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giáo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và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các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em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b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Mạnh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khỏe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–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Hạnh</a:t>
            </a:r>
            <a:r>
              <a:rPr lang="en-US" sz="3600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kern="10" dirty="0" err="1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>phúc</a:t>
            </a:r>
            <a: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  <a:t/>
            </a:r>
            <a:br>
              <a:rPr lang="en-US" b="1" kern="10" dirty="0">
                <a:ln w="12700">
                  <a:round/>
                  <a:headEnd/>
                  <a:tailEnd/>
                </a:ln>
                <a:solidFill>
                  <a:srgbClr val="00B050"/>
                </a:solidFill>
                <a:latin typeface="Cooper Black" panose="0208090404030B020404" pitchFamily="18" charset="0"/>
                <a:cs typeface="Times New Roman" panose="02020603050405020304" pitchFamily="18" charset="0"/>
              </a:rPr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2060848"/>
            <a:ext cx="8330108" cy="4536504"/>
          </a:xfrm>
        </p:spPr>
      </p:pic>
    </p:spTree>
    <p:extLst>
      <p:ext uri="{BB962C8B-B14F-4D97-AF65-F5344CB8AC3E}">
        <p14:creationId xmlns:p14="http://schemas.microsoft.com/office/powerpoint/2010/main" val="2210051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12355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BEAC7"/>
            </a:gs>
            <a:gs pos="17999">
              <a:srgbClr val="FEE7F2"/>
            </a:gs>
            <a:gs pos="36000">
              <a:srgbClr val="FAC77D"/>
            </a:gs>
            <a:gs pos="61000">
              <a:srgbClr val="FBA97D"/>
            </a:gs>
            <a:gs pos="82001">
              <a:srgbClr val="FBD49C"/>
            </a:gs>
            <a:gs pos="100000">
              <a:srgbClr val="FEE7F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4726" y="188640"/>
            <a:ext cx="905454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Mĩ thuật</a:t>
            </a:r>
            <a:r>
              <a:rPr lang="en-US" sz="4800" b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en-US" sz="3200" b="1" smtClean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CHỦ ĐỀ 2: NGÔI TRƯỜNG HẠNH PHÚC</a:t>
            </a:r>
          </a:p>
          <a:p>
            <a:pPr algn="ctr"/>
            <a:r>
              <a:rPr lang="en-US" sz="3200" b="1" smtClean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2. Không gian trong thư viện</a:t>
            </a:r>
            <a:endParaRPr lang="en-US" sz="3200">
              <a:solidFill>
                <a:srgbClr val="006600"/>
              </a:solidFill>
            </a:endParaRPr>
          </a:p>
        </p:txBody>
      </p:sp>
      <p:sp>
        <p:nvSpPr>
          <p:cNvPr id="4" name="Hình chữ nhật 7">
            <a:extLst>
              <a:ext uri="{FF2B5EF4-FFF2-40B4-BE49-F238E27FC236}">
                <a16:creationId xmlns:a16="http://schemas.microsoft.com/office/drawing/2014/main" xmlns="" id="{549B370B-4943-36A5-4CD4-2E54245FEE00}"/>
              </a:ext>
            </a:extLst>
          </p:cNvPr>
          <p:cNvSpPr/>
          <p:nvPr/>
        </p:nvSpPr>
        <p:spPr>
          <a:xfrm>
            <a:off x="98188" y="2348880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5663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Hình chữ nhật 7">
            <a:extLst>
              <a:ext uri="{FF2B5EF4-FFF2-40B4-BE49-F238E27FC236}">
                <a16:creationId xmlns:a16="http://schemas.microsoft.com/office/drawing/2014/main" xmlns="" id="{549B370B-4943-36A5-4CD4-2E54245FEE00}"/>
              </a:ext>
            </a:extLst>
          </p:cNvPr>
          <p:cNvSpPr/>
          <p:nvPr/>
        </p:nvSpPr>
        <p:spPr>
          <a:xfrm>
            <a:off x="26180" y="-99392"/>
            <a:ext cx="4473812" cy="71334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 ĐỘNG 1: KHÁM PHÁ</a:t>
            </a:r>
            <a:endParaRPr lang="vi-VN" sz="2400" b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Hình chữ nhật 8">
            <a:extLst>
              <a:ext uri="{FF2B5EF4-FFF2-40B4-BE49-F238E27FC236}">
                <a16:creationId xmlns:a16="http://schemas.microsoft.com/office/drawing/2014/main" xmlns="" id="{EE3E4152-DE4F-E73C-838A-92DC66155F56}"/>
              </a:ext>
            </a:extLst>
          </p:cNvPr>
          <p:cNvSpPr/>
          <p:nvPr/>
        </p:nvSpPr>
        <p:spPr>
          <a:xfrm>
            <a:off x="179512" y="404664"/>
            <a:ext cx="6264696" cy="49364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Khám phá không gian thư viện trường học:</a:t>
            </a:r>
            <a:endParaRPr lang="vi-VN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02512" y="5517232"/>
            <a:ext cx="9041488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buFontTx/>
              <a:buChar char="-"/>
            </a:pPr>
            <a:r>
              <a:rPr lang="en-US" sz="2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Thư viện trong hình có những đồ dùng, thiết bị gì?</a:t>
            </a:r>
            <a:endParaRPr lang="en-US" sz="23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đồ dùng, thiết bị được sắp xếp như thế nào?</a:t>
            </a:r>
            <a:endParaRPr lang="en-US" sz="23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marL="342900" indent="-342900">
              <a:buFontTx/>
              <a:buChar char="-"/>
            </a:pPr>
            <a:r>
              <a:rPr lang="en-US" sz="2300" b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Không gian trong thư viện trường em như thế nào?</a:t>
            </a:r>
            <a:endParaRPr lang="en-US" sz="2300" b="1" smtClean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0" t="20630" r="54098" b="26784"/>
          <a:stretch/>
        </p:blipFill>
        <p:spPr bwMode="auto">
          <a:xfrm>
            <a:off x="600190" y="961368"/>
            <a:ext cx="7860242" cy="455586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41734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73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một thư viện: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755576" y="6213884"/>
            <a:ext cx="7632848" cy="527484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Vẽ hình thể hiện hoạt động của các nhân vật trong thư viện.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30031" r="55006" b="23203"/>
          <a:stretch/>
        </p:blipFill>
        <p:spPr bwMode="auto">
          <a:xfrm>
            <a:off x="262969" y="1037365"/>
            <a:ext cx="8557503" cy="49839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73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một thư viện: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auto">
          <a:xfrm>
            <a:off x="1907704" y="6269800"/>
            <a:ext cx="5472608" cy="47156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2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đồ vật và khung cảnh trong thư viện.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316" t="29958" r="17000" b="23276"/>
          <a:stretch/>
        </p:blipFill>
        <p:spPr bwMode="auto">
          <a:xfrm>
            <a:off x="318537" y="965357"/>
            <a:ext cx="8501936" cy="519994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73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một thư viện: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339752" y="6381328"/>
            <a:ext cx="4348423" cy="43204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Bước 3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màu hoàn thiện sản phẩm.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27048" r="34127" b="16702"/>
          <a:stretch/>
        </p:blipFill>
        <p:spPr bwMode="auto">
          <a:xfrm>
            <a:off x="302912" y="1052736"/>
            <a:ext cx="8517560" cy="516774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2443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8"/>
          <p:cNvSpPr>
            <a:spLocks noChangeArrowheads="1"/>
          </p:cNvSpPr>
          <p:nvPr/>
        </p:nvSpPr>
        <p:spPr bwMode="auto">
          <a:xfrm>
            <a:off x="251520" y="3200400"/>
            <a:ext cx="4032448" cy="685800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B1</a:t>
            </a:r>
            <a:r>
              <a:rPr lang="en-US" sz="2000" b="1">
                <a:latin typeface="Times New Roman" pitchFamily="18" charset="0"/>
                <a:cs typeface="Times New Roman" pitchFamily="18" charset="0"/>
              </a:rPr>
              <a:t>: 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Vẽ hình thể hiện hoạt động của 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       các nhân vật trong thư viện.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2383817" y="6381328"/>
            <a:ext cx="3916375" cy="432048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B3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màu hoàn thiện sản phẩm.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Rectangle 8"/>
          <p:cNvSpPr>
            <a:spLocks noChangeArrowheads="1"/>
          </p:cNvSpPr>
          <p:nvPr/>
        </p:nvSpPr>
        <p:spPr bwMode="auto">
          <a:xfrm>
            <a:off x="4788024" y="3200400"/>
            <a:ext cx="4055368" cy="666192"/>
          </a:xfrm>
          <a:prstGeom prst="rect">
            <a:avLst/>
          </a:prstGeom>
          <a:solidFill>
            <a:srgbClr val="FFFF99"/>
          </a:solidFill>
          <a:ln w="28575">
            <a:solidFill>
              <a:srgbClr val="000099"/>
            </a:solidFill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u="sng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B2</a:t>
            </a:r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: Vẽ đồ vật và khung cảnh trong </a:t>
            </a:r>
          </a:p>
          <a:p>
            <a:r>
              <a:rPr lang="en-US" sz="2000" b="1" smtClean="0">
                <a:latin typeface="Times New Roman" pitchFamily="18" charset="0"/>
                <a:cs typeface="Times New Roman" pitchFamily="18" charset="0"/>
              </a:rPr>
              <a:t>       thư viện.</a:t>
            </a:r>
            <a:endParaRPr lang="en-US" sz="2000" b="1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0180" y="87015"/>
            <a:ext cx="83602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400" b="1" smtClean="0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400" b="1">
                <a:solidFill>
                  <a:srgbClr val="FFFF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400" b="1" i="1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378251" y="476672"/>
            <a:ext cx="47323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400" b="1" i="1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Các bước vẽ tranh về một thư viện: </a:t>
            </a:r>
            <a:endParaRPr lang="en-US" sz="2400" b="1" i="1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16" t="29958" r="17000" b="23276"/>
          <a:stretch/>
        </p:blipFill>
        <p:spPr bwMode="auto">
          <a:xfrm>
            <a:off x="4745397" y="965357"/>
            <a:ext cx="4075075" cy="2078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0" t="27048" r="34127" b="16702"/>
          <a:stretch/>
        </p:blipFill>
        <p:spPr bwMode="auto">
          <a:xfrm>
            <a:off x="2267744" y="4063475"/>
            <a:ext cx="4154374" cy="21738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30" t="30031" r="55006" b="23203"/>
          <a:stretch/>
        </p:blipFill>
        <p:spPr bwMode="auto">
          <a:xfrm>
            <a:off x="262969" y="965357"/>
            <a:ext cx="4020999" cy="207822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89426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56410" y="1916832"/>
            <a:ext cx="905209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VIDEO HƯỚNG DẪN VẼ TRANH VỀ MỘT THƯ VIỆN</a:t>
            </a:r>
          </a:p>
          <a:p>
            <a:pPr algn="ctr"/>
            <a:endParaRPr lang="en-US" sz="2800" b="1" smtClean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35676" y="116632"/>
            <a:ext cx="90083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HOẠT ĐỘNG </a:t>
            </a:r>
            <a:r>
              <a:rPr lang="nl-NL" sz="28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2: </a:t>
            </a:r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KIẾN TẠO KIẾN </a:t>
            </a:r>
            <a:r>
              <a:rPr lang="nl-NL" sz="28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THỨC- </a:t>
            </a:r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KĨ NĂNG </a:t>
            </a:r>
            <a:endParaRPr lang="en-US" sz="2800" b="1" i="1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Hình chữ nhật 4">
            <a:extLst>
              <a:ext uri="{FF2B5EF4-FFF2-40B4-BE49-F238E27FC236}">
                <a16:creationId xmlns:a16="http://schemas.microsoft.com/office/drawing/2014/main" xmlns="" id="{C584CF39-508C-42F0-A5EF-6954ED3C1A43}"/>
              </a:ext>
            </a:extLst>
          </p:cNvPr>
          <p:cNvSpPr/>
          <p:nvPr/>
        </p:nvSpPr>
        <p:spPr>
          <a:xfrm>
            <a:off x="683568" y="601524"/>
            <a:ext cx="548900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800" b="1" i="1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 bước vẽ tranh về một thư viện: </a:t>
            </a:r>
            <a:endParaRPr lang="en-US" sz="2800" b="1" i="1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3598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3208</TotalTime>
  <Words>410</Words>
  <Application>Microsoft Office PowerPoint</Application>
  <PresentationFormat>On-screen Show (4:3)</PresentationFormat>
  <Paragraphs>51</Paragraphs>
  <Slides>19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0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Tìm hiểu một số hình thức thư viện thân thiện:</vt:lpstr>
      <vt:lpstr> Kính chúc các thầy cô giáo và các em  Mạnh khỏe – Hạnh phúc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21AK22.COM</dc:creator>
  <cp:lastModifiedBy>Windows User</cp:lastModifiedBy>
  <cp:revision>276</cp:revision>
  <dcterms:created xsi:type="dcterms:W3CDTF">2021-07-22T08:52:25Z</dcterms:created>
  <dcterms:modified xsi:type="dcterms:W3CDTF">2023-10-03T03:29:15Z</dcterms:modified>
</cp:coreProperties>
</file>