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30" r:id="rId2"/>
    <p:sldId id="432" r:id="rId3"/>
    <p:sldId id="434" r:id="rId4"/>
    <p:sldId id="459" r:id="rId5"/>
    <p:sldId id="446" r:id="rId6"/>
    <p:sldId id="460" r:id="rId7"/>
    <p:sldId id="461" r:id="rId8"/>
    <p:sldId id="462" r:id="rId9"/>
    <p:sldId id="463" r:id="rId10"/>
    <p:sldId id="464" r:id="rId11"/>
    <p:sldId id="465" r:id="rId12"/>
    <p:sldId id="466" r:id="rId13"/>
    <p:sldId id="467" r:id="rId14"/>
    <p:sldId id="468" r:id="rId15"/>
    <p:sldId id="469" r:id="rId16"/>
    <p:sldId id="449" r:id="rId17"/>
    <p:sldId id="431"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DCFE3"/>
    <a:srgbClr val="FEDEEC"/>
    <a:srgbClr val="FFFFFF"/>
    <a:srgbClr val="FF7C80"/>
    <a:srgbClr val="FF0066"/>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72" d="100"/>
          <a:sy n="72" d="100"/>
        </p:scale>
        <p:origin x="96" y="1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err="1">
                <a:solidFill>
                  <a:srgbClr val="FF0066"/>
                </a:solidFill>
                <a:latin typeface="Times New Roman" pitchFamily="18" charset="0"/>
              </a:rPr>
              <a:t>TRƯỜNG</a:t>
            </a:r>
            <a:r>
              <a:rPr lang="en-US" altLang="en-US" sz="3500" b="1" dirty="0">
                <a:solidFill>
                  <a:srgbClr val="FF0066"/>
                </a:solidFill>
                <a:latin typeface="Times New Roman" pitchFamily="18" charset="0"/>
              </a:rPr>
              <a:t> </a:t>
            </a:r>
            <a:r>
              <a:rPr lang="en-US" altLang="en-US" sz="3500" b="1" dirty="0" err="1">
                <a:solidFill>
                  <a:srgbClr val="FF0066"/>
                </a:solidFill>
                <a:latin typeface="Times New Roman" pitchFamily="18" charset="0"/>
              </a:rPr>
              <a:t>TIỂU</a:t>
            </a:r>
            <a:r>
              <a:rPr lang="en-US" altLang="en-US" sz="3500" b="1" dirty="0">
                <a:solidFill>
                  <a:srgbClr val="FF0066"/>
                </a:solidFill>
                <a:latin typeface="Times New Roman" pitchFamily="18" charset="0"/>
              </a:rPr>
              <a:t> </a:t>
            </a:r>
            <a:r>
              <a:rPr lang="en-US" altLang="en-US" sz="3500" b="1" dirty="0" err="1">
                <a:solidFill>
                  <a:srgbClr val="FF0066"/>
                </a:solidFill>
                <a:latin typeface="Times New Roman" pitchFamily="18" charset="0"/>
              </a:rPr>
              <a:t>HỌC</a:t>
            </a:r>
            <a:r>
              <a:rPr lang="en-US" altLang="en-US" sz="3500" b="1" dirty="0">
                <a:solidFill>
                  <a:srgbClr val="FF0066"/>
                </a:solidFill>
                <a:latin typeface="Times New Roman" pitchFamily="18" charset="0"/>
              </a:rPr>
              <a:t> </a:t>
            </a:r>
            <a:r>
              <a:rPr lang="vi-VN" altLang="en-US" sz="3500" b="1" dirty="0">
                <a:solidFill>
                  <a:srgbClr val="FF0066"/>
                </a:solidFill>
                <a:latin typeface="Times New Roman" pitchFamily="18" charset="0"/>
              </a:rPr>
              <a:t>CHU </a:t>
            </a:r>
            <a:r>
              <a:rPr lang="vi-VN" altLang="en-US" sz="3500" b="1" dirty="0" smtClean="0">
                <a:solidFill>
                  <a:srgbClr val="FF0066"/>
                </a:solidFill>
                <a:latin typeface="Times New Roman" pitchFamily="18" charset="0"/>
              </a:rPr>
              <a:t>VĂN AN</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1166019" y="4659705"/>
            <a:ext cx="13944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15: HĐCĐ: AN TOÀN TRONG ĂN UỐNG</a:t>
            </a: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38984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42519" y="7620000"/>
            <a:ext cx="9144000" cy="769441"/>
          </a:xfrm>
          <a:prstGeom prst="rect">
            <a:avLst/>
          </a:prstGeom>
          <a:noFill/>
        </p:spPr>
        <p:txBody>
          <a:bodyPr wrap="square" rtlCol="0">
            <a:spAutoFit/>
          </a:bodyPr>
          <a:lstStyle/>
          <a:p>
            <a:r>
              <a:rPr lang="vi-VN" sz="4400" dirty="0">
                <a:solidFill>
                  <a:srgbClr val="00B050"/>
                </a:solidFill>
                <a:latin typeface="Times New Roman" panose="02020603050405020304" pitchFamily="18" charset="0"/>
                <a:cs typeface="Times New Roman" panose="02020603050405020304" pitchFamily="18" charset="0"/>
              </a:rPr>
              <a:t>GV:NGUYỄN THỊ THU </a:t>
            </a:r>
            <a:r>
              <a:rPr lang="vi-VN" sz="4400" dirty="0" smtClean="0">
                <a:solidFill>
                  <a:srgbClr val="00B050"/>
                </a:solidFill>
                <a:latin typeface="Times New Roman" panose="02020603050405020304" pitchFamily="18" charset="0"/>
                <a:cs typeface="Times New Roman" panose="02020603050405020304" pitchFamily="18" charset="0"/>
              </a:rPr>
              <a:t>HƯƠNG</a:t>
            </a:r>
            <a:endParaRPr lang="en-US" sz="44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848" y="1489900"/>
            <a:ext cx="90678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Nhận diện thực phẩm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2" name="yt1s.com - Video Tuyên truyền Vệ sinh An Toàn Thực phẩm B Productions Animation video">
            <a:hlinkClick r:id="" action="ppaction://media"/>
            <a:extLst>
              <a:ext uri="{FF2B5EF4-FFF2-40B4-BE49-F238E27FC236}">
                <a16:creationId xmlns="" xmlns:a16="http://schemas.microsoft.com/office/drawing/2014/main" id="{512438A4-48C6-4C2A-8815-F435720F1999}"/>
              </a:ext>
            </a:extLst>
          </p:cNvPr>
          <p:cNvPicPr>
            <a:picLocks noChangeAspect="1"/>
          </p:cNvPicPr>
          <p:nvPr>
            <a:videoFile r:link="rId1"/>
            <p:extLst>
              <p:ext uri="{DAA4B4D4-6D71-4841-9C94-3DE7FCFB9230}">
                <p14:media xmlns:p14="http://schemas.microsoft.com/office/powerpoint/2010/main" r:embed="rId2">
                  <p14:trim st="1215"/>
                </p14:media>
              </p:ext>
            </p:extLst>
          </p:nvPr>
        </p:nvPicPr>
        <p:blipFill>
          <a:blip r:embed="rId4"/>
          <a:stretch>
            <a:fillRect/>
          </a:stretch>
        </p:blipFill>
        <p:spPr>
          <a:xfrm>
            <a:off x="796955" y="2189662"/>
            <a:ext cx="14659897" cy="6664242"/>
          </a:xfrm>
          <a:prstGeom prst="rect">
            <a:avLst/>
          </a:prstGeom>
        </p:spPr>
      </p:pic>
    </p:spTree>
    <p:extLst>
      <p:ext uri="{BB962C8B-B14F-4D97-AF65-F5344CB8AC3E}">
        <p14:creationId xmlns:p14="http://schemas.microsoft.com/office/powerpoint/2010/main" val="14294612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847" y="1489900"/>
            <a:ext cx="12115071"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a:t>
              </a:r>
              <a:r>
                <a:rPr lang="vi-VN" sz="3800" b="1">
                  <a:solidFill>
                    <a:srgbClr val="FF0066"/>
                  </a:solidFill>
                  <a:latin typeface="Times New Roman" pitchFamily="18" charset="0"/>
                  <a:cs typeface="Times New Roman" pitchFamily="18" charset="0"/>
                </a:rPr>
                <a:t>Nhận biết nguy cơ của việc ăn uống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4" name="Picture 3">
            <a:extLst>
              <a:ext uri="{FF2B5EF4-FFF2-40B4-BE49-F238E27FC236}">
                <a16:creationId xmlns="" xmlns:a16="http://schemas.microsoft.com/office/drawing/2014/main" id="{B378907F-EA2B-40D1-B102-91CFBC9A5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19" y="2345402"/>
            <a:ext cx="6019800" cy="6339693"/>
          </a:xfrm>
          <a:prstGeom prst="rect">
            <a:avLst/>
          </a:prstGeom>
        </p:spPr>
      </p:pic>
      <p:pic>
        <p:nvPicPr>
          <p:cNvPr id="6" name="Picture 5">
            <a:extLst>
              <a:ext uri="{FF2B5EF4-FFF2-40B4-BE49-F238E27FC236}">
                <a16:creationId xmlns="" xmlns:a16="http://schemas.microsoft.com/office/drawing/2014/main" id="{0A3CE4EF-7380-4526-A516-CDC3539D8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219" y="2221126"/>
            <a:ext cx="6629400" cy="6677370"/>
          </a:xfrm>
          <a:prstGeom prst="rect">
            <a:avLst/>
          </a:prstGeom>
        </p:spPr>
      </p:pic>
      <p:sp>
        <p:nvSpPr>
          <p:cNvPr id="13" name="Thought Bubble: Cloud 12">
            <a:extLst>
              <a:ext uri="{FF2B5EF4-FFF2-40B4-BE49-F238E27FC236}">
                <a16:creationId xmlns="" xmlns:a16="http://schemas.microsoft.com/office/drawing/2014/main" id="{80BA4813-5F93-492E-B23E-98EACAA53B11}"/>
              </a:ext>
            </a:extLst>
          </p:cNvPr>
          <p:cNvSpPr/>
          <p:nvPr/>
        </p:nvSpPr>
        <p:spPr>
          <a:xfrm>
            <a:off x="12786519" y="884666"/>
            <a:ext cx="2815465" cy="1423667"/>
          </a:xfrm>
          <a:prstGeom prst="cloudCallout">
            <a:avLst>
              <a:gd name="adj1" fmla="val -18777"/>
              <a:gd name="adj2" fmla="val 55996"/>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mn-cs"/>
              </a:rPr>
              <a:t>Quan sát tranh</a:t>
            </a:r>
          </a:p>
        </p:txBody>
      </p:sp>
    </p:spTree>
    <p:extLst>
      <p:ext uri="{BB962C8B-B14F-4D97-AF65-F5344CB8AC3E}">
        <p14:creationId xmlns:p14="http://schemas.microsoft.com/office/powerpoint/2010/main" val="3477359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847" y="1489900"/>
            <a:ext cx="12115071"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a:t>
              </a:r>
              <a:r>
                <a:rPr lang="vi-VN" sz="3800" b="1">
                  <a:solidFill>
                    <a:srgbClr val="FF0066"/>
                  </a:solidFill>
                  <a:latin typeface="Times New Roman" pitchFamily="18" charset="0"/>
                  <a:cs typeface="Times New Roman" pitchFamily="18" charset="0"/>
                </a:rPr>
                <a:t>Nhận biết nguy cơ của việc ăn uống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4" name="Picture 3">
            <a:extLst>
              <a:ext uri="{FF2B5EF4-FFF2-40B4-BE49-F238E27FC236}">
                <a16:creationId xmlns="" xmlns:a16="http://schemas.microsoft.com/office/drawing/2014/main" id="{B378907F-EA2B-40D1-B102-91CFBC9A5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19" y="3200400"/>
            <a:ext cx="6019800" cy="5484695"/>
          </a:xfrm>
          <a:prstGeom prst="rect">
            <a:avLst/>
          </a:prstGeom>
        </p:spPr>
      </p:pic>
      <p:pic>
        <p:nvPicPr>
          <p:cNvPr id="6" name="Picture 5">
            <a:extLst>
              <a:ext uri="{FF2B5EF4-FFF2-40B4-BE49-F238E27FC236}">
                <a16:creationId xmlns="" xmlns:a16="http://schemas.microsoft.com/office/drawing/2014/main" id="{0A3CE4EF-7380-4526-A516-CDC3539D8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219" y="3121664"/>
            <a:ext cx="6629400" cy="5776831"/>
          </a:xfrm>
          <a:prstGeom prst="rect">
            <a:avLst/>
          </a:prstGeom>
        </p:spPr>
      </p:pic>
      <p:sp>
        <p:nvSpPr>
          <p:cNvPr id="13" name="Thought Bubble: Cloud 12">
            <a:extLst>
              <a:ext uri="{FF2B5EF4-FFF2-40B4-BE49-F238E27FC236}">
                <a16:creationId xmlns="" xmlns:a16="http://schemas.microsoft.com/office/drawing/2014/main" id="{80BA4813-5F93-492E-B23E-98EACAA53B11}"/>
              </a:ext>
            </a:extLst>
          </p:cNvPr>
          <p:cNvSpPr/>
          <p:nvPr/>
        </p:nvSpPr>
        <p:spPr>
          <a:xfrm>
            <a:off x="12786519" y="884666"/>
            <a:ext cx="2815465" cy="1423667"/>
          </a:xfrm>
          <a:prstGeom prst="cloudCallout">
            <a:avLst>
              <a:gd name="adj1" fmla="val -18777"/>
              <a:gd name="adj2" fmla="val 55996"/>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mn-cs"/>
              </a:rPr>
              <a:t>Quan sát tranh</a:t>
            </a:r>
          </a:p>
        </p:txBody>
      </p:sp>
      <p:sp>
        <p:nvSpPr>
          <p:cNvPr id="16" name="Rectangle 15">
            <a:extLst>
              <a:ext uri="{FF2B5EF4-FFF2-40B4-BE49-F238E27FC236}">
                <a16:creationId xmlns="" xmlns:a16="http://schemas.microsoft.com/office/drawing/2014/main" id="{EBBE89C1-3BC0-4BD6-8CBB-C3D719EE0DEF}"/>
              </a:ext>
            </a:extLst>
          </p:cNvPr>
          <p:cNvSpPr/>
          <p:nvPr/>
        </p:nvSpPr>
        <p:spPr>
          <a:xfrm>
            <a:off x="975519" y="2370246"/>
            <a:ext cx="975106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 Thảo luận về các loại thực phẩm không an toàn.</a:t>
            </a:r>
          </a:p>
        </p:txBody>
      </p:sp>
    </p:spTree>
    <p:extLst>
      <p:ext uri="{BB962C8B-B14F-4D97-AF65-F5344CB8AC3E}">
        <p14:creationId xmlns:p14="http://schemas.microsoft.com/office/powerpoint/2010/main" val="8293148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847" y="1489900"/>
            <a:ext cx="12115071"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a:t>
              </a:r>
              <a:r>
                <a:rPr lang="vi-VN" sz="3800" b="1">
                  <a:solidFill>
                    <a:srgbClr val="FF0066"/>
                  </a:solidFill>
                  <a:latin typeface="Times New Roman" pitchFamily="18" charset="0"/>
                  <a:cs typeface="Times New Roman" pitchFamily="18" charset="0"/>
                </a:rPr>
                <a:t>Nhận biết nguy cơ của việc ăn uống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4" name="Picture 3">
            <a:extLst>
              <a:ext uri="{FF2B5EF4-FFF2-40B4-BE49-F238E27FC236}">
                <a16:creationId xmlns="" xmlns:a16="http://schemas.microsoft.com/office/drawing/2014/main" id="{B378907F-EA2B-40D1-B102-91CFBC9A5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18" y="2699239"/>
            <a:ext cx="6571727" cy="5987561"/>
          </a:xfrm>
          <a:prstGeom prst="rect">
            <a:avLst/>
          </a:prstGeom>
        </p:spPr>
      </p:pic>
      <p:sp>
        <p:nvSpPr>
          <p:cNvPr id="23" name="Thought Bubble: Cloud 22">
            <a:extLst>
              <a:ext uri="{FF2B5EF4-FFF2-40B4-BE49-F238E27FC236}">
                <a16:creationId xmlns="" xmlns:a16="http://schemas.microsoft.com/office/drawing/2014/main" id="{62B740C7-486E-433D-A105-E2DBE64236E7}"/>
              </a:ext>
            </a:extLst>
          </p:cNvPr>
          <p:cNvSpPr/>
          <p:nvPr/>
        </p:nvSpPr>
        <p:spPr>
          <a:xfrm>
            <a:off x="11487271" y="1838691"/>
            <a:ext cx="4114800" cy="2131911"/>
          </a:xfrm>
          <a:prstGeom prst="cloudCallout">
            <a:avLst>
              <a:gd name="adj1" fmla="val 2601"/>
              <a:gd name="adj2" fmla="val 53281"/>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lang="vi-VN" sz="3200" b="1" kern="0">
                <a:solidFill>
                  <a:srgbClr val="0000FF"/>
                </a:solidFill>
                <a:latin typeface="Times New Roman" panose="02020603050405020304" pitchFamily="18" charset="0"/>
              </a:rPr>
              <a:t>Chia sẻ kết quả thảo luận trước lớp.</a:t>
            </a:r>
          </a:p>
        </p:txBody>
      </p:sp>
      <p:sp>
        <p:nvSpPr>
          <p:cNvPr id="2" name="Rectangle 1">
            <a:extLst>
              <a:ext uri="{FF2B5EF4-FFF2-40B4-BE49-F238E27FC236}">
                <a16:creationId xmlns="" xmlns:a16="http://schemas.microsoft.com/office/drawing/2014/main" id="{0391DE68-4711-41D5-8D6E-813E6EA99ACB}"/>
              </a:ext>
            </a:extLst>
          </p:cNvPr>
          <p:cNvSpPr/>
          <p:nvPr/>
        </p:nvSpPr>
        <p:spPr>
          <a:xfrm>
            <a:off x="8366919" y="4466547"/>
            <a:ext cx="6436371" cy="2308324"/>
          </a:xfrm>
          <a:prstGeom prst="rect">
            <a:avLst/>
          </a:prstGeom>
          <a:ln w="38100">
            <a:solidFill>
              <a:srgbClr val="FDCFE3"/>
            </a:solidFill>
          </a:ln>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Bạn nhỏ đau bụng do uống nước không đảm bảo vệ sinh như nước chưa sôi, nước hoa quả để lâu ngày đã bốc mùi,….</a:t>
            </a:r>
          </a:p>
        </p:txBody>
      </p:sp>
    </p:spTree>
    <p:extLst>
      <p:ext uri="{BB962C8B-B14F-4D97-AF65-F5344CB8AC3E}">
        <p14:creationId xmlns:p14="http://schemas.microsoft.com/office/powerpoint/2010/main" val="6403728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847" y="1489900"/>
            <a:ext cx="12115071"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a:t>
              </a:r>
              <a:r>
                <a:rPr lang="vi-VN" sz="3800" b="1">
                  <a:solidFill>
                    <a:srgbClr val="FF0066"/>
                  </a:solidFill>
                  <a:latin typeface="Times New Roman" pitchFamily="18" charset="0"/>
                  <a:cs typeface="Times New Roman" pitchFamily="18" charset="0"/>
                </a:rPr>
                <a:t>Nhận biết nguy cơ của việc ăn uống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6" name="Picture 5">
            <a:extLst>
              <a:ext uri="{FF2B5EF4-FFF2-40B4-BE49-F238E27FC236}">
                <a16:creationId xmlns="" xmlns:a16="http://schemas.microsoft.com/office/drawing/2014/main" id="{0A3CE4EF-7380-4526-A516-CDC3539D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19" y="2555856"/>
            <a:ext cx="6629400" cy="6012681"/>
          </a:xfrm>
          <a:prstGeom prst="rect">
            <a:avLst/>
          </a:prstGeom>
        </p:spPr>
      </p:pic>
      <p:sp>
        <p:nvSpPr>
          <p:cNvPr id="23" name="Thought Bubble: Cloud 22">
            <a:extLst>
              <a:ext uri="{FF2B5EF4-FFF2-40B4-BE49-F238E27FC236}">
                <a16:creationId xmlns="" xmlns:a16="http://schemas.microsoft.com/office/drawing/2014/main" id="{62B740C7-486E-433D-A105-E2DBE64236E7}"/>
              </a:ext>
            </a:extLst>
          </p:cNvPr>
          <p:cNvSpPr/>
          <p:nvPr/>
        </p:nvSpPr>
        <p:spPr>
          <a:xfrm>
            <a:off x="11727413" y="1477815"/>
            <a:ext cx="4114800" cy="2131911"/>
          </a:xfrm>
          <a:prstGeom prst="cloudCallout">
            <a:avLst>
              <a:gd name="adj1" fmla="val 2601"/>
              <a:gd name="adj2" fmla="val 53281"/>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lang="vi-VN" sz="3200" b="1" kern="0">
                <a:solidFill>
                  <a:srgbClr val="0000FF"/>
                </a:solidFill>
                <a:latin typeface="Times New Roman" panose="02020603050405020304" pitchFamily="18" charset="0"/>
              </a:rPr>
              <a:t>Chia sẻ kết quả thảo luận trước lớp.</a:t>
            </a:r>
          </a:p>
        </p:txBody>
      </p:sp>
      <p:sp>
        <p:nvSpPr>
          <p:cNvPr id="3" name="Rectangle 2">
            <a:extLst>
              <a:ext uri="{FF2B5EF4-FFF2-40B4-BE49-F238E27FC236}">
                <a16:creationId xmlns="" xmlns:a16="http://schemas.microsoft.com/office/drawing/2014/main" id="{5858EDC5-3845-4BB7-ABB9-CC73C7654AC6}"/>
              </a:ext>
            </a:extLst>
          </p:cNvPr>
          <p:cNvSpPr/>
          <p:nvPr/>
        </p:nvSpPr>
        <p:spPr>
          <a:xfrm>
            <a:off x="8150760" y="3569619"/>
            <a:ext cx="6858000" cy="3970318"/>
          </a:xfrm>
          <a:prstGeom prst="rect">
            <a:avLst/>
          </a:prstGeom>
          <a:ln w="38100">
            <a:solidFill>
              <a:srgbClr val="FDCFE3"/>
            </a:solidFill>
          </a:ln>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Bạn nhỏ bị chóng mặt và buồn nôn do ăn thực phẩm không đảm bảo như chưa nấu chín, sản xuất và chế biến ở nơi bẩn, không đảm bảo vệ sinh, sử dụng dầu chiên rán lâu ngày chưa nhiều tạp chất,..</a:t>
            </a:r>
          </a:p>
        </p:txBody>
      </p:sp>
    </p:spTree>
    <p:extLst>
      <p:ext uri="{BB962C8B-B14F-4D97-AF65-F5344CB8AC3E}">
        <p14:creationId xmlns:p14="http://schemas.microsoft.com/office/powerpoint/2010/main" val="40495276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ạt hình thiếu nhi _ Bé phát hiện ngộ độc thực phẩm.">
            <a:hlinkClick r:id="" action="ppaction://media"/>
            <a:extLst>
              <a:ext uri="{FF2B5EF4-FFF2-40B4-BE49-F238E27FC236}">
                <a16:creationId xmlns="" xmlns:a16="http://schemas.microsoft.com/office/drawing/2014/main" id="{8B8F0BD5-095D-4B47-AAD6-B4B568531A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1616449"/>
            <a:ext cx="15087600" cy="6858000"/>
          </a:xfrm>
          <a:prstGeom prst="rect">
            <a:avLst/>
          </a:prstGeom>
        </p:spPr>
      </p:pic>
    </p:spTree>
    <p:extLst>
      <p:ext uri="{BB962C8B-B14F-4D97-AF65-F5344CB8AC3E}">
        <p14:creationId xmlns:p14="http://schemas.microsoft.com/office/powerpoint/2010/main" val="5029679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 xmlns:a16="http://schemas.microsoft.com/office/drawing/2014/main" id="{3B16E799-8425-4839-8459-CA6692AA31AA}"/>
              </a:ext>
            </a:extLst>
          </p:cNvPr>
          <p:cNvSpPr/>
          <p:nvPr/>
        </p:nvSpPr>
        <p:spPr>
          <a:xfrm>
            <a:off x="2194719" y="2895600"/>
            <a:ext cx="12624053" cy="4662092"/>
          </a:xfrm>
          <a:prstGeom prst="roundRect">
            <a:avLst/>
          </a:prstGeom>
          <a:solidFill>
            <a:schemeClr val="bg1"/>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1200"/>
              </a:spcBef>
            </a:pPr>
            <a:r>
              <a:rPr lang="vi-VN" sz="4000" b="1">
                <a:solidFill>
                  <a:srgbClr val="FF0000"/>
                </a:solidFill>
                <a:latin typeface="Times New Roman" panose="02020603050405020304" pitchFamily="18" charset="0"/>
              </a:rPr>
              <a:t>Kết luận</a:t>
            </a:r>
            <a:r>
              <a:rPr lang="vi-VN" sz="4000" b="1">
                <a:solidFill>
                  <a:srgbClr val="0000CC"/>
                </a:solidFill>
                <a:latin typeface="Times New Roman" panose="02020603050405020304" pitchFamily="18" charset="0"/>
              </a:rPr>
              <a:t>: Ăn uống không đảm bảo vệ sinh sẽ có nguy cơ rất lớn bị ngộ độc thực phẩm. Một số dấu hiệu và triệu chứng bị ngộ độc thực phẩm thường gặp bao gồm: đau bụng dữ dội, buồn nôn, chóng mặt, sốt, đi ngoài,... Điều này rất có hại cho sức khỏe, vì vậy chúng ta phải đảm bảo vệ sinh an toàn thực phẩm trong cuộc sống hàng ngày.</a:t>
            </a:r>
          </a:p>
        </p:txBody>
      </p:sp>
    </p:spTree>
    <p:extLst>
      <p:ext uri="{BB962C8B-B14F-4D97-AF65-F5344CB8AC3E}">
        <p14:creationId xmlns:p14="http://schemas.microsoft.com/office/powerpoint/2010/main" val="17661028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t1s.com - CHIẾC BỤNG ĐÓI  Tiên Cookie ft Thanh Ngân Official Lyric Video">
            <a:hlinkClick r:id="" action="ppaction://media"/>
            <a:extLst>
              <a:ext uri="{FF2B5EF4-FFF2-40B4-BE49-F238E27FC236}">
                <a16:creationId xmlns="" xmlns:a16="http://schemas.microsoft.com/office/drawing/2014/main" id="{29DC8BE7-3C7C-4562-8841-34EF5C448A17}"/>
              </a:ext>
            </a:extLst>
          </p:cNvPr>
          <p:cNvPicPr>
            <a:picLocks noChangeAspect="1"/>
          </p:cNvPicPr>
          <p:nvPr>
            <a:videoFile r:link="rId1"/>
            <p:extLst>
              <p:ext uri="{DAA4B4D4-6D71-4841-9C94-3DE7FCFB9230}">
                <p14:media xmlns:p14="http://schemas.microsoft.com/office/powerpoint/2010/main" r:embed="rId2">
                  <p14:trim st="962" end="5760"/>
                </p14:media>
              </p:ext>
            </p:extLst>
          </p:nvPr>
        </p:nvPicPr>
        <p:blipFill>
          <a:blip r:embed="rId4"/>
          <a:stretch>
            <a:fillRect/>
          </a:stretch>
        </p:blipFill>
        <p:spPr>
          <a:xfrm>
            <a:off x="9525" y="0"/>
            <a:ext cx="16256000" cy="9144000"/>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14093" y="1596094"/>
            <a:ext cx="122682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pPr marL="742950" indent="-742950">
                <a:buAutoNum type="arabicPeriod"/>
              </a:pPr>
              <a:r>
                <a:rPr lang="en-US" sz="3800" b="1">
                  <a:solidFill>
                    <a:srgbClr val="FF0066"/>
                  </a:solidFill>
                  <a:latin typeface="Times New Roman" pitchFamily="18" charset="0"/>
                  <a:cs typeface="Times New Roman" pitchFamily="18" charset="0"/>
                </a:rPr>
                <a:t>Trò chuyện với bác sĩ về chủ đề an toàn thực phẩm.</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4736004" y="575463"/>
            <a:ext cx="6781800" cy="1049583"/>
            <a:chOff x="4736004" y="575463"/>
            <a:chExt cx="6781800" cy="1049583"/>
          </a:xfrm>
        </p:grpSpPr>
        <p:sp>
          <p:nvSpPr>
            <p:cNvPr id="31" name="Text Box 14"/>
            <p:cNvSpPr txBox="1">
              <a:spLocks noChangeArrowheads="1"/>
            </p:cNvSpPr>
            <p:nvPr/>
          </p:nvSpPr>
          <p:spPr bwMode="auto">
            <a:xfrm>
              <a:off x="4736004" y="1049068"/>
              <a:ext cx="678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33: AN TOÀN TRONG ĂN UỐNG</a:t>
              </a:r>
            </a:p>
          </p:txBody>
        </p:sp>
        <p:grpSp>
          <p:nvGrpSpPr>
            <p:cNvPr id="32" name="Group 31"/>
            <p:cNvGrpSpPr/>
            <p:nvPr/>
          </p:nvGrpSpPr>
          <p:grpSpPr>
            <a:xfrm>
              <a:off x="5623719" y="575463"/>
              <a:ext cx="5006371" cy="523220"/>
              <a:chOff x="5468902" y="636422"/>
              <a:chExt cx="4921898" cy="523220"/>
            </a:xfrm>
          </p:grpSpPr>
          <p:sp>
            <p:nvSpPr>
              <p:cNvPr id="36" name="TextBox 35"/>
              <p:cNvSpPr txBox="1"/>
              <p:nvPr/>
            </p:nvSpPr>
            <p:spPr>
              <a:xfrm>
                <a:off x="5468902"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pic>
        <p:nvPicPr>
          <p:cNvPr id="4" name="Picture 3">
            <a:extLst>
              <a:ext uri="{FF2B5EF4-FFF2-40B4-BE49-F238E27FC236}">
                <a16:creationId xmlns="" xmlns:a16="http://schemas.microsoft.com/office/drawing/2014/main" id="{D0AD1AF0-BE80-4E91-8CA8-3DB81AC00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093" y="2484498"/>
            <a:ext cx="14168025" cy="6115110"/>
          </a:xfrm>
          <a:prstGeom prst="rect">
            <a:avLst/>
          </a:prstGeom>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14093" y="1596094"/>
            <a:ext cx="122682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pPr marL="742950" indent="-742950">
                <a:buAutoNum type="arabicPeriod"/>
              </a:pPr>
              <a:r>
                <a:rPr lang="en-US" sz="3800" b="1">
                  <a:solidFill>
                    <a:srgbClr val="FF0066"/>
                  </a:solidFill>
                  <a:latin typeface="Times New Roman" pitchFamily="18" charset="0"/>
                  <a:cs typeface="Times New Roman" pitchFamily="18" charset="0"/>
                </a:rPr>
                <a:t>Trò chuyện với bác sĩ về chủ đề an toàn thực phẩm.</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6" name="Group 5">
            <a:extLst>
              <a:ext uri="{FF2B5EF4-FFF2-40B4-BE49-F238E27FC236}">
                <a16:creationId xmlns="" xmlns:a16="http://schemas.microsoft.com/office/drawing/2014/main" id="{7E7B8967-45E6-4EA8-8C5C-A32F62634A6A}"/>
              </a:ext>
            </a:extLst>
          </p:cNvPr>
          <p:cNvGrpSpPr/>
          <p:nvPr/>
        </p:nvGrpSpPr>
        <p:grpSpPr>
          <a:xfrm>
            <a:off x="1813719" y="2782469"/>
            <a:ext cx="13182600" cy="5786068"/>
            <a:chOff x="1889919" y="3657599"/>
            <a:chExt cx="13182600" cy="3810001"/>
          </a:xfrm>
        </p:grpSpPr>
        <p:pic>
          <p:nvPicPr>
            <p:cNvPr id="5" name="Picture 4">
              <a:extLst>
                <a:ext uri="{FF2B5EF4-FFF2-40B4-BE49-F238E27FC236}">
                  <a16:creationId xmlns="" xmlns:a16="http://schemas.microsoft.com/office/drawing/2014/main" id="{1B765246-F9CB-4648-89F9-BE8EDFE2A7FB}"/>
                </a:ext>
              </a:extLst>
            </p:cNvPr>
            <p:cNvPicPr>
              <a:picLocks noChangeAspect="1"/>
            </p:cNvPicPr>
            <p:nvPr/>
          </p:nvPicPr>
          <p:blipFill rotWithShape="1">
            <a:blip r:embed="rId2">
              <a:extLst>
                <a:ext uri="{28A0092B-C50C-407E-A947-70E740481C1C}">
                  <a14:useLocalDpi xmlns:a14="http://schemas.microsoft.com/office/drawing/2010/main" val="0"/>
                </a:ext>
              </a:extLst>
            </a:blip>
            <a:srcRect t="19441" b="18059"/>
            <a:stretch/>
          </p:blipFill>
          <p:spPr>
            <a:xfrm>
              <a:off x="1889919" y="3657599"/>
              <a:ext cx="13182600" cy="3810001"/>
            </a:xfrm>
            <a:prstGeom prst="rect">
              <a:avLst/>
            </a:prstGeom>
          </p:spPr>
        </p:pic>
        <p:sp>
          <p:nvSpPr>
            <p:cNvPr id="15" name="Rectangle: Rounded Corners 14">
              <a:extLst>
                <a:ext uri="{FF2B5EF4-FFF2-40B4-BE49-F238E27FC236}">
                  <a16:creationId xmlns="" xmlns:a16="http://schemas.microsoft.com/office/drawing/2014/main" id="{DFB094FA-12AD-46E3-9356-D01E96364A33}"/>
                </a:ext>
              </a:extLst>
            </p:cNvPr>
            <p:cNvSpPr/>
            <p:nvPr/>
          </p:nvSpPr>
          <p:spPr>
            <a:xfrm>
              <a:off x="2734993" y="4191000"/>
              <a:ext cx="7232125" cy="1600200"/>
            </a:xfrm>
            <a:prstGeom prst="roundRect">
              <a:avLst>
                <a:gd name="adj" fmla="val 3185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CC"/>
                  </a:solidFill>
                  <a:latin typeface="Times New Roman" panose="02020603050405020304" pitchFamily="18" charset="0"/>
                  <a:cs typeface="Times New Roman" panose="02020603050405020304" pitchFamily="18" charset="0"/>
                </a:rPr>
                <a:t>Chia sẻ điều em học được sau buổi trò chuyện</a:t>
              </a:r>
              <a:endParaRPr lang="vi-VN" sz="4000" b="1">
                <a:solidFill>
                  <a:srgbClr val="0000C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21956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489900"/>
            <a:ext cx="90678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Nhận diện thực phẩm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7" name="Picture 6">
            <a:extLst>
              <a:ext uri="{FF2B5EF4-FFF2-40B4-BE49-F238E27FC236}">
                <a16:creationId xmlns="" xmlns:a16="http://schemas.microsoft.com/office/drawing/2014/main" id="{515CF21E-7168-4D43-986E-D78B004BD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519" y="2438400"/>
            <a:ext cx="6781800" cy="6435382"/>
          </a:xfrm>
          <a:prstGeom prst="rect">
            <a:avLst/>
          </a:prstGeom>
        </p:spPr>
      </p:pic>
      <p:pic>
        <p:nvPicPr>
          <p:cNvPr id="12" name="Picture 11">
            <a:extLst>
              <a:ext uri="{FF2B5EF4-FFF2-40B4-BE49-F238E27FC236}">
                <a16:creationId xmlns="" xmlns:a16="http://schemas.microsoft.com/office/drawing/2014/main" id="{21361540-A20A-4C95-A06A-FAD93B84A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024" y="2417089"/>
            <a:ext cx="6934200" cy="6424863"/>
          </a:xfrm>
          <a:prstGeom prst="rect">
            <a:avLst/>
          </a:prstGeom>
        </p:spPr>
      </p:pic>
      <p:sp>
        <p:nvSpPr>
          <p:cNvPr id="27" name="Thought Bubble: Cloud 26">
            <a:extLst>
              <a:ext uri="{FF2B5EF4-FFF2-40B4-BE49-F238E27FC236}">
                <a16:creationId xmlns="" xmlns:a16="http://schemas.microsoft.com/office/drawing/2014/main" id="{7E659D7D-E870-4B24-BEA0-867EFFEB9F7E}"/>
              </a:ext>
            </a:extLst>
          </p:cNvPr>
          <p:cNvSpPr/>
          <p:nvPr/>
        </p:nvSpPr>
        <p:spPr>
          <a:xfrm>
            <a:off x="12786519" y="884666"/>
            <a:ext cx="2815465" cy="1423667"/>
          </a:xfrm>
          <a:prstGeom prst="cloudCallout">
            <a:avLst>
              <a:gd name="adj1" fmla="val -18777"/>
              <a:gd name="adj2" fmla="val 55996"/>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mn-cs"/>
              </a:rPr>
              <a:t>Quan sát tranh</a:t>
            </a:r>
          </a:p>
        </p:txBody>
      </p:sp>
    </p:spTree>
    <p:extLst>
      <p:ext uri="{BB962C8B-B14F-4D97-AF65-F5344CB8AC3E}">
        <p14:creationId xmlns:p14="http://schemas.microsoft.com/office/powerpoint/2010/main" val="38907962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489900"/>
            <a:ext cx="90678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Nhận diện thực phẩm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3" name="Picture 2">
            <a:extLst>
              <a:ext uri="{FF2B5EF4-FFF2-40B4-BE49-F238E27FC236}">
                <a16:creationId xmlns="" xmlns:a16="http://schemas.microsoft.com/office/drawing/2014/main" id="{44D29151-D9CC-47DE-8E6E-47F5C21A3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19" y="2308333"/>
            <a:ext cx="6877597" cy="6510611"/>
          </a:xfrm>
          <a:prstGeom prst="rect">
            <a:avLst/>
          </a:prstGeom>
        </p:spPr>
      </p:pic>
      <p:pic>
        <p:nvPicPr>
          <p:cNvPr id="5" name="Picture 4">
            <a:extLst>
              <a:ext uri="{FF2B5EF4-FFF2-40B4-BE49-F238E27FC236}">
                <a16:creationId xmlns="" xmlns:a16="http://schemas.microsoft.com/office/drawing/2014/main" id="{BA5CF1D4-A4C9-4A61-96B4-4EF788249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719" y="2328588"/>
            <a:ext cx="7158912" cy="6510610"/>
          </a:xfrm>
          <a:prstGeom prst="rect">
            <a:avLst/>
          </a:prstGeom>
        </p:spPr>
      </p:pic>
      <p:sp>
        <p:nvSpPr>
          <p:cNvPr id="27" name="Thought Bubble: Cloud 26">
            <a:extLst>
              <a:ext uri="{FF2B5EF4-FFF2-40B4-BE49-F238E27FC236}">
                <a16:creationId xmlns="" xmlns:a16="http://schemas.microsoft.com/office/drawing/2014/main" id="{7E659D7D-E870-4B24-BEA0-867EFFEB9F7E}"/>
              </a:ext>
            </a:extLst>
          </p:cNvPr>
          <p:cNvSpPr/>
          <p:nvPr/>
        </p:nvSpPr>
        <p:spPr>
          <a:xfrm>
            <a:off x="12786519" y="884666"/>
            <a:ext cx="2815465" cy="1423667"/>
          </a:xfrm>
          <a:prstGeom prst="cloudCallout">
            <a:avLst>
              <a:gd name="adj1" fmla="val -18777"/>
              <a:gd name="adj2" fmla="val 55996"/>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mn-cs"/>
              </a:rPr>
              <a:t>Quan sát tranh</a:t>
            </a:r>
          </a:p>
        </p:txBody>
      </p:sp>
    </p:spTree>
    <p:extLst>
      <p:ext uri="{BB962C8B-B14F-4D97-AF65-F5344CB8AC3E}">
        <p14:creationId xmlns:p14="http://schemas.microsoft.com/office/powerpoint/2010/main" val="33170034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119" y="1543867"/>
            <a:ext cx="90678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Nhận diện thực phẩm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7" name="Thought Bubble: Cloud 26">
            <a:extLst>
              <a:ext uri="{FF2B5EF4-FFF2-40B4-BE49-F238E27FC236}">
                <a16:creationId xmlns="" xmlns:a16="http://schemas.microsoft.com/office/drawing/2014/main" id="{7E659D7D-E870-4B24-BEA0-867EFFEB9F7E}"/>
              </a:ext>
            </a:extLst>
          </p:cNvPr>
          <p:cNvSpPr/>
          <p:nvPr/>
        </p:nvSpPr>
        <p:spPr>
          <a:xfrm>
            <a:off x="12786519" y="884666"/>
            <a:ext cx="2815465" cy="1423667"/>
          </a:xfrm>
          <a:prstGeom prst="cloudCallout">
            <a:avLst>
              <a:gd name="adj1" fmla="val -18777"/>
              <a:gd name="adj2" fmla="val 55996"/>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mn-cs"/>
              </a:rPr>
              <a:t>Quan sát tranh</a:t>
            </a:r>
          </a:p>
        </p:txBody>
      </p:sp>
      <p:pic>
        <p:nvPicPr>
          <p:cNvPr id="1026" name="Picture 2" descr="Hoạt động trải nghiệm lớp 3 Tuần 33 trang 90, 91, 92 | Cánh diều">
            <a:extLst>
              <a:ext uri="{FF2B5EF4-FFF2-40B4-BE49-F238E27FC236}">
                <a16:creationId xmlns="" xmlns:a16="http://schemas.microsoft.com/office/drawing/2014/main" id="{5667D1A3-2ED7-4C91-90F1-526CC20E2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44" y="3085779"/>
            <a:ext cx="7534275" cy="5235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ạt động trải nghiệm lớp 3 Tuần 33 trang 90, 91, 92 | Cánh diều">
            <a:extLst>
              <a:ext uri="{FF2B5EF4-FFF2-40B4-BE49-F238E27FC236}">
                <a16:creationId xmlns="" xmlns:a16="http://schemas.microsoft.com/office/drawing/2014/main" id="{90027263-9B3C-4860-AD42-83ED3CB29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319" y="3147692"/>
            <a:ext cx="7524750" cy="51116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4D15B94E-3BCF-4153-93A6-824BDA63DA0D}"/>
              </a:ext>
            </a:extLst>
          </p:cNvPr>
          <p:cNvSpPr/>
          <p:nvPr/>
        </p:nvSpPr>
        <p:spPr>
          <a:xfrm>
            <a:off x="975519" y="2370246"/>
            <a:ext cx="975106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 Thảo luận về các loại thực phẩm không an toàn.</a:t>
            </a:r>
          </a:p>
        </p:txBody>
      </p:sp>
    </p:spTree>
    <p:extLst>
      <p:ext uri="{BB962C8B-B14F-4D97-AF65-F5344CB8AC3E}">
        <p14:creationId xmlns:p14="http://schemas.microsoft.com/office/powerpoint/2010/main" val="16661372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par>
                                <p:cTn id="20" presetID="6" presetClass="entr" presetSubtype="16"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119" y="1543867"/>
            <a:ext cx="90678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Nhận diện thực phẩm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16" name="Picture 15">
            <a:extLst>
              <a:ext uri="{FF2B5EF4-FFF2-40B4-BE49-F238E27FC236}">
                <a16:creationId xmlns="" xmlns:a16="http://schemas.microsoft.com/office/drawing/2014/main" id="{144AD8DD-415E-4C17-9651-258BDA1F6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55" y="2345797"/>
            <a:ext cx="6553200" cy="5567690"/>
          </a:xfrm>
          <a:prstGeom prst="rect">
            <a:avLst/>
          </a:prstGeom>
        </p:spPr>
      </p:pic>
      <p:pic>
        <p:nvPicPr>
          <p:cNvPr id="23" name="Picture 22">
            <a:extLst>
              <a:ext uri="{FF2B5EF4-FFF2-40B4-BE49-F238E27FC236}">
                <a16:creationId xmlns="" xmlns:a16="http://schemas.microsoft.com/office/drawing/2014/main" id="{41EFA522-DF2B-4208-92A3-920319632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023" y="2417090"/>
            <a:ext cx="6700463" cy="5558590"/>
          </a:xfrm>
          <a:prstGeom prst="rect">
            <a:avLst/>
          </a:prstGeom>
        </p:spPr>
      </p:pic>
      <p:sp>
        <p:nvSpPr>
          <p:cNvPr id="27" name="Thought Bubble: Cloud 26">
            <a:extLst>
              <a:ext uri="{FF2B5EF4-FFF2-40B4-BE49-F238E27FC236}">
                <a16:creationId xmlns="" xmlns:a16="http://schemas.microsoft.com/office/drawing/2014/main" id="{7E659D7D-E870-4B24-BEA0-867EFFEB9F7E}"/>
              </a:ext>
            </a:extLst>
          </p:cNvPr>
          <p:cNvSpPr/>
          <p:nvPr/>
        </p:nvSpPr>
        <p:spPr>
          <a:xfrm>
            <a:off x="11804990" y="657851"/>
            <a:ext cx="4114800" cy="2131911"/>
          </a:xfrm>
          <a:prstGeom prst="cloudCallout">
            <a:avLst>
              <a:gd name="adj1" fmla="val 2601"/>
              <a:gd name="adj2" fmla="val 53281"/>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lang="vi-VN" sz="3200" b="1" kern="0">
                <a:solidFill>
                  <a:srgbClr val="0000FF"/>
                </a:solidFill>
                <a:latin typeface="Times New Roman" panose="02020603050405020304" pitchFamily="18" charset="0"/>
              </a:rPr>
              <a:t>Chia sẻ kết quả thảo luận trước lớp.</a:t>
            </a:r>
          </a:p>
        </p:txBody>
      </p:sp>
      <p:sp>
        <p:nvSpPr>
          <p:cNvPr id="3" name="Rectangle 2">
            <a:extLst>
              <a:ext uri="{FF2B5EF4-FFF2-40B4-BE49-F238E27FC236}">
                <a16:creationId xmlns="" xmlns:a16="http://schemas.microsoft.com/office/drawing/2014/main" id="{06CAC86B-78C0-497C-B783-6C49264188B0}"/>
              </a:ext>
            </a:extLst>
          </p:cNvPr>
          <p:cNvSpPr/>
          <p:nvPr/>
        </p:nvSpPr>
        <p:spPr>
          <a:xfrm>
            <a:off x="864545" y="7975680"/>
            <a:ext cx="6860419" cy="954107"/>
          </a:xfrm>
          <a:prstGeom prst="rect">
            <a:avLst/>
          </a:prstGeom>
          <a:solidFill>
            <a:schemeClr val="bg1"/>
          </a:solidFill>
        </p:spPr>
        <p:txBody>
          <a:bodyPr wrap="square">
            <a:spAutoFit/>
          </a:bodyPr>
          <a:lstStyle/>
          <a:p>
            <a:r>
              <a:rPr lang="vi-VN" sz="2800" b="1">
                <a:solidFill>
                  <a:srgbClr val="0000CC"/>
                </a:solidFill>
                <a:latin typeface="Times New Roman" panose="02020603050405020304" pitchFamily="18" charset="0"/>
                <a:cs typeface="Times New Roman" panose="02020603050405020304" pitchFamily="18" charset="0"/>
              </a:rPr>
              <a:t>Hình 1: Quả cam đã có dấu hiệu bị mốc, không đảm bảo vệ sinh an toàn thực phẩm.</a:t>
            </a:r>
          </a:p>
        </p:txBody>
      </p:sp>
    </p:spTree>
    <p:extLst>
      <p:ext uri="{BB962C8B-B14F-4D97-AF65-F5344CB8AC3E}">
        <p14:creationId xmlns:p14="http://schemas.microsoft.com/office/powerpoint/2010/main" val="31611942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3119" y="1543867"/>
            <a:ext cx="9067800" cy="677108"/>
            <a:chOff x="1508918" y="1888664"/>
            <a:chExt cx="4073236" cy="677108"/>
          </a:xfrm>
        </p:grpSpPr>
        <p:sp>
          <p:nvSpPr>
            <p:cNvPr id="10" name="Rectangle 9"/>
            <p:cNvSpPr/>
            <p:nvPr/>
          </p:nvSpPr>
          <p:spPr>
            <a:xfrm>
              <a:off x="1508918" y="1888664"/>
              <a:ext cx="407323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Nhận diện thực phẩm không an toàn.</a:t>
              </a:r>
            </a:p>
          </p:txBody>
        </p:sp>
        <p:cxnSp>
          <p:nvCxnSpPr>
            <p:cNvPr id="11" name="Straight Connector 10"/>
            <p:cNvCxnSpPr/>
            <p:nvPr/>
          </p:nvCxnSpPr>
          <p:spPr>
            <a:xfrm>
              <a:off x="1673234" y="2519755"/>
              <a:ext cx="350159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 xmlns:a16="http://schemas.microsoft.com/office/drawing/2014/main" id="{06CAC86B-78C0-497C-B783-6C49264188B0}"/>
              </a:ext>
            </a:extLst>
          </p:cNvPr>
          <p:cNvSpPr/>
          <p:nvPr/>
        </p:nvSpPr>
        <p:spPr>
          <a:xfrm>
            <a:off x="1585120" y="7908768"/>
            <a:ext cx="13650080" cy="954107"/>
          </a:xfrm>
          <a:prstGeom prst="rect">
            <a:avLst/>
          </a:prstGeom>
          <a:solidFill>
            <a:schemeClr val="bg1"/>
          </a:solidFill>
        </p:spPr>
        <p:txBody>
          <a:bodyPr wrap="square">
            <a:spAutoFit/>
          </a:bodyPr>
          <a:lstStyle/>
          <a:p>
            <a:r>
              <a:rPr lang="vi-VN" sz="2800" b="1">
                <a:solidFill>
                  <a:srgbClr val="0000CC"/>
                </a:solidFill>
                <a:latin typeface="Times New Roman" panose="02020603050405020304" pitchFamily="18" charset="0"/>
                <a:cs typeface="Times New Roman" panose="02020603050405020304" pitchFamily="18" charset="0"/>
              </a:rPr>
              <a:t>Hình 4: Thực phẩm được sản xuất tại nơi bẩn thỉu, có ruồi muỗi, không được che chắn, đậy kín, không đảm bảo vệ sinh an toan thực phẩm.</a:t>
            </a:r>
          </a:p>
        </p:txBody>
      </p:sp>
      <p:pic>
        <p:nvPicPr>
          <p:cNvPr id="24" name="Picture 23">
            <a:extLst>
              <a:ext uri="{FF2B5EF4-FFF2-40B4-BE49-F238E27FC236}">
                <a16:creationId xmlns="" xmlns:a16="http://schemas.microsoft.com/office/drawing/2014/main" id="{E17234E2-F71C-4BF7-96C0-E7BE60863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19" y="2308334"/>
            <a:ext cx="6476999" cy="5482184"/>
          </a:xfrm>
          <a:prstGeom prst="rect">
            <a:avLst/>
          </a:prstGeom>
        </p:spPr>
      </p:pic>
      <p:pic>
        <p:nvPicPr>
          <p:cNvPr id="25" name="Picture 24">
            <a:extLst>
              <a:ext uri="{FF2B5EF4-FFF2-40B4-BE49-F238E27FC236}">
                <a16:creationId xmlns="" xmlns:a16="http://schemas.microsoft.com/office/drawing/2014/main" id="{CE11D177-C1C2-4370-B4CD-1E8E64CCB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219" y="2308334"/>
            <a:ext cx="6896100" cy="5482183"/>
          </a:xfrm>
          <a:prstGeom prst="rect">
            <a:avLst/>
          </a:prstGeom>
        </p:spPr>
      </p:pic>
      <p:sp>
        <p:nvSpPr>
          <p:cNvPr id="27" name="Thought Bubble: Cloud 26">
            <a:extLst>
              <a:ext uri="{FF2B5EF4-FFF2-40B4-BE49-F238E27FC236}">
                <a16:creationId xmlns="" xmlns:a16="http://schemas.microsoft.com/office/drawing/2014/main" id="{7E659D7D-E870-4B24-BEA0-867EFFEB9F7E}"/>
              </a:ext>
            </a:extLst>
          </p:cNvPr>
          <p:cNvSpPr/>
          <p:nvPr/>
        </p:nvSpPr>
        <p:spPr>
          <a:xfrm>
            <a:off x="11804990" y="657851"/>
            <a:ext cx="4114800" cy="2131911"/>
          </a:xfrm>
          <a:prstGeom prst="cloudCallout">
            <a:avLst>
              <a:gd name="adj1" fmla="val 2601"/>
              <a:gd name="adj2" fmla="val 53281"/>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1452524" eaLnBrk="1" fontAlgn="auto" latinLnBrk="0" hangingPunct="1">
              <a:lnSpc>
                <a:spcPct val="100000"/>
              </a:lnSpc>
              <a:spcBef>
                <a:spcPts val="0"/>
              </a:spcBef>
              <a:spcAft>
                <a:spcPts val="0"/>
              </a:spcAft>
              <a:buClrTx/>
              <a:buSzTx/>
              <a:buFontTx/>
              <a:buNone/>
              <a:tabLst/>
              <a:defRPr/>
            </a:pPr>
            <a:r>
              <a:rPr lang="vi-VN" sz="3200" b="1" kern="0">
                <a:solidFill>
                  <a:srgbClr val="0000FF"/>
                </a:solidFill>
                <a:latin typeface="Times New Roman" panose="02020603050405020304" pitchFamily="18" charset="0"/>
              </a:rPr>
              <a:t>Chia sẻ kết quả thảo luận trước lớp.</a:t>
            </a:r>
          </a:p>
        </p:txBody>
      </p:sp>
    </p:spTree>
    <p:extLst>
      <p:ext uri="{BB962C8B-B14F-4D97-AF65-F5344CB8AC3E}">
        <p14:creationId xmlns:p14="http://schemas.microsoft.com/office/powerpoint/2010/main" val="17536947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2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10684</TotalTime>
  <Words>471</Words>
  <Application>Microsoft Office PowerPoint</Application>
  <PresentationFormat>Custom</PresentationFormat>
  <Paragraphs>39</Paragraphs>
  <Slides>17</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ADMIN</cp:lastModifiedBy>
  <cp:revision>1363</cp:revision>
  <dcterms:created xsi:type="dcterms:W3CDTF">2008-09-09T22:52:10Z</dcterms:created>
  <dcterms:modified xsi:type="dcterms:W3CDTF">2024-08-29T14:50:56Z</dcterms:modified>
</cp:coreProperties>
</file>