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30" r:id="rId2"/>
    <p:sldId id="432" r:id="rId3"/>
    <p:sldId id="434" r:id="rId4"/>
    <p:sldId id="445" r:id="rId5"/>
    <p:sldId id="447" r:id="rId6"/>
    <p:sldId id="448" r:id="rId7"/>
    <p:sldId id="441" r:id="rId8"/>
    <p:sldId id="449" r:id="rId9"/>
    <p:sldId id="450" r:id="rId10"/>
    <p:sldId id="451"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FEDEEC"/>
    <a:srgbClr val="FDCFE3"/>
    <a:srgbClr val="FF7C80"/>
    <a:srgbClr val="FF0066"/>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72" d="100"/>
          <a:sy n="72" d="100"/>
        </p:scale>
        <p:origin x="77" y="1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err="1">
                <a:solidFill>
                  <a:srgbClr val="FF0066"/>
                </a:solidFill>
                <a:latin typeface="Times New Roman" pitchFamily="18" charset="0"/>
              </a:rPr>
              <a:t>TRƯỜNG</a:t>
            </a:r>
            <a:r>
              <a:rPr lang="en-US" altLang="en-US" sz="3500" b="1" dirty="0">
                <a:solidFill>
                  <a:srgbClr val="FF0066"/>
                </a:solidFill>
                <a:latin typeface="Times New Roman" pitchFamily="18" charset="0"/>
              </a:rPr>
              <a:t> </a:t>
            </a:r>
            <a:r>
              <a:rPr lang="en-US" altLang="en-US" sz="3500" b="1" dirty="0" err="1">
                <a:solidFill>
                  <a:srgbClr val="FF0066"/>
                </a:solidFill>
                <a:latin typeface="Times New Roman" pitchFamily="18" charset="0"/>
              </a:rPr>
              <a:t>TIỂU</a:t>
            </a:r>
            <a:r>
              <a:rPr lang="en-US" altLang="en-US" sz="3500" b="1" dirty="0">
                <a:solidFill>
                  <a:srgbClr val="FF0066"/>
                </a:solidFill>
                <a:latin typeface="Times New Roman" pitchFamily="18" charset="0"/>
              </a:rPr>
              <a:t> </a:t>
            </a:r>
            <a:r>
              <a:rPr lang="en-US" altLang="en-US" sz="3500" b="1" dirty="0" err="1">
                <a:solidFill>
                  <a:srgbClr val="FF0066"/>
                </a:solidFill>
                <a:latin typeface="Times New Roman" pitchFamily="18" charset="0"/>
              </a:rPr>
              <a:t>HỌC</a:t>
            </a:r>
            <a:r>
              <a:rPr lang="en-US" altLang="en-US" sz="3500" b="1" dirty="0">
                <a:solidFill>
                  <a:srgbClr val="FF0066"/>
                </a:solidFill>
                <a:latin typeface="Times New Roman" pitchFamily="18" charset="0"/>
              </a:rPr>
              <a:t> </a:t>
            </a:r>
            <a:r>
              <a:rPr lang="vi-VN" altLang="en-US" sz="3500" b="1" dirty="0">
                <a:solidFill>
                  <a:srgbClr val="FF0066"/>
                </a:solidFill>
                <a:latin typeface="Times New Roman" pitchFamily="18" charset="0"/>
              </a:rPr>
              <a:t>CHU </a:t>
            </a:r>
            <a:r>
              <a:rPr lang="vi-VN" altLang="en-US" sz="3500" b="1" dirty="0" smtClean="0">
                <a:solidFill>
                  <a:srgbClr val="FF0066"/>
                </a:solidFill>
                <a:latin typeface="Times New Roman" pitchFamily="18" charset="0"/>
              </a:rPr>
              <a:t>VĂN AN</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746919" y="4343401"/>
            <a:ext cx="153924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32: HĐCD: HÒA GIẢI BẤT ĐỒNG VỚI BẠN</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38984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94919" y="7086600"/>
            <a:ext cx="9677400" cy="830997"/>
          </a:xfrm>
          <a:prstGeom prst="rect">
            <a:avLst/>
          </a:prstGeom>
          <a:noFill/>
        </p:spPr>
        <p:txBody>
          <a:bodyPr wrap="square" rtlCol="0">
            <a:spAutoFit/>
          </a:bodyPr>
          <a:lstStyle/>
          <a:p>
            <a:r>
              <a:rPr lang="vi-VN" sz="4800" i="1" dirty="0">
                <a:solidFill>
                  <a:srgbClr val="0000FF"/>
                </a:solidFill>
              </a:rPr>
              <a:t>GV: Nguyễn Thị Thu </a:t>
            </a:r>
            <a:r>
              <a:rPr lang="vi-VN" sz="4800" i="1" dirty="0" smtClean="0">
                <a:solidFill>
                  <a:srgbClr val="0000FF"/>
                </a:solidFill>
              </a:rPr>
              <a:t>Hương</a:t>
            </a:r>
            <a:endParaRPr lang="en-US" sz="4800" i="1" dirty="0">
              <a:solidFill>
                <a:srgbClr val="0000FF"/>
              </a:solidFill>
            </a:endParaRPr>
          </a:p>
        </p:txBody>
      </p:sp>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75519" y="971562"/>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hòa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giải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5741877"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Cloud 13"/>
          <p:cNvSpPr/>
          <p:nvPr/>
        </p:nvSpPr>
        <p:spPr>
          <a:xfrm>
            <a:off x="2042319" y="2569416"/>
            <a:ext cx="12573000" cy="512678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261519" y="3581400"/>
            <a:ext cx="10896600" cy="2862322"/>
          </a:xfrm>
          <a:prstGeom prst="rect">
            <a:avLst/>
          </a:prstGeom>
        </p:spPr>
        <p:txBody>
          <a:bodyPr wrap="square">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Khi giải quyết tình huống thì nên bình </a:t>
            </a:r>
            <a:r>
              <a:rPr lang="vi-VN" sz="3600" b="1" dirty="0" smtClean="0">
                <a:solidFill>
                  <a:srgbClr val="FF0000"/>
                </a:solidFill>
                <a:latin typeface="Times New Roman" panose="02020603050405020304" pitchFamily="18" charset="0"/>
                <a:cs typeface="Times New Roman" panose="02020603050405020304" pitchFamily="18" charset="0"/>
              </a:rPr>
              <a:t>t</a:t>
            </a:r>
            <a:r>
              <a:rPr lang="en-US" sz="3600" b="1" dirty="0" err="1" smtClean="0">
                <a:solidFill>
                  <a:srgbClr val="FF0000"/>
                </a:solidFill>
                <a:latin typeface="Times New Roman" panose="02020603050405020304" pitchFamily="18" charset="0"/>
                <a:cs typeface="Times New Roman" panose="02020603050405020304" pitchFamily="18" charset="0"/>
              </a:rPr>
              <a:t>ĩnh</a:t>
            </a:r>
            <a:r>
              <a:rPr lang="vi-VN" sz="3600" b="1" dirty="0" smtClean="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không </a:t>
            </a:r>
            <a:r>
              <a:rPr lang="vi-VN" sz="3600" b="1" dirty="0" smtClean="0">
                <a:solidFill>
                  <a:srgbClr val="FF0000"/>
                </a:solidFill>
                <a:latin typeface="Times New Roman" panose="02020603050405020304" pitchFamily="18" charset="0"/>
                <a:cs typeface="Times New Roman" panose="02020603050405020304" pitchFamily="18" charset="0"/>
              </a:rPr>
              <a:t>nên</a:t>
            </a:r>
            <a:endParaRPr lang="en-US" sz="3600" b="1" dirty="0" smtClean="0">
              <a:solidFill>
                <a:srgbClr val="FF0000"/>
              </a:solidFill>
              <a:latin typeface="Times New Roman" panose="02020603050405020304" pitchFamily="18" charset="0"/>
              <a:cs typeface="Times New Roman" panose="02020603050405020304" pitchFamily="18" charset="0"/>
            </a:endParaRPr>
          </a:p>
          <a:p>
            <a:r>
              <a:rPr lang="vi-VN" sz="3600" b="1" dirty="0" smtClean="0">
                <a:solidFill>
                  <a:srgbClr val="FF0000"/>
                </a:solidFill>
                <a:latin typeface="Times New Roman" panose="02020603050405020304" pitchFamily="18" charset="0"/>
                <a:cs typeface="Times New Roman" panose="02020603050405020304" pitchFamily="18" charset="0"/>
              </a:rPr>
              <a:t>nóng </a:t>
            </a:r>
            <a:r>
              <a:rPr lang="vi-VN" sz="3600" b="1" dirty="0">
                <a:solidFill>
                  <a:srgbClr val="FF0000"/>
                </a:solidFill>
                <a:latin typeface="Times New Roman" panose="02020603050405020304" pitchFamily="18" charset="0"/>
                <a:cs typeface="Times New Roman" panose="02020603050405020304" pitchFamily="18" charset="0"/>
              </a:rPr>
              <a:t>vội, mất kiểm soát </a:t>
            </a:r>
            <a:r>
              <a:rPr lang="vi-VN" sz="3600" b="1" dirty="0" smtClean="0">
                <a:solidFill>
                  <a:srgbClr val="FF0000"/>
                </a:solidFill>
                <a:latin typeface="Times New Roman" panose="02020603050405020304" pitchFamily="18" charset="0"/>
                <a:cs typeface="Times New Roman" panose="02020603050405020304" pitchFamily="18" charset="0"/>
              </a:rPr>
              <a:t>để</a:t>
            </a: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những </a:t>
            </a:r>
            <a:r>
              <a:rPr lang="vi-VN" sz="3600" b="1" dirty="0">
                <a:solidFill>
                  <a:srgbClr val="FF0000"/>
                </a:solidFill>
                <a:latin typeface="Times New Roman" panose="02020603050405020304" pitchFamily="18" charset="0"/>
                <a:cs typeface="Times New Roman" panose="02020603050405020304" pitchFamily="18" charset="0"/>
              </a:rPr>
              <a:t>cảm xúc tiêu cực lấn </a:t>
            </a:r>
            <a:r>
              <a:rPr lang="vi-VN" sz="3600" b="1" dirty="0" smtClean="0">
                <a:solidFill>
                  <a:srgbClr val="FF0000"/>
                </a:solidFill>
                <a:latin typeface="Times New Roman" panose="02020603050405020304" pitchFamily="18" charset="0"/>
                <a:cs typeface="Times New Roman" panose="02020603050405020304" pitchFamily="18" charset="0"/>
              </a:rPr>
              <a:t>át </a:t>
            </a:r>
            <a:r>
              <a:rPr lang="vi-VN" sz="3600" b="1" dirty="0">
                <a:solidFill>
                  <a:srgbClr val="FF0000"/>
                </a:solidFill>
                <a:latin typeface="Times New Roman" panose="02020603050405020304" pitchFamily="18" charset="0"/>
                <a:cs typeface="Times New Roman" panose="02020603050405020304" pitchFamily="18" charset="0"/>
              </a:rPr>
              <a:t>lí trí. Nếu như vậy </a:t>
            </a:r>
            <a:r>
              <a:rPr lang="vi-VN" sz="3600" b="1" dirty="0" smtClean="0">
                <a:solidFill>
                  <a:srgbClr val="FF0000"/>
                </a:solidFill>
                <a:latin typeface="Times New Roman" panose="02020603050405020304" pitchFamily="18" charset="0"/>
                <a:cs typeface="Times New Roman" panose="02020603050405020304" pitchFamily="18" charset="0"/>
              </a:rPr>
              <a:t>sẽ dẫn </a:t>
            </a:r>
            <a:r>
              <a:rPr lang="vi-VN" sz="3600" b="1" dirty="0">
                <a:solidFill>
                  <a:srgbClr val="FF0000"/>
                </a:solidFill>
                <a:latin typeface="Times New Roman" panose="02020603050405020304" pitchFamily="18" charset="0"/>
                <a:cs typeface="Times New Roman" panose="02020603050405020304" pitchFamily="18" charset="0"/>
              </a:rPr>
              <a:t>đến những hành động, lời nói gây tổn thương cho đối phương. Cần đặt lợi ích tập thể lên trên lợi ích cá nhân.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40056"/>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p chung ta doan k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5519" y="594360"/>
            <a:ext cx="14249400" cy="8007468"/>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61341" y="1608892"/>
            <a:ext cx="8438108" cy="698599"/>
            <a:chOff x="1644712" y="1821156"/>
            <a:chExt cx="7517586" cy="698599"/>
          </a:xfrm>
        </p:grpSpPr>
        <p:sp>
          <p:nvSpPr>
            <p:cNvPr id="10" name="Rectangle 9"/>
            <p:cNvSpPr/>
            <p:nvPr/>
          </p:nvSpPr>
          <p:spPr>
            <a:xfrm>
              <a:off x="1644712" y="1821156"/>
              <a:ext cx="7517586"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xét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về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r>
                <a:rPr lang="en-US" sz="3800" b="1" dirty="0" smtClean="0">
                  <a:solidFill>
                    <a:srgbClr val="FF0066"/>
                  </a:solidFill>
                  <a:latin typeface="Times New Roman" pitchFamily="18" charset="0"/>
                  <a:cs typeface="Times New Roman" pitchFamily="18" charset="0"/>
                </a:rPr>
                <a:t> .</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flipV="1">
              <a:off x="1741120" y="2498264"/>
              <a:ext cx="6556524" cy="21491"/>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899319" y="575463"/>
            <a:ext cx="12512199" cy="1097795"/>
            <a:chOff x="2042318" y="575463"/>
            <a:chExt cx="12512199" cy="1097795"/>
          </a:xfrm>
        </p:grpSpPr>
        <p:sp>
          <p:nvSpPr>
            <p:cNvPr id="31" name="Text Box 14"/>
            <p:cNvSpPr txBox="1">
              <a:spLocks noChangeArrowheads="1"/>
            </p:cNvSpPr>
            <p:nvPr/>
          </p:nvSpPr>
          <p:spPr bwMode="auto">
            <a:xfrm>
              <a:off x="2042318" y="1097280"/>
              <a:ext cx="125121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32: HÒA GIẢI BẤT ĐỒNG VỚI BẠN</a:t>
              </a:r>
            </a:p>
          </p:txBody>
        </p:sp>
        <p:grpSp>
          <p:nvGrpSpPr>
            <p:cNvPr id="32" name="Group 31"/>
            <p:cNvGrpSpPr/>
            <p:nvPr/>
          </p:nvGrpSpPr>
          <p:grpSpPr>
            <a:xfrm>
              <a:off x="5623719" y="575463"/>
              <a:ext cx="5006371" cy="523220"/>
              <a:chOff x="5468902" y="636422"/>
              <a:chExt cx="4921898" cy="523220"/>
            </a:xfrm>
          </p:grpSpPr>
          <p:sp>
            <p:nvSpPr>
              <p:cNvPr id="36" name="TextBox 3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cxnSp>
            <p:nvCxnSpPr>
              <p:cNvPr id="34" name="Straight Connector 3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9" name="TextBox 18"/>
          <p:cNvSpPr txBox="1"/>
          <p:nvPr/>
        </p:nvSpPr>
        <p:spPr>
          <a:xfrm>
            <a:off x="1676718" y="2529840"/>
            <a:ext cx="13091001" cy="1200329"/>
          </a:xfrm>
          <a:prstGeom prst="rect">
            <a:avLst/>
          </a:prstGeom>
          <a:solidFill>
            <a:schemeClr val="bg1"/>
          </a:solidFill>
        </p:spPr>
        <p:txBody>
          <a:bodyPr wrap="square" rtlCol="0">
            <a:spAutoFit/>
          </a:bodyPr>
          <a:lstStyle/>
          <a:p>
            <a:pPr algn="just"/>
            <a:r>
              <a:rPr lang="en-US" sz="3600" b="1" dirty="0" err="1" smtClean="0">
                <a:solidFill>
                  <a:srgbClr val="0000CC"/>
                </a:solidFill>
                <a:latin typeface="Times New Roman" pitchFamily="18" charset="0"/>
                <a:cs typeface="Times New Roman" pitchFamily="18" charset="0"/>
              </a:rPr>
              <a:t>Nêu</a:t>
            </a:r>
            <a:r>
              <a:rPr lang="en-US" sz="3600" b="1" dirty="0" smtClean="0">
                <a:solidFill>
                  <a:srgbClr val="0000CC"/>
                </a:solidFill>
                <a:latin typeface="Times New Roman" pitchFamily="18" charset="0"/>
                <a:cs typeface="Times New Roman" pitchFamily="18" charset="0"/>
              </a:rPr>
              <a:t> ý </a:t>
            </a:r>
            <a:r>
              <a:rPr lang="en-US" sz="3600" b="1" dirty="0" err="1" smtClean="0">
                <a:solidFill>
                  <a:srgbClr val="0000CC"/>
                </a:solidFill>
                <a:latin typeface="Times New Roman" pitchFamily="18" charset="0"/>
                <a:cs typeface="Times New Roman" pitchFamily="18" charset="0"/>
              </a:rPr>
              <a:t>kiến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của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khi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gặp</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đồng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trong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mỗi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bức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sau</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pic>
        <p:nvPicPr>
          <p:cNvPr id="5" name="Picture 4"/>
          <p:cNvPicPr>
            <a:picLocks noChangeAspect="1"/>
          </p:cNvPicPr>
          <p:nvPr/>
        </p:nvPicPr>
        <p:blipFill rotWithShape="1">
          <a:blip r:embed="rId2"/>
          <a:srcRect l="30673" t="46875" r="25988" b="13542"/>
          <a:stretch/>
        </p:blipFill>
        <p:spPr>
          <a:xfrm>
            <a:off x="1769554" y="3730169"/>
            <a:ext cx="12998165" cy="4575631"/>
          </a:xfrm>
          <a:prstGeom prst="rect">
            <a:avLst/>
          </a:prstGeom>
        </p:spPr>
      </p:pic>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432719" y="914400"/>
            <a:ext cx="8438108" cy="677108"/>
            <a:chOff x="1644712" y="2506956"/>
            <a:chExt cx="7517586" cy="677108"/>
          </a:xfrm>
        </p:grpSpPr>
        <p:sp>
          <p:nvSpPr>
            <p:cNvPr id="10" name="Rectangle 9"/>
            <p:cNvSpPr/>
            <p:nvPr/>
          </p:nvSpPr>
          <p:spPr>
            <a:xfrm>
              <a:off x="1644712" y="2506956"/>
              <a:ext cx="7517586"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xét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về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r>
                <a:rPr lang="en-US" sz="3800" b="1" dirty="0" smtClean="0">
                  <a:solidFill>
                    <a:srgbClr val="FF0066"/>
                  </a:solidFill>
                  <a:latin typeface="Times New Roman" pitchFamily="18" charset="0"/>
                  <a:cs typeface="Times New Roman" pitchFamily="18" charset="0"/>
                </a:rPr>
                <a:t> .</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flipV="1">
              <a:off x="1741120" y="3162573"/>
              <a:ext cx="6556524" cy="21491"/>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9" name="TextBox 18"/>
          <p:cNvSpPr txBox="1"/>
          <p:nvPr/>
        </p:nvSpPr>
        <p:spPr>
          <a:xfrm>
            <a:off x="1795094" y="2057400"/>
            <a:ext cx="13091001" cy="646331"/>
          </a:xfrm>
          <a:prstGeom prst="rect">
            <a:avLst/>
          </a:prstGeom>
          <a:solidFill>
            <a:schemeClr val="bg1"/>
          </a:solidFill>
        </p:spPr>
        <p:txBody>
          <a:bodyPr wrap="square" rtlCol="0">
            <a:spAutoFit/>
          </a:bodyPr>
          <a:lstStyle/>
          <a:p>
            <a:pPr algn="just"/>
            <a:r>
              <a:rPr lang="en-US" sz="3600" b="1" dirty="0" err="1" smtClean="0">
                <a:solidFill>
                  <a:srgbClr val="0000CC"/>
                </a:solidFill>
                <a:latin typeface="Times New Roman" pitchFamily="18" charset="0"/>
                <a:cs typeface="Times New Roman" pitchFamily="18" charset="0"/>
              </a:rPr>
              <a:t>Gợi</a:t>
            </a:r>
            <a:r>
              <a:rPr lang="en-US" sz="3600" b="1" dirty="0" smtClean="0">
                <a:solidFill>
                  <a:srgbClr val="0000CC"/>
                </a:solidFill>
                <a:latin typeface="Times New Roman" pitchFamily="18" charset="0"/>
                <a:cs typeface="Times New Roman" pitchFamily="18" charset="0"/>
              </a:rPr>
              <a:t> ý:</a:t>
            </a:r>
            <a:endParaRPr lang="en-US" sz="3600" b="1" dirty="0">
              <a:solidFill>
                <a:srgbClr val="0000CC"/>
              </a:solidFill>
              <a:latin typeface="Times New Roman" pitchFamily="18" charset="0"/>
              <a:cs typeface="Times New Roman" pitchFamily="18" charset="0"/>
            </a:endParaRPr>
          </a:p>
        </p:txBody>
      </p:sp>
      <p:sp>
        <p:nvSpPr>
          <p:cNvPr id="14" name="TextBox 13"/>
          <p:cNvSpPr txBox="1"/>
          <p:nvPr/>
        </p:nvSpPr>
        <p:spPr>
          <a:xfrm>
            <a:off x="1432720" y="3276600"/>
            <a:ext cx="12801600" cy="3785652"/>
          </a:xfrm>
          <a:prstGeom prst="rect">
            <a:avLst/>
          </a:prstGeom>
          <a:solidFill>
            <a:schemeClr val="bg1"/>
          </a:solidFill>
        </p:spPr>
        <p:txBody>
          <a:bodyPr wrap="square" rtlCol="0">
            <a:spAutoFit/>
          </a:bodyPr>
          <a:lstStyle/>
          <a:p>
            <a:pPr algn="just"/>
            <a:r>
              <a:rPr lang="en-US" sz="4000" b="1" dirty="0" smtClean="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a:t>
            </a:r>
            <a:r>
              <a:rPr lang="en-US" sz="4000" b="1" dirty="0" err="1" smtClean="0">
                <a:solidFill>
                  <a:srgbClr val="0000CC"/>
                </a:solidFill>
                <a:latin typeface="Times New Roman" pitchFamily="18" charset="0"/>
                <a:cs typeface="Times New Roman" pitchFamily="18" charset="0"/>
              </a:rPr>
              <a:t>ác</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bạn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trong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tình</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huống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bất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đồng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về</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điều</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gì</a:t>
            </a:r>
            <a:r>
              <a:rPr lang="en-US" sz="4000" b="1" dirty="0" smtClean="0">
                <a:solidFill>
                  <a:srgbClr val="0000CC"/>
                </a:solidFill>
                <a:latin typeface="Times New Roman" pitchFamily="18" charset="0"/>
                <a:cs typeface="Times New Roman" pitchFamily="18" charset="0"/>
              </a:rPr>
              <a:t>?</a:t>
            </a:r>
          </a:p>
          <a:p>
            <a:pPr algn="just"/>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Em</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có</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nhận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xét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gì</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về</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cách</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xử</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lí</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khi</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gặp</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bất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đồng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của</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các</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bạn</a:t>
            </a:r>
            <a:r>
              <a:rPr lang="en-US" sz="4000" b="1" dirty="0" smtClean="0">
                <a:solidFill>
                  <a:srgbClr val="0000CC"/>
                </a:solidFill>
                <a:latin typeface="Times New Roman" pitchFamily="18" charset="0"/>
                <a:cs typeface="Times New Roman" pitchFamily="18" charset="0"/>
              </a:rPr>
              <a:t>?</a:t>
            </a:r>
          </a:p>
          <a:p>
            <a:pPr algn="just"/>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Em</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thích</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cách</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xử</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lí</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của</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bạn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nào</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hơn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Vì</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sao</a:t>
            </a:r>
            <a:r>
              <a:rPr lang="en-US" sz="4000" b="1" dirty="0" smtClean="0">
                <a:solidFill>
                  <a:srgbClr val="0000CC"/>
                </a:solidFill>
                <a:latin typeface="Times New Roman" pitchFamily="18" charset="0"/>
                <a:cs typeface="Times New Roman" pitchFamily="18" charset="0"/>
              </a:rPr>
              <a:t>?</a:t>
            </a:r>
          </a:p>
          <a:p>
            <a:pPr algn="just"/>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Nếu</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là</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em</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em</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sẽ</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xử</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lí</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thế</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nào</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nếu</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gặp</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tình</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huống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bất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đồng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tương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tự</a:t>
            </a:r>
            <a:r>
              <a:rPr lang="en-US" sz="4000" b="1" dirty="0" smtClean="0">
                <a:solidFill>
                  <a:srgbClr val="0000CC"/>
                </a:solidFill>
                <a:latin typeface="Times New Roman" pitchFamily="18" charset="0"/>
                <a:cs typeface="Times New Roman" pitchFamily="18" charset="0"/>
              </a:rPr>
              <a:t>?</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971728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61341" y="1608892"/>
            <a:ext cx="8438108" cy="698599"/>
            <a:chOff x="1644712" y="1821156"/>
            <a:chExt cx="7517586" cy="698599"/>
          </a:xfrm>
        </p:grpSpPr>
        <p:sp>
          <p:nvSpPr>
            <p:cNvPr id="10" name="Rectangle 9"/>
            <p:cNvSpPr/>
            <p:nvPr/>
          </p:nvSpPr>
          <p:spPr>
            <a:xfrm>
              <a:off x="1644712" y="1821156"/>
              <a:ext cx="7517586"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xét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về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r>
                <a:rPr lang="en-US" sz="3800" b="1" dirty="0" smtClean="0">
                  <a:solidFill>
                    <a:srgbClr val="FF0066"/>
                  </a:solidFill>
                  <a:latin typeface="Times New Roman" pitchFamily="18" charset="0"/>
                  <a:cs typeface="Times New Roman" pitchFamily="18" charset="0"/>
                </a:rPr>
                <a:t> .</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flipV="1">
              <a:off x="1741120" y="2498264"/>
              <a:ext cx="6556524" cy="21491"/>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5" name="Picture 4"/>
          <p:cNvPicPr>
            <a:picLocks noChangeAspect="1"/>
          </p:cNvPicPr>
          <p:nvPr/>
        </p:nvPicPr>
        <p:blipFill rotWithShape="1">
          <a:blip r:embed="rId2"/>
          <a:srcRect l="30673" t="46875" r="49617" b="13542"/>
          <a:stretch/>
        </p:blipFill>
        <p:spPr>
          <a:xfrm>
            <a:off x="9957346" y="2315958"/>
            <a:ext cx="5911565" cy="6828042"/>
          </a:xfrm>
          <a:prstGeom prst="rect">
            <a:avLst/>
          </a:prstGeom>
        </p:spPr>
      </p:pic>
      <p:sp>
        <p:nvSpPr>
          <p:cNvPr id="3" name="Rectangle 2"/>
          <p:cNvSpPr/>
          <p:nvPr/>
        </p:nvSpPr>
        <p:spPr>
          <a:xfrm>
            <a:off x="1380473" y="3048000"/>
            <a:ext cx="8566554" cy="3970318"/>
          </a:xfrm>
          <a:prstGeom prst="rect">
            <a:avLst/>
          </a:prstGeom>
        </p:spPr>
        <p:txBody>
          <a:bodyPr wrap="square">
            <a:spAutoFit/>
          </a:bodyPr>
          <a:lstStyle/>
          <a:p>
            <a:r>
              <a:rPr lang="vi-VN" sz="3600" b="1" dirty="0">
                <a:solidFill>
                  <a:srgbClr val="0000CC"/>
                </a:solidFill>
                <a:latin typeface="Times New Roman" panose="02020603050405020304" pitchFamily="18" charset="0"/>
                <a:cs typeface="Times New Roman" panose="02020603050405020304" pitchFamily="18" charset="0"/>
              </a:rPr>
              <a:t>+ Bạn nam đã hành động rất hợp lý khi muốn giải thích cho bạn của mình nghe.</a:t>
            </a:r>
          </a:p>
          <a:p>
            <a:r>
              <a:rPr lang="vi-VN" sz="3600" b="1" dirty="0">
                <a:solidFill>
                  <a:srgbClr val="0000CC"/>
                </a:solidFill>
                <a:latin typeface="Times New Roman" panose="02020603050405020304" pitchFamily="18" charset="0"/>
                <a:cs typeface="Times New Roman" panose="02020603050405020304" pitchFamily="18" charset="0"/>
              </a:rPr>
              <a:t>+ Bạn nữ: Em sẽ không tỏ thái độ với bạn mà sẽ lắng nghe bạn giải thích vì khi mình chưa nghe đối phương giải thích về câu chuyện thì bản thân sẽ không hiểu được hoặc hiểu sai. </a:t>
            </a:r>
          </a:p>
        </p:txBody>
      </p:sp>
    </p:spTree>
    <p:extLst>
      <p:ext uri="{BB962C8B-B14F-4D97-AF65-F5344CB8AC3E}">
        <p14:creationId xmlns:p14="http://schemas.microsoft.com/office/powerpoint/2010/main" val="19087125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61341" y="1608892"/>
            <a:ext cx="8438108" cy="698599"/>
            <a:chOff x="1644712" y="1821156"/>
            <a:chExt cx="7517586" cy="698599"/>
          </a:xfrm>
        </p:grpSpPr>
        <p:sp>
          <p:nvSpPr>
            <p:cNvPr id="10" name="Rectangle 9"/>
            <p:cNvSpPr/>
            <p:nvPr/>
          </p:nvSpPr>
          <p:spPr>
            <a:xfrm>
              <a:off x="1644712" y="1821156"/>
              <a:ext cx="7517586"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xét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về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r>
                <a:rPr lang="en-US" sz="3800" b="1" dirty="0" smtClean="0">
                  <a:solidFill>
                    <a:srgbClr val="FF0066"/>
                  </a:solidFill>
                  <a:latin typeface="Times New Roman" pitchFamily="18" charset="0"/>
                  <a:cs typeface="Times New Roman" pitchFamily="18" charset="0"/>
                </a:rPr>
                <a:t> .</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flipV="1">
              <a:off x="1741120" y="2498264"/>
              <a:ext cx="6556524" cy="21491"/>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14" name="Picture 13"/>
          <p:cNvPicPr>
            <a:picLocks noChangeAspect="1"/>
          </p:cNvPicPr>
          <p:nvPr/>
        </p:nvPicPr>
        <p:blipFill rotWithShape="1">
          <a:blip r:embed="rId2"/>
          <a:srcRect l="50129" t="46875" r="28274" b="15519"/>
          <a:stretch/>
        </p:blipFill>
        <p:spPr>
          <a:xfrm>
            <a:off x="8747919" y="2796209"/>
            <a:ext cx="7162800" cy="6195391"/>
          </a:xfrm>
          <a:prstGeom prst="rect">
            <a:avLst/>
          </a:prstGeom>
        </p:spPr>
      </p:pic>
      <p:sp>
        <p:nvSpPr>
          <p:cNvPr id="4" name="Rectangle 3"/>
          <p:cNvSpPr/>
          <p:nvPr/>
        </p:nvSpPr>
        <p:spPr>
          <a:xfrm>
            <a:off x="610394" y="2945633"/>
            <a:ext cx="8137525" cy="3416320"/>
          </a:xfrm>
          <a:prstGeom prst="rect">
            <a:avLst/>
          </a:prstGeom>
        </p:spPr>
        <p:txBody>
          <a:bodyPr>
            <a:spAutoFit/>
          </a:bodyPr>
          <a:lstStyle/>
          <a:p>
            <a:r>
              <a:rPr lang="vi-VN" sz="3600" b="1" dirty="0">
                <a:solidFill>
                  <a:srgbClr val="0000CC"/>
                </a:solidFill>
                <a:latin typeface="Times New Roman" panose="02020603050405020304" pitchFamily="18" charset="0"/>
                <a:cs typeface="Times New Roman" panose="02020603050405020304" pitchFamily="18" charset="0"/>
              </a:rPr>
              <a:t>+ Bạn nam: không nên đổ lỗi cho bạn của </a:t>
            </a:r>
            <a:r>
              <a:rPr lang="vi-VN" sz="3600" b="1" dirty="0" smtClean="0">
                <a:solidFill>
                  <a:srgbClr val="0000CC"/>
                </a:solidFill>
                <a:latin typeface="Times New Roman" panose="02020603050405020304" pitchFamily="18" charset="0"/>
                <a:cs typeface="Times New Roman" panose="02020603050405020304" pitchFamily="18" charset="0"/>
              </a:rPr>
              <a:t>mình</a:t>
            </a:r>
            <a:r>
              <a:rPr lang="en-US" sz="3600" b="1" dirty="0" smtClean="0">
                <a:solidFill>
                  <a:srgbClr val="0000CC"/>
                </a:solidFill>
                <a:latin typeface="Times New Roman" panose="02020603050405020304" pitchFamily="18" charset="0"/>
                <a:cs typeface="Times New Roman" panose="02020603050405020304" pitchFamily="18" charset="0"/>
              </a:rPr>
              <a:t>, </a:t>
            </a:r>
            <a:r>
              <a:rPr lang="vi-VN" sz="3600" b="1" dirty="0" smtClean="0">
                <a:solidFill>
                  <a:srgbClr val="0000CC"/>
                </a:solidFill>
                <a:latin typeface="Times New Roman" panose="02020603050405020304" pitchFamily="18" charset="0"/>
                <a:cs typeface="Times New Roman" panose="02020603050405020304" pitchFamily="18" charset="0"/>
              </a:rPr>
              <a:t>nên </a:t>
            </a:r>
            <a:r>
              <a:rPr lang="vi-VN" sz="3600" b="1" dirty="0">
                <a:solidFill>
                  <a:srgbClr val="0000CC"/>
                </a:solidFill>
                <a:latin typeface="Times New Roman" panose="02020603050405020304" pitchFamily="18" charset="0"/>
                <a:cs typeface="Times New Roman" panose="02020603050405020304" pitchFamily="18" charset="0"/>
              </a:rPr>
              <a:t>động viên bạn. </a:t>
            </a:r>
          </a:p>
          <a:p>
            <a:r>
              <a:rPr lang="vi-VN" sz="3600" b="1" dirty="0">
                <a:solidFill>
                  <a:srgbClr val="0000CC"/>
                </a:solidFill>
                <a:latin typeface="Times New Roman" panose="02020603050405020304" pitchFamily="18" charset="0"/>
                <a:cs typeface="Times New Roman" panose="02020603050405020304" pitchFamily="18" charset="0"/>
              </a:rPr>
              <a:t>+ Bạn nữ: không nên mặc kệ </a:t>
            </a:r>
            <a:r>
              <a:rPr lang="vi-VN" sz="3600" b="1" dirty="0" smtClean="0">
                <a:solidFill>
                  <a:srgbClr val="0000CC"/>
                </a:solidFill>
                <a:latin typeface="Times New Roman" panose="02020603050405020304" pitchFamily="18" charset="0"/>
                <a:cs typeface="Times New Roman" panose="02020603050405020304" pitchFamily="18" charset="0"/>
              </a:rPr>
              <a:t>bạn</a:t>
            </a:r>
            <a:r>
              <a:rPr lang="en-US" sz="3600" b="1" dirty="0" smtClean="0">
                <a:solidFill>
                  <a:srgbClr val="0000CC"/>
                </a:solidFill>
                <a:latin typeface="Times New Roman" panose="02020603050405020304" pitchFamily="18" charset="0"/>
                <a:cs typeface="Times New Roman" panose="02020603050405020304" pitchFamily="18" charset="0"/>
              </a:rPr>
              <a:t>,</a:t>
            </a:r>
            <a:r>
              <a:rPr lang="vi-VN" sz="3600" b="1" dirty="0"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khi bạn nam mất bình tinh vì bị thua thì bạn nữ nên chủ động xin lỗi vì </a:t>
            </a:r>
            <a:r>
              <a:rPr lang="vi-VN" sz="3600" b="1" dirty="0" smtClean="0">
                <a:solidFill>
                  <a:srgbClr val="0000CC"/>
                </a:solidFill>
                <a:latin typeface="Times New Roman" panose="02020603050405020304" pitchFamily="18" charset="0"/>
                <a:cs typeface="Times New Roman" panose="02020603050405020304" pitchFamily="18" charset="0"/>
              </a:rPr>
              <a:t>m</a:t>
            </a:r>
            <a:r>
              <a:rPr lang="en-US" sz="3600" b="1" dirty="0" err="1" smtClean="0">
                <a:solidFill>
                  <a:srgbClr val="0000CC"/>
                </a:solidFill>
                <a:latin typeface="Times New Roman" panose="02020603050405020304" pitchFamily="18" charset="0"/>
                <a:cs typeface="Times New Roman" panose="02020603050405020304" pitchFamily="18" charset="0"/>
              </a:rPr>
              <a:t>ình</a:t>
            </a:r>
            <a:r>
              <a:rPr lang="vi-VN" sz="3600" b="1" dirty="0"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làm liên lụy đến tổ. </a:t>
            </a:r>
          </a:p>
        </p:txBody>
      </p:sp>
    </p:spTree>
    <p:extLst>
      <p:ext uri="{BB962C8B-B14F-4D97-AF65-F5344CB8AC3E}">
        <p14:creationId xmlns:p14="http://schemas.microsoft.com/office/powerpoint/2010/main" val="21010923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46721" y="844065"/>
            <a:ext cx="11277599" cy="679935"/>
            <a:chOff x="1776014" y="949946"/>
            <a:chExt cx="10047316" cy="679935"/>
          </a:xfrm>
        </p:grpSpPr>
        <p:sp>
          <p:nvSpPr>
            <p:cNvPr id="10" name="Rectangle 9"/>
            <p:cNvSpPr/>
            <p:nvPr/>
          </p:nvSpPr>
          <p:spPr>
            <a:xfrm>
              <a:off x="1776014" y="949946"/>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hòa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giải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876895" y="1629584"/>
              <a:ext cx="5741877"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1067118" y="1905000"/>
            <a:ext cx="14767401" cy="1200329"/>
          </a:xfrm>
          <a:prstGeom prst="rect">
            <a:avLst/>
          </a:prstGeom>
          <a:solidFill>
            <a:schemeClr val="bg1"/>
          </a:solidFill>
        </p:spPr>
        <p:txBody>
          <a:bodyPr wrap="square" rtlCol="0">
            <a:spAutoFit/>
          </a:bodyPr>
          <a:lstStyle/>
          <a:p>
            <a:r>
              <a:rPr lang="en-US" sz="3600" b="1" i="1" dirty="0" err="1" smtClean="0">
                <a:solidFill>
                  <a:srgbClr val="0000CC"/>
                </a:solidFill>
                <a:latin typeface="Times New Roman" pitchFamily="18" charset="0"/>
                <a:cs typeface="Times New Roman" pitchFamily="18" charset="0"/>
              </a:rPr>
              <a:t>Quan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sát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và</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thảo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luận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hòa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giải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bất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đồng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trong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mỗi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huống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sau</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42972" t="29166" r="41801" b="36458"/>
          <a:stretch/>
        </p:blipFill>
        <p:spPr>
          <a:xfrm>
            <a:off x="0" y="3352800"/>
            <a:ext cx="4785519" cy="5724882"/>
          </a:xfrm>
          <a:prstGeom prst="rect">
            <a:avLst/>
          </a:prstGeom>
        </p:spPr>
      </p:pic>
      <p:pic>
        <p:nvPicPr>
          <p:cNvPr id="8" name="Picture 7"/>
          <p:cNvPicPr>
            <a:picLocks noChangeAspect="1"/>
          </p:cNvPicPr>
          <p:nvPr/>
        </p:nvPicPr>
        <p:blipFill rotWithShape="1">
          <a:blip r:embed="rId3"/>
          <a:srcRect l="42386" t="29166" r="41215" b="38542"/>
          <a:stretch/>
        </p:blipFill>
        <p:spPr>
          <a:xfrm>
            <a:off x="4480719" y="3276600"/>
            <a:ext cx="4876800" cy="5191482"/>
          </a:xfrm>
          <a:prstGeom prst="rect">
            <a:avLst/>
          </a:prstGeom>
        </p:spPr>
      </p:pic>
      <p:pic>
        <p:nvPicPr>
          <p:cNvPr id="12" name="Picture 11"/>
          <p:cNvPicPr>
            <a:picLocks noChangeAspect="1"/>
          </p:cNvPicPr>
          <p:nvPr/>
        </p:nvPicPr>
        <p:blipFill rotWithShape="1">
          <a:blip r:embed="rId4"/>
          <a:srcRect l="35359" t="33333" r="34187" b="41667"/>
          <a:stretch/>
        </p:blipFill>
        <p:spPr>
          <a:xfrm>
            <a:off x="9108825" y="3810000"/>
            <a:ext cx="6954293" cy="4718149"/>
          </a:xfrm>
          <a:prstGeom prst="rect">
            <a:avLst/>
          </a:prstGeom>
        </p:spPr>
      </p:pic>
    </p:spTree>
    <p:extLst>
      <p:ext uri="{BB962C8B-B14F-4D97-AF65-F5344CB8AC3E}">
        <p14:creationId xmlns:p14="http://schemas.microsoft.com/office/powerpoint/2010/main" val="12321493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hòa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giải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5741877"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1067118" y="2529840"/>
            <a:ext cx="2118201" cy="646331"/>
          </a:xfrm>
          <a:prstGeom prst="rect">
            <a:avLst/>
          </a:prstGeom>
          <a:solidFill>
            <a:schemeClr val="bg1"/>
          </a:solidFill>
        </p:spPr>
        <p:txBody>
          <a:bodyPr wrap="square" rtlCol="0">
            <a:spAutoFit/>
          </a:bodyPr>
          <a:lstStyle/>
          <a:p>
            <a:r>
              <a:rPr lang="en-US" sz="3600" b="1" i="1" dirty="0" err="1" smtClean="0">
                <a:solidFill>
                  <a:srgbClr val="0000CC"/>
                </a:solidFill>
                <a:latin typeface="Times New Roman" pitchFamily="18" charset="0"/>
                <a:cs typeface="Times New Roman" pitchFamily="18" charset="0"/>
              </a:rPr>
              <a:t>Gợi</a:t>
            </a:r>
            <a:r>
              <a:rPr lang="en-US" sz="3600" b="1" i="1" dirty="0" smtClean="0">
                <a:solidFill>
                  <a:srgbClr val="0000CC"/>
                </a:solidFill>
                <a:latin typeface="Times New Roman" pitchFamily="18" charset="0"/>
                <a:cs typeface="Times New Roman" pitchFamily="18" charset="0"/>
              </a:rPr>
              <a:t> ý:</a:t>
            </a:r>
            <a:endParaRPr lang="en-US" sz="3600" b="1" i="1" dirty="0">
              <a:solidFill>
                <a:srgbClr val="0000CC"/>
              </a:solidFill>
              <a:latin typeface="Times New Roman" pitchFamily="18" charset="0"/>
              <a:cs typeface="Times New Roman" pitchFamily="18" charset="0"/>
            </a:endParaRPr>
          </a:p>
        </p:txBody>
      </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1661319" y="3429000"/>
            <a:ext cx="12801600" cy="1446550"/>
          </a:xfrm>
          <a:prstGeom prst="rect">
            <a:avLst/>
          </a:prstGeom>
          <a:solidFill>
            <a:schemeClr val="bg1"/>
          </a:solidFill>
        </p:spPr>
        <p:txBody>
          <a:bodyPr wrap="square" rtlCol="0">
            <a:spAutoFit/>
          </a:bodyPr>
          <a:lstStyle/>
          <a:p>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Em</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sẽ</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nói</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điều</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gì</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với</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bạn</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khi</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đó</a:t>
            </a:r>
            <a:r>
              <a:rPr lang="en-US" sz="4400" b="1" i="1" dirty="0" smtClean="0">
                <a:solidFill>
                  <a:srgbClr val="0000CC"/>
                </a:solidFill>
                <a:latin typeface="Times New Roman" pitchFamily="18" charset="0"/>
                <a:cs typeface="Times New Roman" pitchFamily="18" charset="0"/>
              </a:rPr>
              <a:t>?</a:t>
            </a:r>
          </a:p>
          <a:p>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Khi</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hòa</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giải</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với</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bạn</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mình</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nên</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có</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thái</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độ</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thế</a:t>
            </a:r>
            <a:r>
              <a:rPr lang="en-US" sz="4400" b="1" i="1" dirty="0" smtClean="0">
                <a:solidFill>
                  <a:srgbClr val="0000CC"/>
                </a:solidFill>
                <a:latin typeface="Times New Roman" pitchFamily="18" charset="0"/>
                <a:cs typeface="Times New Roman" pitchFamily="18" charset="0"/>
              </a:rPr>
              <a:t> </a:t>
            </a:r>
            <a:r>
              <a:rPr lang="en-US" sz="4400" b="1" i="1" dirty="0" err="1" smtClean="0">
                <a:solidFill>
                  <a:srgbClr val="0000CC"/>
                </a:solidFill>
                <a:latin typeface="Times New Roman" pitchFamily="18" charset="0"/>
                <a:cs typeface="Times New Roman" pitchFamily="18" charset="0"/>
              </a:rPr>
              <a:t>nào</a:t>
            </a:r>
            <a:r>
              <a:rPr lang="en-US" sz="4400" b="1" i="1" dirty="0" smtClean="0">
                <a:solidFill>
                  <a:srgbClr val="0000CC"/>
                </a:solidFill>
                <a:latin typeface="Times New Roman" pitchFamily="18" charset="0"/>
                <a:cs typeface="Times New Roman" pitchFamily="18" charset="0"/>
              </a:rPr>
              <a:t>?</a:t>
            </a:r>
            <a:endParaRPr lang="en-US" sz="4400" b="1" i="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298173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hòa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giải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5741877"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Cloud 13"/>
          <p:cNvSpPr/>
          <p:nvPr/>
        </p:nvSpPr>
        <p:spPr>
          <a:xfrm>
            <a:off x="2945877" y="3048000"/>
            <a:ext cx="11201400" cy="4419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Đóng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vai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thực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hành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hòa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giải</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408068"/>
      </p:ext>
    </p:extLst>
  </p:cSld>
  <p:clrMapOvr>
    <a:masterClrMapping/>
  </p:clrMapOvr>
  <p:transition spd="slow">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10431</TotalTime>
  <Words>457</Words>
  <Application>Microsoft Office PowerPoint</Application>
  <PresentationFormat>Custom</PresentationFormat>
  <Paragraphs>36</Paragraphs>
  <Slides>11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1206</cp:revision>
  <dcterms:created xsi:type="dcterms:W3CDTF">2008-09-09T22:52:10Z</dcterms:created>
  <dcterms:modified xsi:type="dcterms:W3CDTF">2024-08-29T14:54:13Z</dcterms:modified>
</cp:coreProperties>
</file>