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75" r:id="rId12"/>
    <p:sldId id="277" r:id="rId13"/>
    <p:sldId id="278" r:id="rId14"/>
    <p:sldId id="279" r:id="rId15"/>
    <p:sldId id="289" r:id="rId16"/>
    <p:sldId id="293" r:id="rId17"/>
    <p:sldId id="294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82" y="12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CA1EB-D197-4E26-8482-5157FFF090A0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5B43A-2A91-40F1-996A-2976C69B83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0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360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272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763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Chú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thích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Thành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phố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đang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bị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những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con vi-rut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đe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dọa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các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con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hãy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trả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lời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đúng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các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câu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hỏi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mà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vi-rut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đưa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ra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để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chúng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trở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về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hành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tinh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của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chúng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nhé</a:t>
            </a:r>
            <a:r>
              <a:rPr lang="en-US" sz="1200" b="1" dirty="0">
                <a:solidFill>
                  <a:prstClr val="black"/>
                </a:solidFill>
                <a:latin typeface="Calibri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prstClr val="black"/>
                </a:solidFill>
                <a:latin typeface="Calibri"/>
              </a:rPr>
              <a:t>Bấm</a:t>
            </a:r>
            <a:r>
              <a:rPr lang="en-US" sz="1200" b="1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baseline="0" dirty="0" err="1">
                <a:solidFill>
                  <a:prstClr val="black"/>
                </a:solidFill>
                <a:latin typeface="Calibri"/>
              </a:rPr>
              <a:t>vào</a:t>
            </a:r>
            <a:r>
              <a:rPr lang="en-US" sz="1200" b="1" baseline="0" dirty="0">
                <a:solidFill>
                  <a:prstClr val="black"/>
                </a:solidFill>
                <a:latin typeface="Calibri"/>
              </a:rPr>
              <a:t> con vi </a:t>
            </a:r>
            <a:r>
              <a:rPr lang="en-US" sz="1200" b="1" baseline="0" dirty="0" err="1">
                <a:solidFill>
                  <a:prstClr val="black"/>
                </a:solidFill>
                <a:latin typeface="Calibri"/>
              </a:rPr>
              <a:t>rút</a:t>
            </a:r>
            <a:r>
              <a:rPr lang="en-US" sz="1200" b="1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baseline="0" dirty="0" err="1">
                <a:solidFill>
                  <a:prstClr val="black"/>
                </a:solidFill>
                <a:latin typeface="Calibri"/>
              </a:rPr>
              <a:t>để</a:t>
            </a:r>
            <a:r>
              <a:rPr lang="en-US" sz="1200" b="1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baseline="0" dirty="0" err="1">
                <a:solidFill>
                  <a:prstClr val="black"/>
                </a:solidFill>
                <a:latin typeface="Calibri"/>
              </a:rPr>
              <a:t>đến</a:t>
            </a:r>
            <a:r>
              <a:rPr lang="en-US" sz="1200" b="1" baseline="0" dirty="0">
                <a:solidFill>
                  <a:prstClr val="black"/>
                </a:solidFill>
                <a:latin typeface="Calibri"/>
              </a:rPr>
              <a:t> slide </a:t>
            </a:r>
            <a:r>
              <a:rPr lang="en-US" sz="1200" b="1" baseline="0" dirty="0" err="1">
                <a:solidFill>
                  <a:prstClr val="black"/>
                </a:solidFill>
                <a:latin typeface="Calibri"/>
              </a:rPr>
              <a:t>câu</a:t>
            </a:r>
            <a:r>
              <a:rPr lang="en-US" sz="1200" b="1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baseline="0" dirty="0" err="1">
                <a:solidFill>
                  <a:prstClr val="black"/>
                </a:solidFill>
                <a:latin typeface="Calibri"/>
              </a:rPr>
              <a:t>hỏi</a:t>
            </a:r>
            <a:r>
              <a:rPr lang="en-US" sz="1200" b="1" baseline="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err="1">
                <a:solidFill>
                  <a:prstClr val="black"/>
                </a:solidFill>
                <a:latin typeface="Calibri"/>
              </a:rPr>
              <a:t>Xong</a:t>
            </a:r>
            <a:r>
              <a:rPr lang="en-US" sz="1200" b="1" baseline="0" dirty="0">
                <a:solidFill>
                  <a:prstClr val="black"/>
                </a:solidFill>
                <a:latin typeface="Calibri"/>
              </a:rPr>
              <a:t> 4 </a:t>
            </a:r>
            <a:r>
              <a:rPr lang="en-US" sz="1200" b="1" baseline="0" dirty="0" err="1">
                <a:solidFill>
                  <a:prstClr val="black"/>
                </a:solidFill>
                <a:latin typeface="Calibri"/>
              </a:rPr>
              <a:t>câu</a:t>
            </a:r>
            <a:r>
              <a:rPr lang="en-US" sz="1200" b="1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baseline="0" dirty="0" err="1">
                <a:solidFill>
                  <a:prstClr val="black"/>
                </a:solidFill>
                <a:latin typeface="Calibri"/>
              </a:rPr>
              <a:t>hỏi</a:t>
            </a:r>
            <a:r>
              <a:rPr lang="en-US" sz="1200" b="1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baseline="0" dirty="0" err="1">
                <a:solidFill>
                  <a:prstClr val="black"/>
                </a:solidFill>
                <a:latin typeface="Calibri"/>
              </a:rPr>
              <a:t>bấm</a:t>
            </a:r>
            <a:r>
              <a:rPr lang="en-US" sz="1200" b="1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baseline="0" dirty="0" err="1">
                <a:solidFill>
                  <a:prstClr val="black"/>
                </a:solidFill>
                <a:latin typeface="Calibri"/>
              </a:rPr>
              <a:t>vào</a:t>
            </a:r>
            <a:r>
              <a:rPr lang="en-US" sz="1200" b="1" baseline="0" dirty="0">
                <a:solidFill>
                  <a:prstClr val="black"/>
                </a:solidFill>
                <a:latin typeface="Calibri"/>
              </a:rPr>
              <a:t> “</a:t>
            </a:r>
            <a:r>
              <a:rPr lang="en-US" sz="1200" b="1" baseline="0" dirty="0" err="1">
                <a:solidFill>
                  <a:prstClr val="black"/>
                </a:solidFill>
                <a:latin typeface="Calibri"/>
              </a:rPr>
              <a:t>Hoàn</a:t>
            </a:r>
            <a:r>
              <a:rPr lang="en-US" sz="1200" b="1" baseline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="1" baseline="0" dirty="0" err="1">
                <a:solidFill>
                  <a:prstClr val="black"/>
                </a:solidFill>
                <a:latin typeface="Calibri"/>
              </a:rPr>
              <a:t>thành</a:t>
            </a:r>
            <a:r>
              <a:rPr lang="en-US" sz="1200" b="1" baseline="0" dirty="0">
                <a:solidFill>
                  <a:prstClr val="black"/>
                </a:solidFill>
                <a:latin typeface="Calibri"/>
              </a:rPr>
              <a:t>”</a:t>
            </a:r>
            <a:endParaRPr lang="en-US" sz="1200" b="1" dirty="0">
              <a:solidFill>
                <a:prstClr val="black"/>
              </a:solidFill>
              <a:latin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79482-D1F0-4171-91B0-F5E8D9D621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766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727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945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977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63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79482-D1F0-4171-91B0-F5E8D9D621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771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859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8B0C91-D5D3-69E0-97D9-AC50EC6994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1CF3B1B-5408-2CFD-4068-0792A4203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4C49B3-2685-F7CC-A67E-388BA9806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017-AED5-4052-8ACF-374AC86E3631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85C958-BB20-FED2-7D4A-66798EA1E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FA64D0-3F32-0C01-62E8-76EA17A4A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1F6-172B-43DB-A8C1-FF305FA52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6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0762E9-A487-4234-FB36-69BDCC8EC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85D6704-E6EC-32D8-61CC-66D8676B7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2EA645-06E9-B972-253D-8B018C290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017-AED5-4052-8ACF-374AC86E3631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EFD693-0067-4B23-9269-0311D43BF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72878B-4DEA-EB85-4E4F-5635B7B6A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1F6-172B-43DB-A8C1-FF305FA52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32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2434153-4BAB-7429-7208-22F5D469C7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9A4DFF8-BA12-1293-C166-C1A6D01E18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FE9E16-CAD7-6043-17DB-3B8C42592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017-AED5-4052-8ACF-374AC86E3631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7CB762-8D26-F10F-F902-087A8C0D0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B36BF1-1925-460D-0A69-7BA06FB40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1F6-172B-43DB-A8C1-FF305FA52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88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03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EB3B46-3C36-6802-2F46-00464FB28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E5B68E-1A12-56BD-25CC-DA6A3FC5A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F117C2-7342-CE94-6A22-85666DCCA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017-AED5-4052-8ACF-374AC86E3631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65299A-2CCC-FB51-8EF0-D0051A600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B249BF-CFAE-A0AD-021D-96703B2A4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1F6-172B-43DB-A8C1-FF305FA52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82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56F3AD-F50D-264E-04D5-D26559A7D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D869A8-298E-2773-A8EF-D4DBD5C83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FA98A5-F206-4C6D-D826-0C65DCC48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017-AED5-4052-8ACF-374AC86E3631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584050-987A-D572-BFED-886C06CE9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181C23-DC54-C6E0-20D0-82CD75BC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1F6-172B-43DB-A8C1-FF305FA52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2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BD732F-9C71-6C48-A15A-68097F1D3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3E66BF-1571-49B5-56C3-6878EDA48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DF1182-5429-4112-D107-9759405C2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4DE08C6-97C6-1755-224A-3C84A15B5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017-AED5-4052-8ACF-374AC86E3631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BD33ACE-0CC4-EAB9-47CF-4E7FF5BD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420D3FD-4F9B-068B-D147-D1D99CA89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1F6-172B-43DB-A8C1-FF305FA52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1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2BB7DC-E2A9-5E3E-FD4E-1461BBACC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A7692F-2CFB-C7BF-58A8-79EB99380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E356F3-3902-DCFD-351A-300468414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A180E22-7107-75DB-06C0-BC3957DC9A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39AD74D-B79F-444F-C088-2D6FCBD9F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87149C0-BF13-0919-3F25-6B66805A2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017-AED5-4052-8ACF-374AC86E3631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12D1F31-7931-2780-583F-B1D7BAE19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E395060-EB80-D24A-C7BE-C9689F708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1F6-172B-43DB-A8C1-FF305FA52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1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49F2AC-2314-F86B-1685-7CF0391C8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F5F25B4-4680-F396-01A8-47E9E266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017-AED5-4052-8ACF-374AC86E3631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A5318ED-E82C-2C64-8C1E-B1D15A749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9FAC0DD-FD39-3883-2B07-D991F75F4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1F6-172B-43DB-A8C1-FF305FA52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320089C-2257-C096-CE19-F6C7565C6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017-AED5-4052-8ACF-374AC86E3631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87E501A-FA38-0B94-9889-454FD6260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50FF7FA-A3FF-DCED-FB3F-3F6ACFF3F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1F6-172B-43DB-A8C1-FF305FA52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19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207568-F209-8114-04AF-7A60B158D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A23685-5A54-15DA-CE8C-2B69D755B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6B9998-6A69-C0B5-7C9E-F3658CDE2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472D4C-05BE-BF05-9525-22DCC4F5A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017-AED5-4052-8ACF-374AC86E3631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A8B2BE-CEBC-DAB5-81D7-61307911D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071C023-A00B-47FC-BAAE-3DE13F5BE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1F6-172B-43DB-A8C1-FF305FA52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55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48AE33-F649-051F-480A-A0E31E61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774FC2D-BA47-8728-45D2-0A60CD71DC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796E2C7-9EF6-3AB2-28DC-2F015AFC4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C5F8AC-4670-6DE0-1AC5-D7C9569DE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017-AED5-4052-8ACF-374AC86E3631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A2C54AD-48CC-B048-9626-B6DB70EC4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C16C3A-3F0D-B7B3-E9D7-64DF291EA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1F6-172B-43DB-A8C1-FF305FA52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21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624B365-4B5C-3729-8909-D09DE677A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EEA3BA-7CFB-D357-A208-E37651246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930FDC-2D12-07EB-4405-52AAEAE2A8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46017-AED5-4052-8ACF-374AC86E3631}" type="datetimeFigureOut">
              <a:rPr lang="en-US" smtClean="0"/>
              <a:pPr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3B4786-C930-C542-5BE1-7912FDA121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9597FD-AD67-39ED-1EF6-E8FE8C9AA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221F6-172B-43DB-A8C1-FF305FA52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3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9.xml"/><Relationship Id="rId18" Type="http://schemas.microsoft.com/office/2007/relationships/hdphoto" Target="../media/hdphoto6.wdp"/><Relationship Id="rId3" Type="http://schemas.openxmlformats.org/officeDocument/2006/relationships/audio" Target="../media/audio1.wav"/><Relationship Id="rId7" Type="http://schemas.openxmlformats.org/officeDocument/2006/relationships/slide" Target="slide7.xml"/><Relationship Id="rId12" Type="http://schemas.openxmlformats.org/officeDocument/2006/relationships/image" Target="../media/image9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6" Type="http://schemas.microsoft.com/office/2007/relationships/hdphoto" Target="../media/hdphoto5.wdp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slide" Target="slide5.xml"/><Relationship Id="rId5" Type="http://schemas.openxmlformats.org/officeDocument/2006/relationships/image" Target="../media/image7.png"/><Relationship Id="rId15" Type="http://schemas.openxmlformats.org/officeDocument/2006/relationships/image" Target="../media/image10.png"/><Relationship Id="rId10" Type="http://schemas.openxmlformats.org/officeDocument/2006/relationships/slide" Target="slide6.xml"/><Relationship Id="rId4" Type="http://schemas.openxmlformats.org/officeDocument/2006/relationships/slide" Target="slide8.xml"/><Relationship Id="rId9" Type="http://schemas.microsoft.com/office/2007/relationships/hdphoto" Target="../media/hdphoto4.wdp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NULL" TargetMode="External"/><Relationship Id="rId7" Type="http://schemas.openxmlformats.org/officeDocument/2006/relationships/slide" Target="slide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3.png"/><Relationship Id="rId4" Type="http://schemas.microsoft.com/office/2007/relationships/media" Target="../media/media2.mp3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144D0A8-D374-7870-40EB-CA5209CAD15C}"/>
              </a:ext>
            </a:extLst>
          </p:cNvPr>
          <p:cNvSpPr txBox="1"/>
          <p:nvPr/>
        </p:nvSpPr>
        <p:spPr>
          <a:xfrm>
            <a:off x="4960620" y="2085796"/>
            <a:ext cx="7231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39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5" y="2481"/>
            <a:ext cx="12187592" cy="6855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37814"/>
          <a:stretch/>
        </p:blipFill>
        <p:spPr>
          <a:xfrm>
            <a:off x="4821393" y="2079329"/>
            <a:ext cx="2474618" cy="11146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26367" y="3428999"/>
            <a:ext cx="6139267" cy="923179"/>
          </a:xfrm>
          <a:prstGeom prst="rect">
            <a:avLst/>
          </a:prstGeom>
          <a:noFill/>
        </p:spPr>
        <p:txBody>
          <a:bodyPr wrap="none" lIns="91419" tIns="45709" rIns="91419" bIns="45709">
            <a:spAutoFit/>
          </a:bodyPr>
          <a:lstStyle/>
          <a:p>
            <a:pPr algn="ctr"/>
            <a:r>
              <a:rPr lang="en-US" sz="5399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399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Bảng</a:t>
            </a:r>
            <a:r>
              <a:rPr lang="en-US" sz="5399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399" dirty="0" err="1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nhân</a:t>
            </a:r>
            <a:r>
              <a:rPr lang="en-US" sz="5399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399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 (</a:t>
            </a:r>
            <a:r>
              <a:rPr lang="en-US" sz="5399" dirty="0" err="1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Tiết</a:t>
            </a:r>
            <a:r>
              <a:rPr lang="en-US" sz="5399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2 )</a:t>
            </a:r>
            <a:endParaRPr lang="en-US" sz="5399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206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BE70607E-6F45-77F1-171A-2981FBC514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7" t="5937" r="6674" b="6242"/>
          <a:stretch/>
        </p:blipFill>
        <p:spPr>
          <a:xfrm>
            <a:off x="333375" y="615043"/>
            <a:ext cx="11306175" cy="499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9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xmlns="" id="{721D0EA6-1D9E-466C-C0BB-E1A9F4CA58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" t="4698" r="4765" b="7342"/>
          <a:stretch/>
        </p:blipFill>
        <p:spPr>
          <a:xfrm>
            <a:off x="238125" y="283304"/>
            <a:ext cx="11572875" cy="547932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ED5630C-6CF8-D1FD-CD8E-6FD75C5AEF46}"/>
              </a:ext>
            </a:extLst>
          </p:cNvPr>
          <p:cNvSpPr txBox="1"/>
          <p:nvPr/>
        </p:nvSpPr>
        <p:spPr>
          <a:xfrm>
            <a:off x="1963173" y="4960648"/>
            <a:ext cx="3704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B1D8C15-5F05-7574-A1D1-AD12510C4B0C}"/>
              </a:ext>
            </a:extLst>
          </p:cNvPr>
          <p:cNvSpPr txBox="1"/>
          <p:nvPr/>
        </p:nvSpPr>
        <p:spPr>
          <a:xfrm>
            <a:off x="3315723" y="4960649"/>
            <a:ext cx="3704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AF36C8A-FFB5-697F-C838-F122F294F583}"/>
              </a:ext>
            </a:extLst>
          </p:cNvPr>
          <p:cNvSpPr txBox="1"/>
          <p:nvPr/>
        </p:nvSpPr>
        <p:spPr>
          <a:xfrm>
            <a:off x="4250196" y="4960649"/>
            <a:ext cx="6069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1FFA0E0B-86DB-DBCF-26C5-8DBFBA1F40F0}"/>
              </a:ext>
            </a:extLst>
          </p:cNvPr>
          <p:cNvSpPr/>
          <p:nvPr/>
        </p:nvSpPr>
        <p:spPr>
          <a:xfrm>
            <a:off x="2566477" y="5048250"/>
            <a:ext cx="370452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7BC25CD-8FB2-0F2B-1941-A7592CE67060}"/>
              </a:ext>
            </a:extLst>
          </p:cNvPr>
          <p:cNvSpPr txBox="1"/>
          <p:nvPr/>
        </p:nvSpPr>
        <p:spPr>
          <a:xfrm>
            <a:off x="7678173" y="4960648"/>
            <a:ext cx="3704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968F251-C1BE-D07B-2ADD-9D6960542B24}"/>
              </a:ext>
            </a:extLst>
          </p:cNvPr>
          <p:cNvSpPr txBox="1"/>
          <p:nvPr/>
        </p:nvSpPr>
        <p:spPr>
          <a:xfrm>
            <a:off x="9125973" y="4960647"/>
            <a:ext cx="3704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A0580B38-2E13-313A-6D13-05258BC0DCB0}"/>
              </a:ext>
            </a:extLst>
          </p:cNvPr>
          <p:cNvSpPr/>
          <p:nvPr/>
        </p:nvSpPr>
        <p:spPr>
          <a:xfrm>
            <a:off x="8402073" y="5012022"/>
            <a:ext cx="370452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830D93CD-4C86-65EF-24B3-ADF89D984033}"/>
              </a:ext>
            </a:extLst>
          </p:cNvPr>
          <p:cNvSpPr/>
          <p:nvPr/>
        </p:nvSpPr>
        <p:spPr>
          <a:xfrm>
            <a:off x="10108071" y="5067296"/>
            <a:ext cx="370452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74561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B547A394-980C-9264-35AC-D0DEEEA82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00"/>
            <a:ext cx="12192000" cy="63797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979CCAD-C0F5-74FA-C7E0-B1132850DED3}"/>
              </a:ext>
            </a:extLst>
          </p:cNvPr>
          <p:cNvSpPr txBox="1"/>
          <p:nvPr/>
        </p:nvSpPr>
        <p:spPr>
          <a:xfrm>
            <a:off x="3610998" y="1904998"/>
            <a:ext cx="37045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79EFBC2-305F-C625-9E85-E61A6CDC7C12}"/>
              </a:ext>
            </a:extLst>
          </p:cNvPr>
          <p:cNvSpPr txBox="1"/>
          <p:nvPr/>
        </p:nvSpPr>
        <p:spPr>
          <a:xfrm>
            <a:off x="4463485" y="1904997"/>
            <a:ext cx="80383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9950E60-B8C5-A437-E9E4-E578675DE2D7}"/>
              </a:ext>
            </a:extLst>
          </p:cNvPr>
          <p:cNvSpPr txBox="1"/>
          <p:nvPr/>
        </p:nvSpPr>
        <p:spPr>
          <a:xfrm>
            <a:off x="5536070" y="1819273"/>
            <a:ext cx="66470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E9FF9CA-225E-D88E-8FA1-3C187C32E5C4}"/>
              </a:ext>
            </a:extLst>
          </p:cNvPr>
          <p:cNvSpPr txBox="1"/>
          <p:nvPr/>
        </p:nvSpPr>
        <p:spPr>
          <a:xfrm>
            <a:off x="6592325" y="1819273"/>
            <a:ext cx="66470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CD6A37D-536B-967F-DA12-863215054F30}"/>
              </a:ext>
            </a:extLst>
          </p:cNvPr>
          <p:cNvSpPr txBox="1"/>
          <p:nvPr/>
        </p:nvSpPr>
        <p:spPr>
          <a:xfrm>
            <a:off x="7648580" y="1819272"/>
            <a:ext cx="66470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72B2C94-BFAC-B104-65D3-92567D22E987}"/>
              </a:ext>
            </a:extLst>
          </p:cNvPr>
          <p:cNvSpPr txBox="1"/>
          <p:nvPr/>
        </p:nvSpPr>
        <p:spPr>
          <a:xfrm>
            <a:off x="8727457" y="1819272"/>
            <a:ext cx="66470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BA8A4A8-2725-0FBC-AB35-546F3768C649}"/>
              </a:ext>
            </a:extLst>
          </p:cNvPr>
          <p:cNvSpPr txBox="1"/>
          <p:nvPr/>
        </p:nvSpPr>
        <p:spPr>
          <a:xfrm>
            <a:off x="9650870" y="1819272"/>
            <a:ext cx="66470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246445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xmlns="" id="{D60C598D-6746-7BAA-B79E-DD86226F7A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" t="21794" r="3804" b="28552"/>
          <a:stretch/>
        </p:blipFill>
        <p:spPr>
          <a:xfrm>
            <a:off x="-1" y="149087"/>
            <a:ext cx="11986592" cy="15902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B726479-A1E7-0BA6-8D8E-DAB153336997}"/>
              </a:ext>
            </a:extLst>
          </p:cNvPr>
          <p:cNvSpPr txBox="1"/>
          <p:nvPr/>
        </p:nvSpPr>
        <p:spPr>
          <a:xfrm>
            <a:off x="4681330" y="1739348"/>
            <a:ext cx="4025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C86910B-498E-B329-4F40-ED903266B41C}"/>
              </a:ext>
            </a:extLst>
          </p:cNvPr>
          <p:cNvSpPr txBox="1"/>
          <p:nvPr/>
        </p:nvSpPr>
        <p:spPr>
          <a:xfrm>
            <a:off x="666128" y="2415646"/>
            <a:ext cx="10859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a,            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khay như thế có tất cả số bánh bao là: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08AC5DE-F93E-7BF9-7CC7-573BC0DB4F99}"/>
              </a:ext>
            </a:extLst>
          </p:cNvPr>
          <p:cNvSpPr txBox="1"/>
          <p:nvPr/>
        </p:nvSpPr>
        <p:spPr>
          <a:xfrm>
            <a:off x="4224130" y="3037221"/>
            <a:ext cx="4025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6 = 18 (chiếc)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FBFE2E2-2D36-9EBB-22FF-1878E632047F}"/>
              </a:ext>
            </a:extLst>
          </p:cNvPr>
          <p:cNvSpPr txBox="1"/>
          <p:nvPr/>
        </p:nvSpPr>
        <p:spPr>
          <a:xfrm>
            <a:off x="5669481" y="3621996"/>
            <a:ext cx="4950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18 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bánh bao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46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5" y="1240"/>
            <a:ext cx="12187592" cy="68555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59277" y="1494503"/>
            <a:ext cx="5299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 DỤNG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0813" y="2467897"/>
            <a:ext cx="93799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b) </a:t>
            </a:r>
            <a:r>
              <a:rPr lang="en-US" sz="4400" dirty="0" err="1" smtClean="0"/>
              <a:t>Kể</a:t>
            </a:r>
            <a:r>
              <a:rPr lang="en-US" sz="4400" dirty="0" smtClean="0"/>
              <a:t> </a:t>
            </a:r>
            <a:r>
              <a:rPr lang="en-US" sz="4400" dirty="0" err="1" smtClean="0"/>
              <a:t>một</a:t>
            </a:r>
            <a:r>
              <a:rPr lang="en-US" sz="4400" dirty="0" smtClean="0"/>
              <a:t> </a:t>
            </a:r>
            <a:r>
              <a:rPr lang="en-US" sz="4400" dirty="0" err="1" smtClean="0"/>
              <a:t>tình</a:t>
            </a:r>
            <a:r>
              <a:rPr lang="en-US" sz="4400" dirty="0" smtClean="0"/>
              <a:t> </a:t>
            </a:r>
            <a:r>
              <a:rPr lang="en-US" sz="4400" dirty="0" err="1" smtClean="0"/>
              <a:t>huống</a:t>
            </a:r>
            <a:r>
              <a:rPr lang="en-US" sz="4400" dirty="0" smtClean="0"/>
              <a:t> </a:t>
            </a:r>
            <a:r>
              <a:rPr lang="en-US" sz="4400" dirty="0" err="1" smtClean="0"/>
              <a:t>sử</a:t>
            </a:r>
            <a:r>
              <a:rPr lang="en-US" sz="4400" dirty="0" smtClean="0"/>
              <a:t> </a:t>
            </a:r>
            <a:r>
              <a:rPr lang="en-US" sz="4400" dirty="0" err="1" smtClean="0"/>
              <a:t>dụng</a:t>
            </a:r>
            <a:r>
              <a:rPr lang="en-US" sz="4400" dirty="0" smtClean="0"/>
              <a:t> </a:t>
            </a:r>
            <a:r>
              <a:rPr lang="en-US" sz="4400" dirty="0" err="1" smtClean="0"/>
              <a:t>phép</a:t>
            </a:r>
            <a:r>
              <a:rPr lang="en-US" sz="4400" dirty="0" smtClean="0"/>
              <a:t> </a:t>
            </a:r>
            <a:r>
              <a:rPr lang="en-US" sz="4400" dirty="0" err="1" smtClean="0"/>
              <a:t>nhân</a:t>
            </a:r>
            <a:r>
              <a:rPr lang="en-US" sz="4400" dirty="0" smtClean="0"/>
              <a:t> 3 x 7 </a:t>
            </a:r>
            <a:r>
              <a:rPr lang="en-US" sz="4400" dirty="0" err="1" smtClean="0"/>
              <a:t>trong</a:t>
            </a:r>
            <a:r>
              <a:rPr lang="en-US" sz="4400" dirty="0" smtClean="0"/>
              <a:t> </a:t>
            </a:r>
            <a:r>
              <a:rPr lang="en-US" sz="4400" dirty="0" err="1" smtClean="0"/>
              <a:t>thực</a:t>
            </a:r>
            <a:r>
              <a:rPr lang="en-US" sz="4400" dirty="0" smtClean="0"/>
              <a:t> </a:t>
            </a:r>
            <a:r>
              <a:rPr lang="en-US" sz="4400" dirty="0" err="1" smtClean="0"/>
              <a:t>tế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1001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Ví dụ: Kể một tình huống thực tế có sử dụng phép nhân 3 x 7 trong thực tế.</a:t>
            </a:r>
            <a:r>
              <a:rPr lang="vi-VN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1</a:t>
            </a: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 hộp có 3 cái bánh, có 7 hộp như thế, 3 được lấy ra 7 lần. Ta có phép tính: 3 x 7 = 21. Vậy có tất cả 21 cái bánh.</a:t>
            </a:r>
            <a:r>
              <a:rPr lang="vi-VN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 2:</a:t>
            </a:r>
            <a:r>
              <a:rPr lang="en-US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Có 7 hộp bánh, mỗi hộp có 3 cái bánh, 3 được lấy ra 7 lần. Ta có phép tính: 3 x 7 = 21. Vậy có tất cả 21 cái bánh.</a:t>
            </a:r>
            <a:r>
              <a:rPr lang="vi-VN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i="1" smtClean="0">
                <a:solidFill>
                  <a:srgbClr val="FF0000"/>
                </a:solidFill>
              </a:rPr>
              <a:t>HS ghi nhớ 3 bước sau </a:t>
            </a:r>
            <a:endParaRPr lang="vi-VN" sz="5400" smtClean="0">
              <a:solidFill>
                <a:srgbClr val="FF0000"/>
              </a:solidFill>
            </a:endParaRPr>
          </a:p>
          <a:p>
            <a:r>
              <a:rPr lang="en-US" sz="5400" b="1" smtClean="0"/>
              <a:t>+ Bước 1: Nêu tình huống</a:t>
            </a:r>
            <a:endParaRPr lang="vi-VN" sz="5400" smtClean="0"/>
          </a:p>
          <a:p>
            <a:r>
              <a:rPr lang="en-US" sz="5400" b="1" smtClean="0"/>
              <a:t>+ Bước 2: Ghi phép tính</a:t>
            </a:r>
            <a:endParaRPr lang="vi-VN" sz="5400" smtClean="0"/>
          </a:p>
          <a:p>
            <a:r>
              <a:rPr lang="en-US" sz="5400" b="1" smtClean="0"/>
              <a:t>+ Bước 3: Viết kết luận (câu trả lời)</a:t>
            </a:r>
            <a:endParaRPr lang="vi-VN" sz="5400" smtClean="0"/>
          </a:p>
          <a:p>
            <a:endParaRPr lang="vi-VN" sz="5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8D4D19-EC82-AF7D-453F-AFDAD91A0285}"/>
              </a:ext>
            </a:extLst>
          </p:cNvPr>
          <p:cNvSpPr txBox="1"/>
          <p:nvPr/>
        </p:nvSpPr>
        <p:spPr>
          <a:xfrm>
            <a:off x="1071769" y="2579619"/>
            <a:ext cx="10048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con!!!</a:t>
            </a:r>
          </a:p>
        </p:txBody>
      </p:sp>
    </p:spTree>
    <p:extLst>
      <p:ext uri="{BB962C8B-B14F-4D97-AF65-F5344CB8AC3E}">
        <p14:creationId xmlns:p14="http://schemas.microsoft.com/office/powerpoint/2010/main" val="3138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8" y="5428047"/>
            <a:ext cx="1759944" cy="1429954"/>
          </a:xfrm>
          <a:prstGeom prst="rect">
            <a:avLst/>
          </a:prstGeom>
        </p:spPr>
      </p:pic>
      <p:pic>
        <p:nvPicPr>
          <p:cNvPr id="11" name="Picture 2" descr="Disposable Face Mask 3ply | Yebi Health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575" b="85062" l="0" r="100000">
                        <a14:foregroundMark x1="18805" y1="31810" x2="77153" y2="30228"/>
                        <a14:foregroundMark x1="36555" y1="26011" x2="58524" y2="26714"/>
                        <a14:foregroundMark x1="27065" y1="71178" x2="27065" y2="71178"/>
                        <a14:foregroundMark x1="23023" y1="67838" x2="24780" y2="68014"/>
                        <a14:foregroundMark x1="21617" y1="65905" x2="21617" y2="65905"/>
                        <a14:foregroundMark x1="71002" y1="72759" x2="79438" y2="65202"/>
                        <a14:foregroundMark x1="19859" y1="64499" x2="20211" y2="64499"/>
                        <a14:foregroundMark x1="15290" y1="57645" x2="15290" y2="57645"/>
                        <a14:foregroundMark x1="3163" y1="34622" x2="3163" y2="34622"/>
                        <a14:foregroundMark x1="6503" y1="27592" x2="9842" y2="26889"/>
                        <a14:foregroundMark x1="17399" y1="30580" x2="17399" y2="30580"/>
                        <a14:foregroundMark x1="14587" y1="28471" x2="14587" y2="28471"/>
                        <a14:foregroundMark x1="6151" y1="28471" x2="6151" y2="28471"/>
                        <a14:foregroundMark x1="3866" y1="40070" x2="7206" y2="46397"/>
                        <a14:foregroundMark x1="15290" y1="57645" x2="8260" y2="47452"/>
                        <a14:foregroundMark x1="3163" y1="38313" x2="3163" y2="38313"/>
                        <a14:foregroundMark x1="4394" y1="29525" x2="4394" y2="29525"/>
                        <a14:foregroundMark x1="2988" y1="31459" x2="2988" y2="31459"/>
                        <a14:foregroundMark x1="2988" y1="34095" x2="2988" y2="36204"/>
                        <a14:foregroundMark x1="4218" y1="29701" x2="2636" y2="32162"/>
                        <a14:foregroundMark x1="2812" y1="36731" x2="2812" y2="36731"/>
                        <a14:foregroundMark x1="2812" y1="37258" x2="3515" y2="38489"/>
                        <a14:foregroundMark x1="9666" y1="27592" x2="15993" y2="29350"/>
                        <a14:foregroundMark x1="17399" y1="28120" x2="17399" y2="29174"/>
                        <a14:foregroundMark x1="16520" y1="30756" x2="17047" y2="34446"/>
                        <a14:foregroundMark x1="84710" y1="29350" x2="86116" y2="28647"/>
                        <a14:foregroundMark x1="86995" y1="28471" x2="87522" y2="28295"/>
                        <a14:foregroundMark x1="88752" y1="27768" x2="89982" y2="27065"/>
                        <a14:foregroundMark x1="91213" y1="27592" x2="92267" y2="27944"/>
                        <a14:foregroundMark x1="93322" y1="28120" x2="94552" y2="28471"/>
                        <a14:foregroundMark x1="95431" y1="29525" x2="95958" y2="30404"/>
                        <a14:foregroundMark x1="96837" y1="31459" x2="97012" y2="33040"/>
                        <a14:foregroundMark x1="97188" y1="34974" x2="97364" y2="35149"/>
                        <a14:foregroundMark x1="96661" y1="38313" x2="96661" y2="38313"/>
                        <a14:foregroundMark x1="97364" y1="33919" x2="97188" y2="36731"/>
                        <a14:foregroundMark x1="96485" y1="39543" x2="95958" y2="41301"/>
                        <a14:foregroundMark x1="97188" y1="37434" x2="97188" y2="37434"/>
                        <a14:foregroundMark x1="95958" y1="41476" x2="92443" y2="47276"/>
                        <a14:foregroundMark x1="91916" y1="48330" x2="85589" y2="56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84" t="22214" r="8571" b="14900"/>
          <a:stretch/>
        </p:blipFill>
        <p:spPr bwMode="auto">
          <a:xfrm rot="21113504">
            <a:off x="5143102" y="5883796"/>
            <a:ext cx="602557" cy="3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isposable Face Mask 3ply | Yebi Health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575" b="85062" l="0" r="100000">
                        <a14:foregroundMark x1="18805" y1="31810" x2="77153" y2="30228"/>
                        <a14:foregroundMark x1="36555" y1="26011" x2="58524" y2="26714"/>
                        <a14:foregroundMark x1="27065" y1="71178" x2="27065" y2="71178"/>
                        <a14:foregroundMark x1="23023" y1="67838" x2="24780" y2="68014"/>
                        <a14:foregroundMark x1="21617" y1="65905" x2="21617" y2="65905"/>
                        <a14:foregroundMark x1="71002" y1="72759" x2="79438" y2="65202"/>
                        <a14:foregroundMark x1="19859" y1="64499" x2="20211" y2="64499"/>
                        <a14:foregroundMark x1="15290" y1="57645" x2="15290" y2="57645"/>
                        <a14:foregroundMark x1="3163" y1="34622" x2="3163" y2="34622"/>
                        <a14:foregroundMark x1="6503" y1="27592" x2="9842" y2="26889"/>
                        <a14:foregroundMark x1="17399" y1="30580" x2="17399" y2="30580"/>
                        <a14:foregroundMark x1="14587" y1="28471" x2="14587" y2="28471"/>
                        <a14:foregroundMark x1="6151" y1="28471" x2="6151" y2="28471"/>
                        <a14:foregroundMark x1="3866" y1="40070" x2="7206" y2="46397"/>
                        <a14:foregroundMark x1="15290" y1="57645" x2="8260" y2="47452"/>
                        <a14:foregroundMark x1="3163" y1="38313" x2="3163" y2="38313"/>
                        <a14:foregroundMark x1="4394" y1="29525" x2="4394" y2="29525"/>
                        <a14:foregroundMark x1="2988" y1="31459" x2="2988" y2="31459"/>
                        <a14:foregroundMark x1="2988" y1="34095" x2="2988" y2="36204"/>
                        <a14:foregroundMark x1="4218" y1="29701" x2="2636" y2="32162"/>
                        <a14:foregroundMark x1="2812" y1="36731" x2="2812" y2="36731"/>
                        <a14:foregroundMark x1="2812" y1="37258" x2="3515" y2="38489"/>
                        <a14:foregroundMark x1="9666" y1="27592" x2="15993" y2="29350"/>
                        <a14:foregroundMark x1="17399" y1="28120" x2="17399" y2="29174"/>
                        <a14:foregroundMark x1="16520" y1="30756" x2="17047" y2="34446"/>
                        <a14:foregroundMark x1="84710" y1="29350" x2="86116" y2="28647"/>
                        <a14:foregroundMark x1="86995" y1="28471" x2="87522" y2="28295"/>
                        <a14:foregroundMark x1="88752" y1="27768" x2="89982" y2="27065"/>
                        <a14:foregroundMark x1="91213" y1="27592" x2="92267" y2="27944"/>
                        <a14:foregroundMark x1="93322" y1="28120" x2="94552" y2="28471"/>
                        <a14:foregroundMark x1="95431" y1="29525" x2="95958" y2="30404"/>
                        <a14:foregroundMark x1="96837" y1="31459" x2="97012" y2="33040"/>
                        <a14:foregroundMark x1="97188" y1="34974" x2="97364" y2="35149"/>
                        <a14:foregroundMark x1="96661" y1="38313" x2="96661" y2="38313"/>
                        <a14:foregroundMark x1="97364" y1="33919" x2="97188" y2="36731"/>
                        <a14:foregroundMark x1="96485" y1="39543" x2="95958" y2="41301"/>
                        <a14:foregroundMark x1="97188" y1="37434" x2="97188" y2="37434"/>
                        <a14:foregroundMark x1="95958" y1="41476" x2="92443" y2="47276"/>
                        <a14:foregroundMark x1="91916" y1="48330" x2="85589" y2="56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84" t="22214" r="8571" b="14900"/>
          <a:stretch/>
        </p:blipFill>
        <p:spPr bwMode="auto">
          <a:xfrm rot="21383368">
            <a:off x="5926883" y="5939916"/>
            <a:ext cx="600702" cy="30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94" y="1676012"/>
            <a:ext cx="9416116" cy="236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5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5" y="1240"/>
            <a:ext cx="12187592" cy="68555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27261" y="1027423"/>
            <a:ext cx="7989997" cy="2307778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126"/>
            <a:r>
              <a:rPr lang="en-US" sz="7199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BẢO VỆ </a:t>
            </a:r>
          </a:p>
          <a:p>
            <a:pPr algn="ctr" defTabSz="914126"/>
            <a:r>
              <a:rPr lang="en-US" sz="7199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KHU PHỐ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8" y="5428047"/>
            <a:ext cx="1759944" cy="1429954"/>
          </a:xfrm>
          <a:prstGeom prst="rect">
            <a:avLst/>
          </a:prstGeom>
        </p:spPr>
      </p:pic>
      <p:pic>
        <p:nvPicPr>
          <p:cNvPr id="11" name="Picture 2" descr="Disposable Face Mask 3ply | Yebi Health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575" b="85062" l="0" r="100000">
                        <a14:foregroundMark x1="18805" y1="31810" x2="77153" y2="30228"/>
                        <a14:foregroundMark x1="36555" y1="26011" x2="58524" y2="26714"/>
                        <a14:foregroundMark x1="27065" y1="71178" x2="27065" y2="71178"/>
                        <a14:foregroundMark x1="23023" y1="67838" x2="24780" y2="68014"/>
                        <a14:foregroundMark x1="21617" y1="65905" x2="21617" y2="65905"/>
                        <a14:foregroundMark x1="71002" y1="72759" x2="79438" y2="65202"/>
                        <a14:foregroundMark x1="19859" y1="64499" x2="20211" y2="64499"/>
                        <a14:foregroundMark x1="15290" y1="57645" x2="15290" y2="57645"/>
                        <a14:foregroundMark x1="3163" y1="34622" x2="3163" y2="34622"/>
                        <a14:foregroundMark x1="6503" y1="27592" x2="9842" y2="26889"/>
                        <a14:foregroundMark x1="17399" y1="30580" x2="17399" y2="30580"/>
                        <a14:foregroundMark x1="14587" y1="28471" x2="14587" y2="28471"/>
                        <a14:foregroundMark x1="6151" y1="28471" x2="6151" y2="28471"/>
                        <a14:foregroundMark x1="3866" y1="40070" x2="7206" y2="46397"/>
                        <a14:foregroundMark x1="15290" y1="57645" x2="8260" y2="47452"/>
                        <a14:foregroundMark x1="3163" y1="38313" x2="3163" y2="38313"/>
                        <a14:foregroundMark x1="4394" y1="29525" x2="4394" y2="29525"/>
                        <a14:foregroundMark x1="2988" y1="31459" x2="2988" y2="31459"/>
                        <a14:foregroundMark x1="2988" y1="34095" x2="2988" y2="36204"/>
                        <a14:foregroundMark x1="4218" y1="29701" x2="2636" y2="32162"/>
                        <a14:foregroundMark x1="2812" y1="36731" x2="2812" y2="36731"/>
                        <a14:foregroundMark x1="2812" y1="37258" x2="3515" y2="38489"/>
                        <a14:foregroundMark x1="9666" y1="27592" x2="15993" y2="29350"/>
                        <a14:foregroundMark x1="17399" y1="28120" x2="17399" y2="29174"/>
                        <a14:foregroundMark x1="16520" y1="30756" x2="17047" y2="34446"/>
                        <a14:foregroundMark x1="84710" y1="29350" x2="86116" y2="28647"/>
                        <a14:foregroundMark x1="86995" y1="28471" x2="87522" y2="28295"/>
                        <a14:foregroundMark x1="88752" y1="27768" x2="89982" y2="27065"/>
                        <a14:foregroundMark x1="91213" y1="27592" x2="92267" y2="27944"/>
                        <a14:foregroundMark x1="93322" y1="28120" x2="94552" y2="28471"/>
                        <a14:foregroundMark x1="95431" y1="29525" x2="95958" y2="30404"/>
                        <a14:foregroundMark x1="96837" y1="31459" x2="97012" y2="33040"/>
                        <a14:foregroundMark x1="97188" y1="34974" x2="97364" y2="35149"/>
                        <a14:foregroundMark x1="96661" y1="38313" x2="96661" y2="38313"/>
                        <a14:foregroundMark x1="97364" y1="33919" x2="97188" y2="36731"/>
                        <a14:foregroundMark x1="96485" y1="39543" x2="95958" y2="41301"/>
                        <a14:foregroundMark x1="97188" y1="37434" x2="97188" y2="37434"/>
                        <a14:foregroundMark x1="95958" y1="41476" x2="92443" y2="47276"/>
                        <a14:foregroundMark x1="91916" y1="48330" x2="85589" y2="56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84" t="22214" r="8571" b="14900"/>
          <a:stretch/>
        </p:blipFill>
        <p:spPr bwMode="auto">
          <a:xfrm rot="21113504">
            <a:off x="5143102" y="5883796"/>
            <a:ext cx="602557" cy="3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isposable Face Mask 3ply | Yebi Health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575" b="85062" l="0" r="100000">
                        <a14:foregroundMark x1="18805" y1="31810" x2="77153" y2="30228"/>
                        <a14:foregroundMark x1="36555" y1="26011" x2="58524" y2="26714"/>
                        <a14:foregroundMark x1="27065" y1="71178" x2="27065" y2="71178"/>
                        <a14:foregroundMark x1="23023" y1="67838" x2="24780" y2="68014"/>
                        <a14:foregroundMark x1="21617" y1="65905" x2="21617" y2="65905"/>
                        <a14:foregroundMark x1="71002" y1="72759" x2="79438" y2="65202"/>
                        <a14:foregroundMark x1="19859" y1="64499" x2="20211" y2="64499"/>
                        <a14:foregroundMark x1="15290" y1="57645" x2="15290" y2="57645"/>
                        <a14:foregroundMark x1="3163" y1="34622" x2="3163" y2="34622"/>
                        <a14:foregroundMark x1="6503" y1="27592" x2="9842" y2="26889"/>
                        <a14:foregroundMark x1="17399" y1="30580" x2="17399" y2="30580"/>
                        <a14:foregroundMark x1="14587" y1="28471" x2="14587" y2="28471"/>
                        <a14:foregroundMark x1="6151" y1="28471" x2="6151" y2="28471"/>
                        <a14:foregroundMark x1="3866" y1="40070" x2="7206" y2="46397"/>
                        <a14:foregroundMark x1="15290" y1="57645" x2="8260" y2="47452"/>
                        <a14:foregroundMark x1="3163" y1="38313" x2="3163" y2="38313"/>
                        <a14:foregroundMark x1="4394" y1="29525" x2="4394" y2="29525"/>
                        <a14:foregroundMark x1="2988" y1="31459" x2="2988" y2="31459"/>
                        <a14:foregroundMark x1="2988" y1="34095" x2="2988" y2="36204"/>
                        <a14:foregroundMark x1="4218" y1="29701" x2="2636" y2="32162"/>
                        <a14:foregroundMark x1="2812" y1="36731" x2="2812" y2="36731"/>
                        <a14:foregroundMark x1="2812" y1="37258" x2="3515" y2="38489"/>
                        <a14:foregroundMark x1="9666" y1="27592" x2="15993" y2="29350"/>
                        <a14:foregroundMark x1="17399" y1="28120" x2="17399" y2="29174"/>
                        <a14:foregroundMark x1="16520" y1="30756" x2="17047" y2="34446"/>
                        <a14:foregroundMark x1="84710" y1="29350" x2="86116" y2="28647"/>
                        <a14:foregroundMark x1="86995" y1="28471" x2="87522" y2="28295"/>
                        <a14:foregroundMark x1="88752" y1="27768" x2="89982" y2="27065"/>
                        <a14:foregroundMark x1="91213" y1="27592" x2="92267" y2="27944"/>
                        <a14:foregroundMark x1="93322" y1="28120" x2="94552" y2="28471"/>
                        <a14:foregroundMark x1="95431" y1="29525" x2="95958" y2="30404"/>
                        <a14:foregroundMark x1="96837" y1="31459" x2="97012" y2="33040"/>
                        <a14:foregroundMark x1="97188" y1="34974" x2="97364" y2="35149"/>
                        <a14:foregroundMark x1="96661" y1="38313" x2="96661" y2="38313"/>
                        <a14:foregroundMark x1="97364" y1="33919" x2="97188" y2="36731"/>
                        <a14:foregroundMark x1="96485" y1="39543" x2="95958" y2="41301"/>
                        <a14:foregroundMark x1="97188" y1="37434" x2="97188" y2="37434"/>
                        <a14:foregroundMark x1="95958" y1="41476" x2="92443" y2="47276"/>
                        <a14:foregroundMark x1="91916" y1="48330" x2="85589" y2="56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84" t="22214" r="8571" b="14900"/>
          <a:stretch/>
        </p:blipFill>
        <p:spPr bwMode="auto">
          <a:xfrm rot="21383368">
            <a:off x="5926883" y="5939916"/>
            <a:ext cx="600702" cy="30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81289" y="3404789"/>
            <a:ext cx="4206941" cy="2835921"/>
            <a:chOff x="179125" y="3405577"/>
            <a:chExt cx="4207915" cy="2836577"/>
          </a:xfrm>
        </p:grpSpPr>
        <p:sp>
          <p:nvSpPr>
            <p:cNvPr id="13" name="Cloud Callout 12"/>
            <p:cNvSpPr/>
            <p:nvPr/>
          </p:nvSpPr>
          <p:spPr>
            <a:xfrm>
              <a:off x="179125" y="3405577"/>
              <a:ext cx="4207915" cy="2836577"/>
            </a:xfrm>
            <a:prstGeom prst="cloudCallout">
              <a:avLst>
                <a:gd name="adj1" fmla="val 59589"/>
                <a:gd name="adj2" fmla="val 48573"/>
              </a:avLst>
            </a:prstGeom>
            <a:solidFill>
              <a:srgbClr val="FFFF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914126"/>
              <a:endParaRPr lang="en-US" sz="2799" dirty="0">
                <a:solidFill>
                  <a:prstClr val="black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685735" y="3915924"/>
              <a:ext cx="3194693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4126"/>
              <a:r>
                <a:rPr lang="en-US" sz="2799" dirty="0" err="1">
                  <a:solidFill>
                    <a:prstClr val="black"/>
                  </a:solidFill>
                </a:rPr>
                <a:t>Các</a:t>
              </a:r>
              <a:r>
                <a:rPr lang="en-US" sz="2799" dirty="0">
                  <a:solidFill>
                    <a:prstClr val="black"/>
                  </a:solidFill>
                </a:rPr>
                <a:t> </a:t>
              </a:r>
              <a:r>
                <a:rPr lang="en-US" sz="2799" dirty="0" err="1">
                  <a:solidFill>
                    <a:prstClr val="black"/>
                  </a:solidFill>
                </a:rPr>
                <a:t>bạn</a:t>
              </a:r>
              <a:r>
                <a:rPr lang="en-US" sz="2799" dirty="0">
                  <a:solidFill>
                    <a:prstClr val="black"/>
                  </a:solidFill>
                </a:rPr>
                <a:t> </a:t>
              </a:r>
              <a:r>
                <a:rPr lang="en-US" sz="2799" dirty="0" err="1">
                  <a:solidFill>
                    <a:prstClr val="black"/>
                  </a:solidFill>
                </a:rPr>
                <a:t>ơi</a:t>
              </a:r>
              <a:r>
                <a:rPr lang="en-US" sz="2799" dirty="0">
                  <a:solidFill>
                    <a:prstClr val="black"/>
                  </a:solidFill>
                </a:rPr>
                <a:t>, </a:t>
              </a:r>
              <a:r>
                <a:rPr lang="en-US" sz="2799" dirty="0" err="1">
                  <a:solidFill>
                    <a:prstClr val="black"/>
                  </a:solidFill>
                </a:rPr>
                <a:t>thành</a:t>
              </a:r>
              <a:r>
                <a:rPr lang="en-US" sz="2799" dirty="0">
                  <a:solidFill>
                    <a:prstClr val="black"/>
                  </a:solidFill>
                </a:rPr>
                <a:t> </a:t>
              </a:r>
              <a:r>
                <a:rPr lang="en-US" sz="2799" dirty="0" err="1">
                  <a:solidFill>
                    <a:prstClr val="black"/>
                  </a:solidFill>
                </a:rPr>
                <a:t>phố</a:t>
              </a:r>
              <a:r>
                <a:rPr lang="en-US" sz="2799" dirty="0">
                  <a:solidFill>
                    <a:prstClr val="black"/>
                  </a:solidFill>
                </a:rPr>
                <a:t> </a:t>
              </a:r>
              <a:r>
                <a:rPr lang="en-US" sz="2799" dirty="0" err="1">
                  <a:solidFill>
                    <a:prstClr val="black"/>
                  </a:solidFill>
                </a:rPr>
                <a:t>của</a:t>
              </a:r>
              <a:r>
                <a:rPr lang="en-US" sz="2799" dirty="0">
                  <a:solidFill>
                    <a:prstClr val="black"/>
                  </a:solidFill>
                </a:rPr>
                <a:t> </a:t>
              </a:r>
              <a:r>
                <a:rPr lang="en-US" sz="2799" dirty="0" err="1">
                  <a:solidFill>
                    <a:prstClr val="black"/>
                  </a:solidFill>
                </a:rPr>
                <a:t>chúng</a:t>
              </a:r>
              <a:r>
                <a:rPr lang="en-US" sz="2799" dirty="0">
                  <a:solidFill>
                    <a:prstClr val="black"/>
                  </a:solidFill>
                </a:rPr>
                <a:t> </a:t>
              </a:r>
              <a:r>
                <a:rPr lang="en-US" sz="2799" dirty="0" err="1">
                  <a:solidFill>
                    <a:prstClr val="black"/>
                  </a:solidFill>
                </a:rPr>
                <a:t>mình</a:t>
              </a:r>
              <a:r>
                <a:rPr lang="en-US" sz="2799" dirty="0">
                  <a:solidFill>
                    <a:prstClr val="black"/>
                  </a:solidFill>
                </a:rPr>
                <a:t> </a:t>
              </a:r>
              <a:r>
                <a:rPr lang="en-US" sz="2799" dirty="0" err="1">
                  <a:solidFill>
                    <a:prstClr val="black"/>
                  </a:solidFill>
                </a:rPr>
                <a:t>đang</a:t>
              </a:r>
              <a:r>
                <a:rPr lang="en-US" sz="2799" dirty="0">
                  <a:solidFill>
                    <a:prstClr val="black"/>
                  </a:solidFill>
                </a:rPr>
                <a:t> </a:t>
              </a:r>
              <a:r>
                <a:rPr lang="en-US" sz="2799" dirty="0" err="1">
                  <a:solidFill>
                    <a:prstClr val="black"/>
                  </a:solidFill>
                </a:rPr>
                <a:t>bị</a:t>
              </a:r>
              <a:r>
                <a:rPr lang="en-US" sz="2799" dirty="0">
                  <a:solidFill>
                    <a:prstClr val="black"/>
                  </a:solidFill>
                </a:rPr>
                <a:t> </a:t>
              </a:r>
              <a:r>
                <a:rPr lang="en-US" sz="2799" dirty="0" err="1">
                  <a:solidFill>
                    <a:prstClr val="black"/>
                  </a:solidFill>
                </a:rPr>
                <a:t>những</a:t>
              </a:r>
              <a:r>
                <a:rPr lang="en-US" sz="2799" dirty="0">
                  <a:solidFill>
                    <a:prstClr val="black"/>
                  </a:solidFill>
                </a:rPr>
                <a:t> con vi </a:t>
              </a:r>
              <a:r>
                <a:rPr lang="en-US" sz="2799" dirty="0" err="1">
                  <a:solidFill>
                    <a:prstClr val="black"/>
                  </a:solidFill>
                </a:rPr>
                <a:t>rút</a:t>
              </a:r>
              <a:r>
                <a:rPr lang="en-US" sz="2799" dirty="0">
                  <a:solidFill>
                    <a:prstClr val="black"/>
                  </a:solidFill>
                </a:rPr>
                <a:t> </a:t>
              </a:r>
              <a:r>
                <a:rPr lang="en-US" sz="2799" dirty="0" err="1">
                  <a:solidFill>
                    <a:prstClr val="black"/>
                  </a:solidFill>
                </a:rPr>
                <a:t>đe</a:t>
              </a:r>
              <a:r>
                <a:rPr lang="en-US" sz="2799" dirty="0">
                  <a:solidFill>
                    <a:prstClr val="black"/>
                  </a:solidFill>
                </a:rPr>
                <a:t> </a:t>
              </a:r>
              <a:r>
                <a:rPr lang="en-US" sz="2799" dirty="0" err="1">
                  <a:solidFill>
                    <a:prstClr val="black"/>
                  </a:solidFill>
                </a:rPr>
                <a:t>dọa</a:t>
              </a:r>
              <a:r>
                <a:rPr lang="en-US" sz="2799" dirty="0">
                  <a:solidFill>
                    <a:prstClr val="black"/>
                  </a:solidFill>
                </a:rPr>
                <a:t>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715670" y="3051563"/>
            <a:ext cx="4653210" cy="2678917"/>
            <a:chOff x="7715250" y="3052269"/>
            <a:chExt cx="4654287" cy="2679537"/>
          </a:xfrm>
        </p:grpSpPr>
        <p:sp>
          <p:nvSpPr>
            <p:cNvPr id="2" name="Cloud Callout 1"/>
            <p:cNvSpPr/>
            <p:nvPr/>
          </p:nvSpPr>
          <p:spPr>
            <a:xfrm>
              <a:off x="7715250" y="3052269"/>
              <a:ext cx="4654287" cy="2679537"/>
            </a:xfrm>
            <a:prstGeom prst="cloudCallout">
              <a:avLst>
                <a:gd name="adj1" fmla="val -72473"/>
                <a:gd name="adj2" fmla="val 61888"/>
              </a:avLst>
            </a:prstGeom>
            <a:solidFill>
              <a:srgbClr val="FFFF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126"/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8288172" y="3429793"/>
              <a:ext cx="3508441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4126"/>
              <a:r>
                <a:rPr lang="en-US" sz="2799" spc="-150" dirty="0" err="1">
                  <a:solidFill>
                    <a:prstClr val="black"/>
                  </a:solidFill>
                </a:rPr>
                <a:t>Các</a:t>
              </a:r>
              <a:r>
                <a:rPr lang="en-US" sz="2799" spc="-150" dirty="0">
                  <a:solidFill>
                    <a:prstClr val="black"/>
                  </a:solidFill>
                </a:rPr>
                <a:t> </a:t>
              </a:r>
              <a:r>
                <a:rPr lang="en-US" sz="2799" spc="-150" dirty="0" err="1">
                  <a:solidFill>
                    <a:prstClr val="black"/>
                  </a:solidFill>
                </a:rPr>
                <a:t>bạn</a:t>
              </a:r>
              <a:r>
                <a:rPr lang="en-US" sz="2799" spc="-150" dirty="0">
                  <a:solidFill>
                    <a:prstClr val="black"/>
                  </a:solidFill>
                </a:rPr>
                <a:t> </a:t>
              </a:r>
              <a:r>
                <a:rPr lang="en-US" sz="2799" spc="-150" dirty="0" err="1">
                  <a:solidFill>
                    <a:prstClr val="black"/>
                  </a:solidFill>
                </a:rPr>
                <a:t>hãy</a:t>
              </a:r>
              <a:r>
                <a:rPr lang="en-US" sz="2799" spc="-150" dirty="0">
                  <a:solidFill>
                    <a:prstClr val="black"/>
                  </a:solidFill>
                </a:rPr>
                <a:t> </a:t>
              </a:r>
              <a:r>
                <a:rPr lang="en-US" sz="2799" spc="-150" dirty="0" err="1">
                  <a:solidFill>
                    <a:prstClr val="black"/>
                  </a:solidFill>
                </a:rPr>
                <a:t>trả</a:t>
              </a:r>
              <a:r>
                <a:rPr lang="en-US" sz="2799" spc="-150" dirty="0">
                  <a:solidFill>
                    <a:prstClr val="black"/>
                  </a:solidFill>
                </a:rPr>
                <a:t> </a:t>
              </a:r>
              <a:r>
                <a:rPr lang="en-US" sz="2799" spc="-150" dirty="0" err="1">
                  <a:solidFill>
                    <a:prstClr val="black"/>
                  </a:solidFill>
                </a:rPr>
                <a:t>lời</a:t>
              </a:r>
              <a:r>
                <a:rPr lang="en-US" sz="2799" spc="-150" dirty="0">
                  <a:solidFill>
                    <a:prstClr val="black"/>
                  </a:solidFill>
                </a:rPr>
                <a:t> </a:t>
              </a:r>
              <a:r>
                <a:rPr lang="en-US" sz="2799" spc="-150" dirty="0" err="1">
                  <a:solidFill>
                    <a:prstClr val="black"/>
                  </a:solidFill>
                </a:rPr>
                <a:t>đúng</a:t>
              </a:r>
              <a:r>
                <a:rPr lang="en-US" sz="2799" spc="-150" dirty="0">
                  <a:solidFill>
                    <a:prstClr val="black"/>
                  </a:solidFill>
                </a:rPr>
                <a:t> </a:t>
              </a:r>
              <a:r>
                <a:rPr lang="en-US" sz="2799" spc="-150" dirty="0" err="1">
                  <a:solidFill>
                    <a:prstClr val="black"/>
                  </a:solidFill>
                </a:rPr>
                <a:t>các</a:t>
              </a:r>
              <a:r>
                <a:rPr lang="en-US" sz="2799" spc="-150" dirty="0">
                  <a:solidFill>
                    <a:prstClr val="black"/>
                  </a:solidFill>
                </a:rPr>
                <a:t> </a:t>
              </a:r>
              <a:r>
                <a:rPr lang="en-US" sz="2799" spc="-150" dirty="0" err="1">
                  <a:solidFill>
                    <a:prstClr val="black"/>
                  </a:solidFill>
                </a:rPr>
                <a:t>câu</a:t>
              </a:r>
              <a:r>
                <a:rPr lang="en-US" sz="2799" spc="-150" dirty="0">
                  <a:solidFill>
                    <a:prstClr val="black"/>
                  </a:solidFill>
                </a:rPr>
                <a:t> </a:t>
              </a:r>
              <a:r>
                <a:rPr lang="en-US" sz="2799" spc="-150" dirty="0" err="1">
                  <a:solidFill>
                    <a:prstClr val="black"/>
                  </a:solidFill>
                </a:rPr>
                <a:t>hỏi</a:t>
              </a:r>
              <a:r>
                <a:rPr lang="en-US" sz="2799" spc="-150" dirty="0">
                  <a:solidFill>
                    <a:prstClr val="black"/>
                  </a:solidFill>
                </a:rPr>
                <a:t> </a:t>
              </a:r>
              <a:r>
                <a:rPr lang="en-US" sz="2799" spc="-150" dirty="0" err="1">
                  <a:solidFill>
                    <a:prstClr val="black"/>
                  </a:solidFill>
                </a:rPr>
                <a:t>mà</a:t>
              </a:r>
              <a:r>
                <a:rPr lang="en-US" sz="2799" spc="-150" dirty="0">
                  <a:solidFill>
                    <a:prstClr val="black"/>
                  </a:solidFill>
                </a:rPr>
                <a:t> vi </a:t>
              </a:r>
              <a:r>
                <a:rPr lang="en-US" sz="2799" spc="-150" dirty="0" err="1">
                  <a:solidFill>
                    <a:prstClr val="black"/>
                  </a:solidFill>
                </a:rPr>
                <a:t>rút</a:t>
              </a:r>
              <a:r>
                <a:rPr lang="en-US" sz="2799" spc="-150" dirty="0">
                  <a:solidFill>
                    <a:prstClr val="black"/>
                  </a:solidFill>
                </a:rPr>
                <a:t> </a:t>
              </a:r>
              <a:r>
                <a:rPr lang="en-US" sz="2799" spc="-150" dirty="0" err="1">
                  <a:solidFill>
                    <a:prstClr val="black"/>
                  </a:solidFill>
                </a:rPr>
                <a:t>đưa</a:t>
              </a:r>
              <a:r>
                <a:rPr lang="en-US" sz="2799" spc="-150" dirty="0">
                  <a:solidFill>
                    <a:prstClr val="black"/>
                  </a:solidFill>
                </a:rPr>
                <a:t> ra </a:t>
              </a:r>
              <a:r>
                <a:rPr lang="en-US" sz="2799" spc="-150" dirty="0" err="1">
                  <a:solidFill>
                    <a:prstClr val="black"/>
                  </a:solidFill>
                </a:rPr>
                <a:t>để</a:t>
              </a:r>
              <a:r>
                <a:rPr lang="en-US" sz="2799" spc="-150" dirty="0">
                  <a:solidFill>
                    <a:prstClr val="black"/>
                  </a:solidFill>
                </a:rPr>
                <a:t> </a:t>
              </a:r>
              <a:r>
                <a:rPr lang="en-US" sz="2799" spc="-150" dirty="0" err="1">
                  <a:solidFill>
                    <a:prstClr val="black"/>
                  </a:solidFill>
                </a:rPr>
                <a:t>chúng</a:t>
              </a:r>
              <a:r>
                <a:rPr lang="en-US" sz="2799" spc="-150" dirty="0">
                  <a:solidFill>
                    <a:prstClr val="black"/>
                  </a:solidFill>
                </a:rPr>
                <a:t> </a:t>
              </a:r>
              <a:r>
                <a:rPr lang="en-US" sz="2799" spc="-150" dirty="0" err="1">
                  <a:solidFill>
                    <a:prstClr val="black"/>
                  </a:solidFill>
                </a:rPr>
                <a:t>trở</a:t>
              </a:r>
              <a:r>
                <a:rPr lang="en-US" sz="2799" spc="-150" dirty="0">
                  <a:solidFill>
                    <a:prstClr val="black"/>
                  </a:solidFill>
                </a:rPr>
                <a:t> </a:t>
              </a:r>
              <a:r>
                <a:rPr lang="en-US" sz="2799" spc="-150" dirty="0" err="1">
                  <a:solidFill>
                    <a:prstClr val="black"/>
                  </a:solidFill>
                </a:rPr>
                <a:t>về</a:t>
              </a:r>
              <a:r>
                <a:rPr lang="en-US" sz="2799" spc="-150" dirty="0">
                  <a:solidFill>
                    <a:prstClr val="black"/>
                  </a:solidFill>
                </a:rPr>
                <a:t> </a:t>
              </a:r>
              <a:r>
                <a:rPr lang="en-US" sz="2799" spc="-150" dirty="0" err="1">
                  <a:solidFill>
                    <a:prstClr val="black"/>
                  </a:solidFill>
                </a:rPr>
                <a:t>hành</a:t>
              </a:r>
              <a:r>
                <a:rPr lang="en-US" sz="2799" spc="-150" dirty="0">
                  <a:solidFill>
                    <a:prstClr val="black"/>
                  </a:solidFill>
                </a:rPr>
                <a:t> </a:t>
              </a:r>
              <a:r>
                <a:rPr lang="en-US" sz="2799" spc="-150" dirty="0" err="1">
                  <a:solidFill>
                    <a:prstClr val="black"/>
                  </a:solidFill>
                </a:rPr>
                <a:t>tinh</a:t>
              </a:r>
              <a:r>
                <a:rPr lang="en-US" sz="2799" spc="-150" dirty="0">
                  <a:solidFill>
                    <a:prstClr val="black"/>
                  </a:solidFill>
                </a:rPr>
                <a:t> </a:t>
              </a:r>
              <a:r>
                <a:rPr lang="en-US" sz="2799" spc="-150" dirty="0" err="1">
                  <a:solidFill>
                    <a:prstClr val="black"/>
                  </a:solidFill>
                </a:rPr>
                <a:t>của</a:t>
              </a:r>
              <a:r>
                <a:rPr lang="en-US" sz="2799" spc="-150" dirty="0">
                  <a:solidFill>
                    <a:prstClr val="black"/>
                  </a:solidFill>
                </a:rPr>
                <a:t> </a:t>
              </a:r>
              <a:r>
                <a:rPr lang="en-US" sz="2799" spc="-150" dirty="0" err="1">
                  <a:solidFill>
                    <a:prstClr val="black"/>
                  </a:solidFill>
                </a:rPr>
                <a:t>chúng</a:t>
              </a:r>
              <a:r>
                <a:rPr lang="en-US" sz="2799" spc="-150" dirty="0">
                  <a:solidFill>
                    <a:prstClr val="black"/>
                  </a:solidFill>
                </a:rPr>
                <a:t> </a:t>
              </a:r>
              <a:r>
                <a:rPr lang="en-US" sz="2799" spc="-150" dirty="0" err="1">
                  <a:solidFill>
                    <a:prstClr val="black"/>
                  </a:solidFill>
                </a:rPr>
                <a:t>nhé</a:t>
              </a:r>
              <a:r>
                <a:rPr lang="en-US" sz="2799" spc="-150" dirty="0">
                  <a:solidFill>
                    <a:prstClr val="black"/>
                  </a:solidFill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077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86248E-6 -1.94862E-6 L 3.86248E-6 -0.07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0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605" y="3478680"/>
            <a:ext cx="2042264" cy="194812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974467" y="1491956"/>
            <a:ext cx="8925763" cy="923295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126"/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BẢO VỆ KHU PHỐ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8014" y="6308279"/>
            <a:ext cx="3995192" cy="548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5" name="Picture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99" y="4311126"/>
            <a:ext cx="1727567" cy="1647935"/>
          </a:xfrm>
          <a:prstGeom prst="rect">
            <a:avLst/>
          </a:prstGeom>
        </p:spPr>
      </p:pic>
      <p:pic>
        <p:nvPicPr>
          <p:cNvPr id="18" name="Picture 1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026" y="238145"/>
            <a:ext cx="1834408" cy="1749852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083" y="266351"/>
            <a:ext cx="2108109" cy="2010938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9644081" y="371586"/>
            <a:ext cx="720070" cy="588922"/>
          </a:xfrm>
          <a:prstGeom prst="roundRect">
            <a:avLst/>
          </a:prstGeom>
          <a:solidFill>
            <a:srgbClr val="FFFF9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999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417047" y="530918"/>
            <a:ext cx="720070" cy="588922"/>
          </a:xfrm>
          <a:prstGeom prst="roundRect">
            <a:avLst/>
          </a:prstGeom>
          <a:solidFill>
            <a:srgbClr val="FFFF9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999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53264" y="4840632"/>
            <a:ext cx="720070" cy="588922"/>
          </a:xfrm>
          <a:prstGeom prst="roundRect">
            <a:avLst/>
          </a:prstGeom>
          <a:solidFill>
            <a:srgbClr val="FFFF9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999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047569" y="4158282"/>
            <a:ext cx="720070" cy="588922"/>
          </a:xfrm>
          <a:prstGeom prst="roundRect">
            <a:avLst/>
          </a:prstGeom>
          <a:solidFill>
            <a:srgbClr val="FFFF9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999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" name="Rounded Rectangle 3">
            <a:hlinkClick r:id="rId13" action="ppaction://hlinksldjump"/>
          </p:cNvPr>
          <p:cNvSpPr/>
          <p:nvPr/>
        </p:nvSpPr>
        <p:spPr>
          <a:xfrm>
            <a:off x="7047569" y="6106410"/>
            <a:ext cx="1754837" cy="593564"/>
          </a:xfrm>
          <a:prstGeom prst="roundRect">
            <a:avLst/>
          </a:prstGeom>
          <a:solidFill>
            <a:srgbClr val="FFFF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Hoàn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thành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82144" y="5114828"/>
            <a:ext cx="2145443" cy="1743172"/>
            <a:chOff x="5081115" y="5116012"/>
            <a:chExt cx="2145940" cy="174357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115" y="5116012"/>
              <a:ext cx="2145940" cy="1743576"/>
            </a:xfrm>
            <a:prstGeom prst="rect">
              <a:avLst/>
            </a:prstGeom>
          </p:spPr>
        </p:pic>
        <p:pic>
          <p:nvPicPr>
            <p:cNvPr id="1026" name="Picture 2" descr="Disposable Face Mask 3ply | Yebi Health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7575" b="85062" l="0" r="100000">
                          <a14:foregroundMark x1="18805" y1="31810" x2="77153" y2="30228"/>
                          <a14:foregroundMark x1="36555" y1="26011" x2="58524" y2="26714"/>
                          <a14:foregroundMark x1="27065" y1="71178" x2="27065" y2="71178"/>
                          <a14:foregroundMark x1="23023" y1="67838" x2="24780" y2="68014"/>
                          <a14:foregroundMark x1="21617" y1="65905" x2="21617" y2="65905"/>
                          <a14:foregroundMark x1="71002" y1="72759" x2="79438" y2="65202"/>
                          <a14:foregroundMark x1="19859" y1="64499" x2="20211" y2="64499"/>
                          <a14:foregroundMark x1="15290" y1="57645" x2="15290" y2="57645"/>
                          <a14:foregroundMark x1="3163" y1="34622" x2="3163" y2="34622"/>
                          <a14:foregroundMark x1="6503" y1="27592" x2="9842" y2="26889"/>
                          <a14:foregroundMark x1="17399" y1="30580" x2="17399" y2="30580"/>
                          <a14:foregroundMark x1="14587" y1="28471" x2="14587" y2="28471"/>
                          <a14:foregroundMark x1="6151" y1="28471" x2="6151" y2="28471"/>
                          <a14:foregroundMark x1="3866" y1="40070" x2="7206" y2="46397"/>
                          <a14:foregroundMark x1="15290" y1="57645" x2="8260" y2="47452"/>
                          <a14:foregroundMark x1="3163" y1="38313" x2="3163" y2="38313"/>
                          <a14:foregroundMark x1="4394" y1="29525" x2="4394" y2="29525"/>
                          <a14:foregroundMark x1="2988" y1="31459" x2="2988" y2="31459"/>
                          <a14:foregroundMark x1="2988" y1="34095" x2="2988" y2="36204"/>
                          <a14:foregroundMark x1="4218" y1="29701" x2="2636" y2="32162"/>
                          <a14:foregroundMark x1="2812" y1="36731" x2="2812" y2="36731"/>
                          <a14:foregroundMark x1="2812" y1="37258" x2="3515" y2="38489"/>
                          <a14:foregroundMark x1="9666" y1="27592" x2="15993" y2="29350"/>
                          <a14:foregroundMark x1="17399" y1="28120" x2="17399" y2="29174"/>
                          <a14:foregroundMark x1="16520" y1="30756" x2="17047" y2="34446"/>
                          <a14:foregroundMark x1="84710" y1="29350" x2="86116" y2="28647"/>
                          <a14:foregroundMark x1="86995" y1="28471" x2="87522" y2="28295"/>
                          <a14:foregroundMark x1="88752" y1="27768" x2="89982" y2="27065"/>
                          <a14:foregroundMark x1="91213" y1="27592" x2="92267" y2="27944"/>
                          <a14:foregroundMark x1="93322" y1="28120" x2="94552" y2="28471"/>
                          <a14:foregroundMark x1="95431" y1="29525" x2="95958" y2="30404"/>
                          <a14:foregroundMark x1="96837" y1="31459" x2="97012" y2="33040"/>
                          <a14:foregroundMark x1="97188" y1="34974" x2="97364" y2="35149"/>
                          <a14:foregroundMark x1="96661" y1="38313" x2="96661" y2="38313"/>
                          <a14:foregroundMark x1="97364" y1="33919" x2="97188" y2="36731"/>
                          <a14:foregroundMark x1="96485" y1="39543" x2="95958" y2="41301"/>
                          <a14:foregroundMark x1="97188" y1="37434" x2="97188" y2="37434"/>
                          <a14:foregroundMark x1="95958" y1="41476" x2="92443" y2="47276"/>
                          <a14:foregroundMark x1="91916" y1="48330" x2="85589" y2="565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84" t="22214" r="8571" b="14900"/>
            <a:stretch/>
          </p:blipFill>
          <p:spPr bwMode="auto">
            <a:xfrm rot="20968385">
              <a:off x="5377167" y="5688688"/>
              <a:ext cx="657681" cy="38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Disposable Face Mask 3ply | Yebi Health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7575" b="85062" l="0" r="100000">
                          <a14:foregroundMark x1="18805" y1="31810" x2="77153" y2="30228"/>
                          <a14:foregroundMark x1="36555" y1="26011" x2="58524" y2="26714"/>
                          <a14:foregroundMark x1="27065" y1="71178" x2="27065" y2="71178"/>
                          <a14:foregroundMark x1="23023" y1="67838" x2="24780" y2="68014"/>
                          <a14:foregroundMark x1="21617" y1="65905" x2="21617" y2="65905"/>
                          <a14:foregroundMark x1="71002" y1="72759" x2="79438" y2="65202"/>
                          <a14:foregroundMark x1="19859" y1="64499" x2="20211" y2="64499"/>
                          <a14:foregroundMark x1="15290" y1="57645" x2="15290" y2="57645"/>
                          <a14:foregroundMark x1="3163" y1="34622" x2="3163" y2="34622"/>
                          <a14:foregroundMark x1="6503" y1="27592" x2="9842" y2="26889"/>
                          <a14:foregroundMark x1="17399" y1="30580" x2="17399" y2="30580"/>
                          <a14:foregroundMark x1="14587" y1="28471" x2="14587" y2="28471"/>
                          <a14:foregroundMark x1="6151" y1="28471" x2="6151" y2="28471"/>
                          <a14:foregroundMark x1="3866" y1="40070" x2="7206" y2="46397"/>
                          <a14:foregroundMark x1="15290" y1="57645" x2="8260" y2="47452"/>
                          <a14:foregroundMark x1="3163" y1="38313" x2="3163" y2="38313"/>
                          <a14:foregroundMark x1="4394" y1="29525" x2="4394" y2="29525"/>
                          <a14:foregroundMark x1="2988" y1="31459" x2="2988" y2="31459"/>
                          <a14:foregroundMark x1="2988" y1="34095" x2="2988" y2="36204"/>
                          <a14:foregroundMark x1="4218" y1="29701" x2="2636" y2="32162"/>
                          <a14:foregroundMark x1="2812" y1="36731" x2="2812" y2="36731"/>
                          <a14:foregroundMark x1="2812" y1="37258" x2="3515" y2="38489"/>
                          <a14:foregroundMark x1="9666" y1="27592" x2="15993" y2="29350"/>
                          <a14:foregroundMark x1="17399" y1="28120" x2="17399" y2="29174"/>
                          <a14:foregroundMark x1="16520" y1="30756" x2="17047" y2="34446"/>
                          <a14:foregroundMark x1="84710" y1="29350" x2="86116" y2="28647"/>
                          <a14:foregroundMark x1="86995" y1="28471" x2="87522" y2="28295"/>
                          <a14:foregroundMark x1="88752" y1="27768" x2="89982" y2="27065"/>
                          <a14:foregroundMark x1="91213" y1="27592" x2="92267" y2="27944"/>
                          <a14:foregroundMark x1="93322" y1="28120" x2="94552" y2="28471"/>
                          <a14:foregroundMark x1="95431" y1="29525" x2="95958" y2="30404"/>
                          <a14:foregroundMark x1="96837" y1="31459" x2="97012" y2="33040"/>
                          <a14:foregroundMark x1="97188" y1="34974" x2="97364" y2="35149"/>
                          <a14:foregroundMark x1="96661" y1="38313" x2="96661" y2="38313"/>
                          <a14:foregroundMark x1="97364" y1="33919" x2="97188" y2="36731"/>
                          <a14:foregroundMark x1="96485" y1="39543" x2="95958" y2="41301"/>
                          <a14:foregroundMark x1="97188" y1="37434" x2="97188" y2="37434"/>
                          <a14:foregroundMark x1="95958" y1="41476" x2="92443" y2="47276"/>
                          <a14:foregroundMark x1="91916" y1="48330" x2="85589" y2="565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84" t="22214" r="8571" b="14900"/>
            <a:stretch/>
          </p:blipFill>
          <p:spPr bwMode="auto">
            <a:xfrm rot="21383368">
              <a:off x="6296062" y="5746757"/>
              <a:ext cx="679475" cy="38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288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3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3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3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3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3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3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3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3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8" y="4910240"/>
            <a:ext cx="1679150" cy="1601751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3188545" y="809162"/>
            <a:ext cx="5497786" cy="990152"/>
          </a:xfrm>
          <a:prstGeom prst="snip2Diag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26"/>
            <a:r>
              <a:rPr lang="en-US" sz="3599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3599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3599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599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99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nhẩm</a:t>
            </a:r>
            <a:r>
              <a:rPr lang="en-US" sz="3599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300535" y="2399340"/>
            <a:ext cx="4187315" cy="1200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199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7199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199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 6 =</a:t>
            </a:r>
            <a:endParaRPr lang="en-US" sz="8798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43698" y="2399341"/>
            <a:ext cx="2142632" cy="120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199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en-US" sz="8798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98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8" y="4910240"/>
            <a:ext cx="1679150" cy="1601751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1629150" y="480337"/>
            <a:ext cx="9048915" cy="2339702"/>
          </a:xfrm>
          <a:prstGeom prst="snip2Diag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26"/>
            <a:r>
              <a:rPr lang="en-US" sz="3599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3599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3599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 defTabSz="914126"/>
            <a:endParaRPr lang="en-US" sz="3599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defTabSz="914126"/>
            <a:r>
              <a:rPr lang="en-US" sz="3599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 x 9 = ?</a:t>
            </a:r>
            <a:endParaRPr lang="en-US" sz="5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9335" y="3468475"/>
            <a:ext cx="4187315" cy="120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199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27</a:t>
            </a:r>
            <a:endParaRPr lang="en-US" sz="8798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88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8" y="4910240"/>
            <a:ext cx="1679150" cy="1601751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816076" y="809162"/>
            <a:ext cx="11012129" cy="4293780"/>
          </a:xfrm>
          <a:prstGeom prst="snip2Diag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26"/>
            <a:r>
              <a:rPr lang="en-US" sz="3599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3599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3: </a:t>
            </a:r>
            <a:r>
              <a:rPr lang="en-US" sz="3599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3599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99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599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3599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túi</a:t>
            </a:r>
            <a:r>
              <a:rPr lang="en-US" sz="3599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99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3599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599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599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99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túi</a:t>
            </a:r>
            <a:r>
              <a:rPr lang="en-US" sz="3599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99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599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3599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3599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99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3599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599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3599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99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599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99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599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99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599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99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3599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99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3599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99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3599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99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kẹo</a:t>
            </a:r>
            <a:r>
              <a:rPr lang="en-US" sz="3599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742950" indent="-742950" algn="ctr" defTabSz="914126">
              <a:buAutoNum type="alphaUcPeriod"/>
            </a:pPr>
            <a:r>
              <a:rPr lang="en-US" sz="3599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en-US" sz="3599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3599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99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kẹo</a:t>
            </a:r>
            <a:endParaRPr lang="en-US" sz="3599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742950" indent="-742950" algn="ctr" defTabSz="914126">
              <a:buAutoNum type="alphaUcPeriod"/>
            </a:pPr>
            <a:r>
              <a:rPr lang="en-US" sz="3599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20 </a:t>
            </a:r>
            <a:r>
              <a:rPr lang="en-US" sz="3599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3599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99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kẹo</a:t>
            </a:r>
            <a:endParaRPr lang="en-US" sz="3599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742950" indent="-742950" algn="ctr" defTabSz="914126">
              <a:buAutoNum type="alphaUcPeriod"/>
            </a:pPr>
            <a:r>
              <a:rPr lang="en-US" sz="3599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en-US" sz="3599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3599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99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kẹo</a:t>
            </a:r>
            <a:endParaRPr lang="en-US" sz="3599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79638" y="5207366"/>
            <a:ext cx="8750710" cy="120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199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199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15 </a:t>
            </a:r>
            <a:r>
              <a:rPr lang="en-US" sz="7199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7199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199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kẹo</a:t>
            </a:r>
            <a:endParaRPr lang="en-US" sz="8798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16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8" y="4910240"/>
            <a:ext cx="1679150" cy="1601751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1111045" y="1239578"/>
            <a:ext cx="10255045" cy="1936839"/>
          </a:xfrm>
          <a:prstGeom prst="snip2Diag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26">
              <a:lnSpc>
                <a:spcPct val="150000"/>
              </a:lnSpc>
            </a:pPr>
            <a:r>
              <a:rPr lang="en-US" sz="3999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3999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4: </a:t>
            </a:r>
            <a:r>
              <a:rPr lang="en-US" sz="3999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3999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999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sz="3999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999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999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999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999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999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3999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999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ctr" defTabSz="914126">
              <a:lnSpc>
                <a:spcPct val="150000"/>
              </a:lnSpc>
            </a:pPr>
            <a:r>
              <a:rPr lang="en-US" sz="3999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3  + 3 + 3 + 3 = </a:t>
            </a:r>
            <a:endParaRPr lang="en-US" sz="3999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10078" y="3979024"/>
            <a:ext cx="4845431" cy="120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199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x 4 = 12</a:t>
            </a:r>
            <a:endParaRPr lang="en-US" sz="7199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46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943" y="4461848"/>
            <a:ext cx="2994098" cy="243270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25653" y="-17840"/>
            <a:ext cx="8925763" cy="646097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126"/>
            <a:r>
              <a:rPr lang="en-US" sz="3599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</a:rPr>
              <a:t>BẢO VỆ KHU PHỐ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2590874" y="1268989"/>
            <a:ext cx="6410722" cy="2015494"/>
          </a:xfrm>
          <a:prstGeom prst="cloudCallout">
            <a:avLst>
              <a:gd name="adj1" fmla="val 38251"/>
              <a:gd name="adj2" fmla="val 16638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26"/>
            <a:r>
              <a:rPr lang="en-US" sz="3199" b="1" dirty="0">
                <a:solidFill>
                  <a:prstClr val="black"/>
                </a:solidFill>
                <a:latin typeface="Calibri"/>
              </a:rPr>
              <a:t>Yeah!!!</a:t>
            </a:r>
          </a:p>
          <a:p>
            <a:pPr algn="ctr" defTabSz="914126"/>
            <a:r>
              <a:rPr lang="en-US" sz="3199" b="1" dirty="0" err="1">
                <a:solidFill>
                  <a:prstClr val="black"/>
                </a:solidFill>
                <a:latin typeface="Calibri"/>
              </a:rPr>
              <a:t>Cảm</a:t>
            </a:r>
            <a:r>
              <a:rPr lang="en-US" sz="3199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199" b="1" dirty="0" err="1">
                <a:solidFill>
                  <a:prstClr val="black"/>
                </a:solidFill>
                <a:latin typeface="Calibri"/>
              </a:rPr>
              <a:t>ơn</a:t>
            </a:r>
            <a:r>
              <a:rPr lang="en-US" sz="3199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199" b="1" dirty="0" err="1">
                <a:solidFill>
                  <a:prstClr val="black"/>
                </a:solidFill>
                <a:latin typeface="Calibri"/>
              </a:rPr>
              <a:t>các</a:t>
            </a:r>
            <a:r>
              <a:rPr lang="en-US" sz="3199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199" b="1" dirty="0" err="1">
                <a:solidFill>
                  <a:prstClr val="black"/>
                </a:solidFill>
                <a:latin typeface="Calibri"/>
              </a:rPr>
              <a:t>bạn</a:t>
            </a:r>
            <a:r>
              <a:rPr lang="en-US" sz="3199" b="1" dirty="0">
                <a:solidFill>
                  <a:prstClr val="black"/>
                </a:solidFill>
                <a:latin typeface="Calibri"/>
              </a:rPr>
              <a:t>!!! </a:t>
            </a:r>
          </a:p>
        </p:txBody>
      </p:sp>
      <p:pic>
        <p:nvPicPr>
          <p:cNvPr id="19" name="nhacthang">
            <a:hlinkClick r:id="" action="ppaction://media"/>
            <a:extLst>
              <a:ext uri="{FF2B5EF4-FFF2-40B4-BE49-F238E27FC236}">
                <a16:creationId xmlns:a16="http://schemas.microsoft.com/office/drawing/2014/main" xmlns="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1231574" y="2875731"/>
            <a:ext cx="487250" cy="487250"/>
          </a:xfrm>
          <a:prstGeom prst="rect">
            <a:avLst/>
          </a:prstGeom>
        </p:spPr>
      </p:pic>
      <p:pic>
        <p:nvPicPr>
          <p:cNvPr id="20" name="Tieng-yeah-tre-con-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181.6938"/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1231574" y="1572622"/>
            <a:ext cx="609459" cy="60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6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70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23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7" grpId="0"/>
      <p:bldP spid="17" grpId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339</Words>
  <Application>Microsoft Office PowerPoint</Application>
  <PresentationFormat>Widescreen</PresentationFormat>
  <Paragraphs>71</Paragraphs>
  <Slides>18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Ví dụ: Kể một tình huống thực tế có sử dụng phép nhân 3 x 7 trong thực tế.  Cách 1: Mỗi hộp có 3 cái bánh, có 7 hộp như thế, 3 được lấy ra 7 lần. Ta có phép tính: 3 x 7 = 21. Vậy có tất cả 21 cái bánh.  Cách 2: Có 7 hộp bánh, mỗi hộp có 3 cái bánh, 3 được lấy ra 7 lần. Ta có phép tính: 3 x 7 = 21. Vậy có tất cả 21 cái bánh.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TÀI KHOẢN OFFICE 365 (2)</dc:creator>
  <cp:lastModifiedBy>ADMIN</cp:lastModifiedBy>
  <cp:revision>67</cp:revision>
  <dcterms:created xsi:type="dcterms:W3CDTF">2022-07-30T08:41:31Z</dcterms:created>
  <dcterms:modified xsi:type="dcterms:W3CDTF">2024-08-07T13:50:39Z</dcterms:modified>
</cp:coreProperties>
</file>