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315" r:id="rId2"/>
    <p:sldId id="367" r:id="rId3"/>
    <p:sldId id="351" r:id="rId4"/>
    <p:sldId id="352" r:id="rId5"/>
    <p:sldId id="340" r:id="rId6"/>
    <p:sldId id="354" r:id="rId7"/>
    <p:sldId id="355" r:id="rId8"/>
    <p:sldId id="360" r:id="rId9"/>
    <p:sldId id="356" r:id="rId10"/>
    <p:sldId id="357" r:id="rId11"/>
    <p:sldId id="359" r:id="rId12"/>
    <p:sldId id="326" r:id="rId13"/>
    <p:sldId id="361" r:id="rId14"/>
    <p:sldId id="358" r:id="rId15"/>
    <p:sldId id="333" r:id="rId16"/>
    <p:sldId id="363" r:id="rId17"/>
    <p:sldId id="261" r:id="rId18"/>
    <p:sldId id="364" r:id="rId19"/>
    <p:sldId id="365" r:id="rId20"/>
    <p:sldId id="366" r:id="rId21"/>
    <p:sldId id="338" r:id="rId22"/>
    <p:sldId id="373" r:id="rId23"/>
    <p:sldId id="343" r:id="rId24"/>
    <p:sldId id="368" r:id="rId25"/>
    <p:sldId id="371" r:id="rId26"/>
    <p:sldId id="369" r:id="rId27"/>
    <p:sldId id="348" r:id="rId28"/>
    <p:sldId id="350" r:id="rId29"/>
    <p:sldId id="262" r:id="rId30"/>
    <p:sldId id="257" r:id="rId31"/>
    <p:sldId id="258" r:id="rId32"/>
    <p:sldId id="259" r:id="rId33"/>
    <p:sldId id="324" r:id="rId34"/>
    <p:sldId id="325" r:id="rId35"/>
  </p:sldIdLst>
  <p:sldSz cx="12161838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3333FF"/>
    <a:srgbClr val="9A57CD"/>
    <a:srgbClr val="FFDC6D"/>
    <a:srgbClr val="EAD5FF"/>
    <a:srgbClr val="E0C1FF"/>
    <a:srgbClr val="ECF763"/>
    <a:srgbClr val="EFF8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34" autoAdjust="0"/>
    <p:restoredTop sz="82591" autoAdjust="0"/>
  </p:normalViewPr>
  <p:slideViewPr>
    <p:cSldViewPr>
      <p:cViewPr varScale="1">
        <p:scale>
          <a:sx n="34" d="100"/>
          <a:sy n="34" d="100"/>
        </p:scale>
        <p:origin x="1012" y="36"/>
      </p:cViewPr>
      <p:guideLst>
        <p:guide orient="horz" pos="2160"/>
        <p:guide pos="3831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A968BB8-16BB-4DEF-8561-3826FA06DFDD}" type="datetimeFigureOut">
              <a:rPr lang="en-US"/>
              <a:pPr>
                <a:defRPr/>
              </a:pPr>
              <a:t>9/27/2023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488E569-AF0E-4BA3-8456-9D9D0651B4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FFB764-16E3-4DAB-BC6B-813FAE43E77D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0D5257-5439-4C18-9CA7-4D4F4B57014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5F8DC7-6366-4753-A5E2-2A5B5D85221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8D5153-DB3B-4092-BDAA-9D9585B38772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5E28B4-BC0C-4C49-93FB-9B6651C121CE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9ED48-7C2B-4E93-AC32-C176A50067C3}" type="datetimeFigureOut">
              <a:rPr lang="en-US"/>
              <a:pPr>
                <a:defRPr/>
              </a:pPr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7DC07-6B73-4B41-9379-E94A16CEA8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80191-4AF3-4401-83D1-24BC0AEBB837}" type="datetimeFigureOut">
              <a:rPr lang="en-US"/>
              <a:pPr>
                <a:defRPr/>
              </a:pPr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110DA-CE4E-46F3-BAFB-6498DABEA3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A9009-BDE5-4D48-9338-42D935B78723}" type="datetimeFigureOut">
              <a:rPr lang="en-US"/>
              <a:pPr>
                <a:defRPr/>
              </a:pPr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5C1F7-664D-4FF3-999F-36F0E6F93F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78D8B-D71C-46C7-B2BF-7A3A23AE458F}" type="datetimeFigureOut">
              <a:rPr lang="en-US"/>
              <a:pPr>
                <a:defRPr/>
              </a:pPr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2F518-2230-4C8D-B889-1C61B1DF30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4E106-1555-44DB-9E0D-DFCBD241E2FF}" type="datetimeFigureOut">
              <a:rPr lang="en-US"/>
              <a:pPr>
                <a:defRPr/>
              </a:pPr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6A86B-FB11-4F39-A0A1-69BC1D7DA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7EC49-48B9-4DB6-8522-405EE92661E0}" type="datetimeFigureOut">
              <a:rPr lang="en-US"/>
              <a:pPr>
                <a:defRPr/>
              </a:pPr>
              <a:t>9/27/2023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874A9-C5B6-4CD4-9F3C-6373120692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60EF5-CEB6-44F9-BA9C-022B7F20EC0E}" type="datetimeFigureOut">
              <a:rPr lang="en-US"/>
              <a:pPr>
                <a:defRPr/>
              </a:pPr>
              <a:t>9/27/2023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8D96C-F4B6-4643-AAC6-F2C29D9358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F99BD-B722-440E-8DA7-3B176639CC71}" type="datetimeFigureOut">
              <a:rPr lang="en-US"/>
              <a:pPr>
                <a:defRPr/>
              </a:pPr>
              <a:t>9/27/2023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E9908-FEF6-4233-878E-1F2FD1B267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11372-95B1-4F1B-9ED4-A8863B5359D9}" type="datetimeFigureOut">
              <a:rPr lang="en-US"/>
              <a:pPr>
                <a:defRPr/>
              </a:pPr>
              <a:t>9/27/2023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9169A-503A-4CE7-998B-FD74E1F473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3C9AF-0E56-4417-B37B-1140782A4EEC}" type="datetimeFigureOut">
              <a:rPr lang="en-US"/>
              <a:pPr>
                <a:defRPr/>
              </a:pPr>
              <a:t>9/27/2023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4757E-D3EA-4143-A226-F98BD258DE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D5716-B75F-4FBE-B0D8-B65A71AF0533}" type="datetimeFigureOut">
              <a:rPr lang="en-US"/>
              <a:pPr>
                <a:defRPr/>
              </a:pPr>
              <a:t>9/27/2023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95230-E108-40B2-99B0-1C41D8B86F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8013" y="274638"/>
            <a:ext cx="109458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8013" y="1600200"/>
            <a:ext cx="1094581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13" y="6356350"/>
            <a:ext cx="2838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36E88B5-F347-4289-A941-A7699E9ED85D}" type="datetimeFigureOut">
              <a:rPr lang="en-US"/>
              <a:pPr>
                <a:defRPr/>
              </a:pPr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6075" y="6356350"/>
            <a:ext cx="3849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375" y="6356350"/>
            <a:ext cx="2838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C6B8A3A-8E10-4692-85EC-F240B09923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2.wav"/><Relationship Id="rId7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8.png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audio2.wav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8.png"/><Relationship Id="rId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2.wav"/><Relationship Id="rId7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8.png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image" Target="../media/image39.png"/><Relationship Id="rId3" Type="http://schemas.openxmlformats.org/officeDocument/2006/relationships/image" Target="../media/image33.png"/><Relationship Id="rId7" Type="http://schemas.openxmlformats.org/officeDocument/2006/relationships/slide" Target="slide30.xml"/><Relationship Id="rId12" Type="http://schemas.openxmlformats.org/officeDocument/2006/relationships/image" Target="../media/image38.png"/><Relationship Id="rId2" Type="http://schemas.openxmlformats.org/officeDocument/2006/relationships/audio" Target="../media/audio4.wav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37.gif"/><Relationship Id="rId5" Type="http://schemas.openxmlformats.org/officeDocument/2006/relationships/image" Target="../media/image35.png"/><Relationship Id="rId15" Type="http://schemas.openxmlformats.org/officeDocument/2006/relationships/image" Target="../media/image41.png"/><Relationship Id="rId10" Type="http://schemas.openxmlformats.org/officeDocument/2006/relationships/slide" Target="slide5.xml"/><Relationship Id="rId4" Type="http://schemas.openxmlformats.org/officeDocument/2006/relationships/image" Target="../media/image34.png"/><Relationship Id="rId9" Type="http://schemas.openxmlformats.org/officeDocument/2006/relationships/slide" Target="slide32.xml"/><Relationship Id="rId1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879725" y="1676400"/>
            <a:ext cx="595471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685800"/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Tuần </a:t>
            </a:r>
            <a:r>
              <a:rPr lang="vi-VN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 đã lớn</a:t>
            </a:r>
          </a:p>
          <a:p>
            <a:pPr algn="ctr" defTabSz="685800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7&amp;8 – Bài đọc 4: Bài tập làm văn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Box 1"/>
          <p:cNvSpPr txBox="1">
            <a:spLocks noChangeArrowheads="1"/>
          </p:cNvSpPr>
          <p:nvPr/>
        </p:nvSpPr>
        <p:spPr bwMode="auto">
          <a:xfrm>
            <a:off x="2119313" y="152400"/>
            <a:ext cx="5791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 làm văn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9113" y="798513"/>
            <a:ext cx="11353800" cy="600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3399"/>
                </a:solidFill>
                <a:latin typeface="+mj-lt"/>
                <a:cs typeface="+mn-cs"/>
              </a:rPr>
              <a:t>    </a:t>
            </a:r>
            <a:r>
              <a:rPr lang="vi-VN" sz="2400" dirty="0">
                <a:solidFill>
                  <a:srgbClr val="003399"/>
                </a:solidFill>
                <a:latin typeface="+mj-lt"/>
                <a:cs typeface="+mn-cs"/>
              </a:rPr>
              <a:t>Có lần, cô giáo ra cho chúng tôi một đề văn ở lớp: “Em đã làm gì để giúp đỡ mẹ?”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3399"/>
                </a:solidFill>
                <a:latin typeface="+mj-lt"/>
                <a:cs typeface="+mn-cs"/>
              </a:rPr>
              <a:t>    </a:t>
            </a:r>
            <a:r>
              <a:rPr lang="vi-VN" sz="2400" dirty="0">
                <a:solidFill>
                  <a:srgbClr val="003399"/>
                </a:solidFill>
                <a:latin typeface="+mj-lt"/>
                <a:cs typeface="+mn-cs"/>
              </a:rPr>
              <a:t>Tôi loay hoay mất một lúc, rồi cầm bút và bắt đầu viết: “Em đã nhiều lần giúp đỡ mẹ. Em quét nhà và rửa bát đĩa. Đôi khi, em giặt kh</a:t>
            </a:r>
            <a:r>
              <a:rPr lang="en-US" sz="2400" dirty="0" err="1">
                <a:solidFill>
                  <a:srgbClr val="003399"/>
                </a:solidFill>
                <a:latin typeface="+mj-lt"/>
                <a:cs typeface="+mn-cs"/>
              </a:rPr>
              <a:t>ăn</a:t>
            </a:r>
            <a:r>
              <a:rPr lang="vi-VN" sz="2400" dirty="0">
                <a:solidFill>
                  <a:srgbClr val="003399"/>
                </a:solidFill>
                <a:latin typeface="+mj-lt"/>
                <a:cs typeface="+mn-cs"/>
              </a:rPr>
              <a:t> mùi soa.”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3399"/>
                </a:solidFill>
                <a:latin typeface="+mj-lt"/>
                <a:cs typeface="+mn-cs"/>
              </a:rPr>
              <a:t>     </a:t>
            </a:r>
            <a:r>
              <a:rPr lang="vi-VN" sz="2400" dirty="0">
                <a:solidFill>
                  <a:srgbClr val="003399"/>
                </a:solidFill>
                <a:latin typeface="+mj-lt"/>
                <a:cs typeface="+mn-cs"/>
              </a:rPr>
              <a:t>Đến đây, tôi bỗng thấy bí. Quả thật, ở nhà, mẹ thường làm mọi việc. Thỉnh thoảng, mẹ bận, định bảo tôi giúp việc này việc kia, nhưng thấy tôi đang học, mẹ lại thôi. </a:t>
            </a:r>
            <a:endParaRPr lang="en-US" sz="2400" dirty="0">
              <a:solidFill>
                <a:srgbClr val="003399"/>
              </a:solidFill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3399"/>
                </a:solidFill>
                <a:latin typeface="+mj-lt"/>
                <a:cs typeface="+mn-cs"/>
              </a:rPr>
              <a:t>     </a:t>
            </a:r>
            <a:r>
              <a:rPr lang="vi-VN" sz="2400" dirty="0">
                <a:solidFill>
                  <a:srgbClr val="003399"/>
                </a:solidFill>
                <a:latin typeface="+mj-lt"/>
                <a:cs typeface="+mn-cs"/>
              </a:rPr>
              <a:t>Tôi nhìn sang Liu – xi – a, thấy bạn ấy đang viết lia lịa. Thế là tôi bỗng nhớ có lần tôi giặt bít tất của mình, bèn viết thêm:” Em còn giặt bít tất.”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3399"/>
                </a:solidFill>
                <a:latin typeface="+mj-lt"/>
                <a:cs typeface="+mn-cs"/>
              </a:rPr>
              <a:t>     </a:t>
            </a:r>
            <a:r>
              <a:rPr lang="vi-VN" sz="2400" dirty="0">
                <a:solidFill>
                  <a:srgbClr val="003399"/>
                </a:solidFill>
                <a:latin typeface="+mj-lt"/>
                <a:cs typeface="+mn-cs"/>
              </a:rPr>
              <a:t>Nh</a:t>
            </a:r>
            <a:r>
              <a:rPr lang="en-US" sz="2400" dirty="0">
                <a:solidFill>
                  <a:srgbClr val="003399"/>
                </a:solidFill>
                <a:latin typeface="+mj-lt"/>
                <a:cs typeface="+mn-cs"/>
              </a:rPr>
              <a:t>ư</a:t>
            </a:r>
            <a:r>
              <a:rPr lang="vi-VN" sz="2400" dirty="0">
                <a:solidFill>
                  <a:srgbClr val="003399"/>
                </a:solidFill>
                <a:latin typeface="+mj-lt"/>
                <a:cs typeface="+mn-cs"/>
              </a:rPr>
              <a:t>ng chẳng lẽ lại nộp bài văn ngắn ngủ</a:t>
            </a:r>
            <a:r>
              <a:rPr lang="en-US" sz="2400" dirty="0">
                <a:solidFill>
                  <a:srgbClr val="003399"/>
                </a:solidFill>
                <a:latin typeface="+mj-lt"/>
                <a:cs typeface="+mn-cs"/>
              </a:rPr>
              <a:t>n</a:t>
            </a:r>
            <a:r>
              <a:rPr lang="vi-VN" sz="2400" dirty="0">
                <a:solidFill>
                  <a:srgbClr val="003399"/>
                </a:solidFill>
                <a:latin typeface="+mj-lt"/>
                <a:cs typeface="+mn-cs"/>
              </a:rPr>
              <a:t> như thế này? Tôi nhìn xung quanh, mọi người vẫn viết: Lạ thật, các bạn viết gì mà nhiều thế? Tôi cố nghĩ, rồi viết tiếp: “Em giặt cả áo lót, áo sơ mi và quần”. Cuối cùng, tôi kết thúc bài văn cuả mình: “Em muốn giúp mẹ nhiều việc hơn, để mẹ đỡ vất vả.”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dirty="0">
                <a:solidFill>
                  <a:srgbClr val="003399"/>
                </a:solidFill>
                <a:latin typeface="+mj-lt"/>
                <a:cs typeface="+mn-cs"/>
              </a:rPr>
              <a:t>Mấy hôm sau, sáng Chủ nhật, mẹ bảo tôi: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dirty="0">
                <a:solidFill>
                  <a:srgbClr val="003399"/>
                </a:solidFill>
                <a:latin typeface="+mj-lt"/>
                <a:cs typeface="+mn-cs"/>
              </a:rPr>
              <a:t>- Cô – li – a này! Hôm nay con giặt áo sơ mi và quần áo lót đi nhé!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dirty="0">
                <a:solidFill>
                  <a:srgbClr val="003399"/>
                </a:solidFill>
                <a:latin typeface="+mj-lt"/>
                <a:cs typeface="+mn-cs"/>
              </a:rPr>
              <a:t>Tôi tròn xoe mắt. Nhưng rồi tôi vui vẻ nhận lời, vì đó là việc mà tôi đã nói trong bài tập làm văn.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i="1" dirty="0">
                <a:solidFill>
                  <a:srgbClr val="003399"/>
                </a:solidFill>
                <a:latin typeface="+mj-lt"/>
                <a:cs typeface="+mn-cs"/>
              </a:rPr>
              <a:t>Theo Pi – vô – na – nô – va.</a:t>
            </a:r>
            <a:endParaRPr lang="vi-VN" sz="2400" dirty="0">
              <a:solidFill>
                <a:srgbClr val="003399"/>
              </a:solidFill>
              <a:latin typeface="+mj-lt"/>
              <a:cs typeface="+mn-cs"/>
            </a:endParaRP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H="1">
            <a:off x="7913688" y="1600200"/>
            <a:ext cx="152400" cy="38100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19113" y="798513"/>
            <a:ext cx="0" cy="1106487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7681913" y="3048000"/>
            <a:ext cx="76200" cy="304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17525" y="2133600"/>
            <a:ext cx="0" cy="129540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709319" y="4495800"/>
            <a:ext cx="152400" cy="304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17525" y="3646488"/>
            <a:ext cx="0" cy="115411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17525" y="5029200"/>
            <a:ext cx="0" cy="1295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0" y="798513"/>
            <a:ext cx="517525" cy="4206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/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-39688" y="5549900"/>
            <a:ext cx="51911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  </a:t>
            </a:r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2" name="Oval 31"/>
          <p:cNvSpPr/>
          <p:nvPr/>
        </p:nvSpPr>
        <p:spPr>
          <a:xfrm>
            <a:off x="0" y="2390775"/>
            <a:ext cx="517525" cy="4206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/>
          </a:p>
        </p:txBody>
      </p:sp>
      <p:sp>
        <p:nvSpPr>
          <p:cNvPr id="33" name="Oval 32"/>
          <p:cNvSpPr/>
          <p:nvPr/>
        </p:nvSpPr>
        <p:spPr>
          <a:xfrm>
            <a:off x="30163" y="3983038"/>
            <a:ext cx="519112" cy="4206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/>
          </a:p>
        </p:txBody>
      </p:sp>
      <p:sp>
        <p:nvSpPr>
          <p:cNvPr id="34" name="Oval 33"/>
          <p:cNvSpPr/>
          <p:nvPr/>
        </p:nvSpPr>
        <p:spPr>
          <a:xfrm>
            <a:off x="0" y="5626100"/>
            <a:ext cx="517525" cy="4206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/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-39688" y="747713"/>
            <a:ext cx="51911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  </a:t>
            </a:r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30163" y="2306638"/>
            <a:ext cx="5191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  </a:t>
            </a:r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30163" y="3917950"/>
            <a:ext cx="5191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  </a:t>
            </a:r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3</a:t>
            </a:r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1661319" y="6053138"/>
            <a:ext cx="76200" cy="2905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2" grpId="0" animBg="1"/>
      <p:bldP spid="33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Box 2"/>
          <p:cNvSpPr txBox="1">
            <a:spLocks noChangeArrowheads="1"/>
          </p:cNvSpPr>
          <p:nvPr/>
        </p:nvSpPr>
        <p:spPr bwMode="auto">
          <a:xfrm>
            <a:off x="557213" y="1863725"/>
            <a:ext cx="110871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320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320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vi-VN" sz="320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ng chẳng lẽ lại nộp bài văn ngắn ngủi như thế này? Tôi nhìn xung quanh, mọi người vẫn viết: Lạ thật, các bạn viết gì mà nhiều thế?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2195513" y="1905000"/>
            <a:ext cx="76200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10096500" y="1879600"/>
            <a:ext cx="76200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10015538" y="1863725"/>
            <a:ext cx="76200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2695972" y="2225675"/>
            <a:ext cx="76200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5975311" y="2341944"/>
            <a:ext cx="76200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891213" y="2341944"/>
            <a:ext cx="76200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7300119" y="2332299"/>
            <a:ext cx="76200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414463" y="2795286"/>
            <a:ext cx="76200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338263" y="2795286"/>
            <a:ext cx="76200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4663" y="339725"/>
            <a:ext cx="6015037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643313" y="2124075"/>
            <a:ext cx="3810000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400" dirty="0">
                <a:latin typeface="+mj-lt"/>
                <a:cs typeface="+mn-cs"/>
              </a:rPr>
              <a:t>Luyện đọc nhóm </a:t>
            </a:r>
            <a:r>
              <a:rPr lang="en-US" sz="4400" dirty="0">
                <a:latin typeface="+mj-lt"/>
                <a:cs typeface="+mn-cs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Box 1"/>
          <p:cNvSpPr txBox="1">
            <a:spLocks noChangeArrowheads="1"/>
          </p:cNvSpPr>
          <p:nvPr/>
        </p:nvSpPr>
        <p:spPr bwMode="auto">
          <a:xfrm>
            <a:off x="2119313" y="152400"/>
            <a:ext cx="5791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 làm văn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9113" y="798513"/>
            <a:ext cx="11353800" cy="600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3399"/>
                </a:solidFill>
                <a:latin typeface="+mj-lt"/>
                <a:cs typeface="+mn-cs"/>
              </a:rPr>
              <a:t>    </a:t>
            </a:r>
            <a:r>
              <a:rPr lang="vi-VN" sz="2400" dirty="0">
                <a:solidFill>
                  <a:srgbClr val="003399"/>
                </a:solidFill>
                <a:latin typeface="+mj-lt"/>
                <a:cs typeface="+mn-cs"/>
              </a:rPr>
              <a:t>Có lần, cô giáo ra cho chúng tôi một đề văn ở lớp: “Em đã làm gì để giúp đỡ mẹ?”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3399"/>
                </a:solidFill>
                <a:latin typeface="+mj-lt"/>
                <a:cs typeface="+mn-cs"/>
              </a:rPr>
              <a:t>    </a:t>
            </a:r>
            <a:r>
              <a:rPr lang="vi-VN" sz="2400" dirty="0">
                <a:solidFill>
                  <a:srgbClr val="003399"/>
                </a:solidFill>
                <a:latin typeface="+mj-lt"/>
                <a:cs typeface="+mn-cs"/>
              </a:rPr>
              <a:t>Tôi loay hoay mất một lúc, rồi cầm bút và bắt đầu viết: “Em đã nhiều lần giúp đỡ mẹ. Em quét nhà và rửa bát đĩa. Đôi khi, em giặt kh</a:t>
            </a:r>
            <a:r>
              <a:rPr lang="en-US" sz="2400" dirty="0" err="1">
                <a:solidFill>
                  <a:srgbClr val="003399"/>
                </a:solidFill>
                <a:latin typeface="+mj-lt"/>
                <a:cs typeface="+mn-cs"/>
              </a:rPr>
              <a:t>ăn</a:t>
            </a:r>
            <a:r>
              <a:rPr lang="vi-VN" sz="2400" dirty="0">
                <a:solidFill>
                  <a:srgbClr val="003399"/>
                </a:solidFill>
                <a:latin typeface="+mj-lt"/>
                <a:cs typeface="+mn-cs"/>
              </a:rPr>
              <a:t> mùi soa.”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3399"/>
                </a:solidFill>
                <a:latin typeface="+mj-lt"/>
                <a:cs typeface="+mn-cs"/>
              </a:rPr>
              <a:t>     </a:t>
            </a:r>
            <a:r>
              <a:rPr lang="vi-VN" sz="2400" dirty="0">
                <a:solidFill>
                  <a:srgbClr val="003399"/>
                </a:solidFill>
                <a:latin typeface="+mj-lt"/>
                <a:cs typeface="+mn-cs"/>
              </a:rPr>
              <a:t>Đến đây, tôi bỗng thấy bí. Quả thật, ở nhà, mẹ thường làm mọi việc. Thỉnh thoảng, mẹ bận, định bảo tôi giúp việc này việc kia, nhưng thấy tôi đang học, mẹ lại thôi. </a:t>
            </a:r>
            <a:endParaRPr lang="en-US" sz="2400" dirty="0">
              <a:solidFill>
                <a:srgbClr val="003399"/>
              </a:solidFill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3399"/>
                </a:solidFill>
                <a:latin typeface="+mj-lt"/>
                <a:cs typeface="+mn-cs"/>
              </a:rPr>
              <a:t>     </a:t>
            </a:r>
            <a:r>
              <a:rPr lang="vi-VN" sz="2400" dirty="0">
                <a:solidFill>
                  <a:srgbClr val="003399"/>
                </a:solidFill>
                <a:latin typeface="+mj-lt"/>
                <a:cs typeface="+mn-cs"/>
              </a:rPr>
              <a:t>Tôi nhìn sang Liu – xi – a, thấy bạn ấy đang viết lia lịa. Thế là tôi bỗng nhớ có lần tôi giặt bít tất của mình, bèn viết thêm:” Em còn giặt bít tất.”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3399"/>
                </a:solidFill>
                <a:latin typeface="+mj-lt"/>
                <a:cs typeface="+mn-cs"/>
              </a:rPr>
              <a:t>     </a:t>
            </a:r>
            <a:r>
              <a:rPr lang="vi-VN" sz="2400" dirty="0">
                <a:solidFill>
                  <a:srgbClr val="003399"/>
                </a:solidFill>
                <a:latin typeface="+mj-lt"/>
                <a:cs typeface="+mn-cs"/>
              </a:rPr>
              <a:t>Nh</a:t>
            </a:r>
            <a:r>
              <a:rPr lang="en-US" sz="2400" dirty="0">
                <a:solidFill>
                  <a:srgbClr val="003399"/>
                </a:solidFill>
                <a:latin typeface="+mj-lt"/>
                <a:cs typeface="+mn-cs"/>
              </a:rPr>
              <a:t>ư</a:t>
            </a:r>
            <a:r>
              <a:rPr lang="vi-VN" sz="2400" dirty="0">
                <a:solidFill>
                  <a:srgbClr val="003399"/>
                </a:solidFill>
                <a:latin typeface="+mj-lt"/>
                <a:cs typeface="+mn-cs"/>
              </a:rPr>
              <a:t>ng chẳng lẽ lại nộp bài văn ngắn ngủ</a:t>
            </a:r>
            <a:r>
              <a:rPr lang="en-US" sz="2400" dirty="0">
                <a:solidFill>
                  <a:srgbClr val="003399"/>
                </a:solidFill>
                <a:latin typeface="+mj-lt"/>
                <a:cs typeface="+mn-cs"/>
              </a:rPr>
              <a:t>n</a:t>
            </a:r>
            <a:r>
              <a:rPr lang="vi-VN" sz="2400" dirty="0">
                <a:solidFill>
                  <a:srgbClr val="003399"/>
                </a:solidFill>
                <a:latin typeface="+mj-lt"/>
                <a:cs typeface="+mn-cs"/>
              </a:rPr>
              <a:t> như thế này? Tôi nhìn xung quanh, mọi người vẫn viết: Lạ thật, các bạn viết gì mà nhiều thế? Tôi cố nghĩ, rồi viết tiếp: “Em giặt cả áo lót, áo sơ mi và quần”. Cuối cùng, tôi kết thúc bài văn cuả mình: “Em muốn giúp mẹ nhiều việc hơn, để mẹ đỡ vất vả.”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dirty="0">
                <a:solidFill>
                  <a:srgbClr val="003399"/>
                </a:solidFill>
                <a:latin typeface="+mj-lt"/>
                <a:cs typeface="+mn-cs"/>
              </a:rPr>
              <a:t>Mấy hôm sau, sáng Chủ nhật, mẹ bảo tôi: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dirty="0">
                <a:solidFill>
                  <a:srgbClr val="003399"/>
                </a:solidFill>
                <a:latin typeface="+mj-lt"/>
                <a:cs typeface="+mn-cs"/>
              </a:rPr>
              <a:t>- Cô – li – a này! Hôm nay con giặt áo sơ mi và quần áo lót đi nhé!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dirty="0">
                <a:solidFill>
                  <a:srgbClr val="003399"/>
                </a:solidFill>
                <a:latin typeface="+mj-lt"/>
                <a:cs typeface="+mn-cs"/>
              </a:rPr>
              <a:t>Tôi tròn xoe mắt. Nhưng rồi tôi vui vẻ nhận lời, vì đó là việc mà tôi đã nói trong bài tập làm văn.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i="1" dirty="0">
                <a:solidFill>
                  <a:srgbClr val="003399"/>
                </a:solidFill>
                <a:latin typeface="+mj-lt"/>
                <a:cs typeface="+mn-cs"/>
              </a:rPr>
              <a:t>Theo Pi – vô – na – nô – va.</a:t>
            </a:r>
            <a:endParaRPr lang="vi-VN" sz="2400" dirty="0">
              <a:solidFill>
                <a:srgbClr val="003399"/>
              </a:solidFill>
              <a:latin typeface="+mj-lt"/>
              <a:cs typeface="+mn-cs"/>
            </a:endParaRP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H="1">
            <a:off x="7913688" y="1600200"/>
            <a:ext cx="152400" cy="38100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19113" y="798513"/>
            <a:ext cx="0" cy="1106487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7681913" y="3048000"/>
            <a:ext cx="76200" cy="304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17525" y="2133600"/>
            <a:ext cx="0" cy="129540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633119" y="4495800"/>
            <a:ext cx="152400" cy="304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17525" y="3646488"/>
            <a:ext cx="0" cy="115411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17525" y="5029200"/>
            <a:ext cx="0" cy="1295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0" y="798513"/>
            <a:ext cx="517525" cy="4206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/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-39688" y="5549900"/>
            <a:ext cx="51911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  </a:t>
            </a:r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2" name="Oval 31"/>
          <p:cNvSpPr/>
          <p:nvPr/>
        </p:nvSpPr>
        <p:spPr>
          <a:xfrm>
            <a:off x="0" y="2390775"/>
            <a:ext cx="517525" cy="4206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/>
          </a:p>
        </p:txBody>
      </p:sp>
      <p:sp>
        <p:nvSpPr>
          <p:cNvPr id="33" name="Oval 32"/>
          <p:cNvSpPr/>
          <p:nvPr/>
        </p:nvSpPr>
        <p:spPr>
          <a:xfrm>
            <a:off x="30163" y="3983038"/>
            <a:ext cx="519112" cy="4206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/>
          </a:p>
        </p:txBody>
      </p:sp>
      <p:sp>
        <p:nvSpPr>
          <p:cNvPr id="34" name="Oval 33"/>
          <p:cNvSpPr/>
          <p:nvPr/>
        </p:nvSpPr>
        <p:spPr>
          <a:xfrm>
            <a:off x="0" y="5626100"/>
            <a:ext cx="517525" cy="4206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/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-39688" y="747713"/>
            <a:ext cx="51911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  </a:t>
            </a:r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30163" y="2306638"/>
            <a:ext cx="5191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  </a:t>
            </a:r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30163" y="3917950"/>
            <a:ext cx="5191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  </a:t>
            </a:r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3</a:t>
            </a:r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1737519" y="6034088"/>
            <a:ext cx="76200" cy="2905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2" grpId="0" animBg="1"/>
      <p:bldP spid="33" grpId="0" animBg="1"/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Box 1"/>
          <p:cNvSpPr txBox="1">
            <a:spLocks noChangeArrowheads="1"/>
          </p:cNvSpPr>
          <p:nvPr/>
        </p:nvSpPr>
        <p:spPr bwMode="auto">
          <a:xfrm>
            <a:off x="2119313" y="152400"/>
            <a:ext cx="5791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 làm văn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2913" y="874713"/>
            <a:ext cx="11353800" cy="600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3399"/>
                </a:solidFill>
                <a:latin typeface="+mj-lt"/>
                <a:cs typeface="+mn-cs"/>
              </a:rPr>
              <a:t>    </a:t>
            </a:r>
            <a:r>
              <a:rPr lang="vi-VN" sz="2400" dirty="0">
                <a:solidFill>
                  <a:srgbClr val="003399"/>
                </a:solidFill>
                <a:latin typeface="+mj-lt"/>
                <a:cs typeface="+mn-cs"/>
              </a:rPr>
              <a:t>Có lần, cô giáo ra cho chúng tôi một đề văn ở lớp: “Em đã làm gì để giúp đỡ mẹ?”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3399"/>
                </a:solidFill>
                <a:latin typeface="+mj-lt"/>
                <a:cs typeface="+mn-cs"/>
              </a:rPr>
              <a:t>    </a:t>
            </a:r>
            <a:r>
              <a:rPr lang="vi-VN" sz="2400" dirty="0">
                <a:solidFill>
                  <a:srgbClr val="003399"/>
                </a:solidFill>
                <a:latin typeface="+mj-lt"/>
                <a:cs typeface="+mn-cs"/>
              </a:rPr>
              <a:t>Tôi loay hoay mất một lúc, rồi cầm bút và bắt đầu viết: “Em đã nhiều lần giúp đỡ mẹ. Em quét nhà và rửa bát đĩa. Đôi khi, em giặt kh</a:t>
            </a:r>
            <a:r>
              <a:rPr lang="en-US" sz="2400" dirty="0">
                <a:solidFill>
                  <a:srgbClr val="003399"/>
                </a:solidFill>
                <a:latin typeface="+mj-lt"/>
                <a:cs typeface="+mn-cs"/>
              </a:rPr>
              <a:t>ă</a:t>
            </a:r>
            <a:r>
              <a:rPr lang="vi-VN" sz="2400" dirty="0">
                <a:solidFill>
                  <a:srgbClr val="003399"/>
                </a:solidFill>
                <a:latin typeface="+mj-lt"/>
                <a:cs typeface="+mn-cs"/>
              </a:rPr>
              <a:t>n mùi soa.”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3399"/>
                </a:solidFill>
                <a:latin typeface="+mj-lt"/>
                <a:cs typeface="+mn-cs"/>
              </a:rPr>
              <a:t>     </a:t>
            </a:r>
            <a:r>
              <a:rPr lang="vi-VN" sz="2400" dirty="0">
                <a:solidFill>
                  <a:srgbClr val="003399"/>
                </a:solidFill>
                <a:latin typeface="+mj-lt"/>
                <a:cs typeface="+mn-cs"/>
              </a:rPr>
              <a:t>Đến đây, tôi bỗng thấy bí. Quả thật, ở nhà, mẹ thường làm mọi việc. Thỉnh thoảng, mẹ bận, định bảo tôi giúp việc này việc kia, nhưng thấy tôi đang học, mẹ lại thôi. </a:t>
            </a:r>
            <a:endParaRPr lang="en-US" sz="2400" dirty="0">
              <a:solidFill>
                <a:srgbClr val="003399"/>
              </a:solidFill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3399"/>
                </a:solidFill>
                <a:latin typeface="+mj-lt"/>
                <a:cs typeface="+mn-cs"/>
              </a:rPr>
              <a:t>     </a:t>
            </a:r>
            <a:r>
              <a:rPr lang="vi-VN" sz="2400" dirty="0">
                <a:solidFill>
                  <a:srgbClr val="003399"/>
                </a:solidFill>
                <a:latin typeface="+mj-lt"/>
                <a:cs typeface="+mn-cs"/>
              </a:rPr>
              <a:t>Tôi nhìn sang Liu – xi – a, thấy bạn ấy đang viết lia lịa. Thế là tôi bỗng nhớ có lần tôi giặt bít tất của mình, bèn viết thêm:” Em còn giặt bít tất.”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3399"/>
                </a:solidFill>
                <a:latin typeface="+mj-lt"/>
                <a:cs typeface="+mn-cs"/>
              </a:rPr>
              <a:t>     </a:t>
            </a:r>
            <a:r>
              <a:rPr lang="vi-VN" sz="2400" dirty="0">
                <a:solidFill>
                  <a:srgbClr val="003399"/>
                </a:solidFill>
                <a:latin typeface="+mj-lt"/>
                <a:cs typeface="+mn-cs"/>
              </a:rPr>
              <a:t>Nh</a:t>
            </a:r>
            <a:r>
              <a:rPr lang="en-US" sz="2400" dirty="0">
                <a:solidFill>
                  <a:srgbClr val="003399"/>
                </a:solidFill>
                <a:latin typeface="+mj-lt"/>
                <a:cs typeface="+mn-cs"/>
              </a:rPr>
              <a:t>ư</a:t>
            </a:r>
            <a:r>
              <a:rPr lang="vi-VN" sz="2400" dirty="0">
                <a:solidFill>
                  <a:srgbClr val="003399"/>
                </a:solidFill>
                <a:latin typeface="+mj-lt"/>
                <a:cs typeface="+mn-cs"/>
              </a:rPr>
              <a:t>ng chẳng lẽ lại nộp bài văn ngắn ngủ</a:t>
            </a:r>
            <a:r>
              <a:rPr lang="en-US" sz="2400" dirty="0">
                <a:solidFill>
                  <a:srgbClr val="003399"/>
                </a:solidFill>
                <a:latin typeface="+mj-lt"/>
                <a:cs typeface="+mn-cs"/>
              </a:rPr>
              <a:t>n</a:t>
            </a:r>
            <a:r>
              <a:rPr lang="vi-VN" sz="2400" dirty="0">
                <a:solidFill>
                  <a:srgbClr val="003399"/>
                </a:solidFill>
                <a:latin typeface="+mj-lt"/>
                <a:cs typeface="+mn-cs"/>
              </a:rPr>
              <a:t> như thế này? Tôi nhìn xung quanh, mọi người vẫn viết: Lạ thật, các bạn viết gì mà nhiều thế? Tôi cố nghĩ, rồi viết tiếp: “Em giặt cả áo lót, áo sơ mi và quần”. Cuối cùng, tôi kết thúc bài văn cuả mình: “Em muốn giúp mẹ nhiều việc hơn, để mẹ đỡ vất vả.”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dirty="0">
                <a:solidFill>
                  <a:srgbClr val="003399"/>
                </a:solidFill>
                <a:latin typeface="+mj-lt"/>
                <a:cs typeface="+mn-cs"/>
              </a:rPr>
              <a:t>Mấy hôm sau, sáng Chủ nhật, mẹ bảo tôi: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dirty="0">
                <a:solidFill>
                  <a:srgbClr val="003399"/>
                </a:solidFill>
                <a:latin typeface="+mj-lt"/>
                <a:cs typeface="+mn-cs"/>
              </a:rPr>
              <a:t>- Cô – li – a này! Hôm nay con giặt áo sơ mi và quần áo lót đi nhé!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dirty="0">
                <a:solidFill>
                  <a:srgbClr val="003399"/>
                </a:solidFill>
                <a:latin typeface="+mj-lt"/>
                <a:cs typeface="+mn-cs"/>
              </a:rPr>
              <a:t>Tôi tròn xoe mắt. Nhưng rồi tôi vui vẻ nhận lời, vì đó là việc mà tôi đã nói trong bài tập làm văn.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i="1" dirty="0">
                <a:solidFill>
                  <a:srgbClr val="003399"/>
                </a:solidFill>
                <a:latin typeface="+mj-lt"/>
                <a:cs typeface="+mn-cs"/>
              </a:rPr>
              <a:t>Theo Pi – vô – na – nô – va.</a:t>
            </a:r>
            <a:endParaRPr lang="vi-VN" sz="2400" dirty="0">
              <a:solidFill>
                <a:srgbClr val="003399"/>
              </a:solidFill>
              <a:latin typeface="+mj-lt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l="25385" r="15401" b="6796"/>
          <a:stretch>
            <a:fillRect/>
          </a:stretch>
        </p:blipFill>
        <p:spPr bwMode="auto">
          <a:xfrm>
            <a:off x="-184150" y="555625"/>
            <a:ext cx="3105150" cy="584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347913" y="1935163"/>
            <a:ext cx="4387850" cy="132080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defTabSz="121549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98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ĐỌC HIỂU</a:t>
            </a:r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>
          <a:xfrm>
            <a:off x="6735763" y="2667000"/>
            <a:ext cx="7588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494588" y="2303463"/>
            <a:ext cx="4667250" cy="6000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300">
                <a:latin typeface="Times New Roman" pitchFamily="18" charset="0"/>
                <a:cs typeface="Times New Roman" pitchFamily="18" charset="0"/>
              </a:rPr>
              <a:t>Đọc thầm- Tìm câu trả lời.</a:t>
            </a:r>
          </a:p>
        </p:txBody>
      </p:sp>
      <p:cxnSp>
        <p:nvCxnSpPr>
          <p:cNvPr id="10" name="Straight Arrow Connector 9"/>
          <p:cNvCxnSpPr>
            <a:cxnSpLocks/>
            <a:stCxn id="7" idx="2"/>
          </p:cNvCxnSpPr>
          <p:nvPr/>
        </p:nvCxnSpPr>
        <p:spPr>
          <a:xfrm>
            <a:off x="9828213" y="2903538"/>
            <a:ext cx="0" cy="5730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215313" y="3505200"/>
            <a:ext cx="3103562" cy="5889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Chia sẻ nhóm đôi</a:t>
            </a:r>
          </a:p>
        </p:txBody>
      </p:sp>
      <p:cxnSp>
        <p:nvCxnSpPr>
          <p:cNvPr id="14" name="Straight Arrow Connector 13"/>
          <p:cNvCxnSpPr>
            <a:stCxn id="11" idx="2"/>
          </p:cNvCxnSpPr>
          <p:nvPr/>
        </p:nvCxnSpPr>
        <p:spPr>
          <a:xfrm>
            <a:off x="9767888" y="4094163"/>
            <a:ext cx="0" cy="5857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8151813" y="4635500"/>
            <a:ext cx="3352800" cy="584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Báo cáo trước lớp</a:t>
            </a:r>
          </a:p>
        </p:txBody>
      </p:sp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7494588" y="2286000"/>
            <a:ext cx="4667250" cy="6000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300">
                <a:latin typeface="Times New Roman" pitchFamily="18" charset="0"/>
                <a:cs typeface="Times New Roman" pitchFamily="18" charset="0"/>
              </a:rPr>
              <a:t>Đọc thầm- Tìm câu trả lời.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1" grpId="0" animBg="1"/>
      <p:bldP spid="15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6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77838" y="3116263"/>
            <a:ext cx="1546225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7" name="Picture 7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951788" y="3613150"/>
            <a:ext cx="1058862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8" name="Picture 8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 rot="4801824">
            <a:off x="8981281" y="4580732"/>
            <a:ext cx="1076325" cy="154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9" name="Picture 9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 rot="1655307">
            <a:off x="5264150" y="2820988"/>
            <a:ext cx="1174750" cy="169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" name="Picture 10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1752600" y="5211763"/>
            <a:ext cx="1306513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1" name="Picture 11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 rot="1963161">
            <a:off x="6994525" y="2551113"/>
            <a:ext cx="855663" cy="1100137"/>
          </a:xfrm>
          <a:prstGeom prst="rect">
            <a:avLst/>
          </a:prstGeom>
          <a:noFill/>
          <a:ln>
            <a:noFill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</p:pic>
      <p:pic>
        <p:nvPicPr>
          <p:cNvPr id="42" name="Picture 13"/>
          <p:cNvPicPr>
            <a:picLocks noChangeAspect="1"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10225088" y="1573213"/>
            <a:ext cx="971550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3" name="Picture 14"/>
          <p:cNvPicPr>
            <a:picLocks noChangeAspect="1" noChangeArrowheads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6788150" y="5002213"/>
            <a:ext cx="1477963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4" name="Picture 15" descr="lettuce"/>
          <p:cNvPicPr>
            <a:picLocks noChangeAspect="1" noChangeArrowheads="1"/>
          </p:cNvPicPr>
          <p:nvPr/>
        </p:nvPicPr>
        <p:blipFill>
          <a:blip r:embed="rId10"/>
          <a:stretch>
            <a:fillRect/>
          </a:stretch>
        </p:blipFill>
        <p:spPr bwMode="auto">
          <a:xfrm>
            <a:off x="4951413" y="5002213"/>
            <a:ext cx="1362075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5" name="Picture 16" descr="eggplant-th"/>
          <p:cNvPicPr>
            <a:picLocks noChangeAspect="1" noChangeArrowheads="1"/>
          </p:cNvPicPr>
          <p:nvPr/>
        </p:nvPicPr>
        <p:blipFill>
          <a:blip r:embed="rId11">
            <a:lum bright="24000"/>
          </a:blip>
          <a:srcRect/>
          <a:stretch>
            <a:fillRect/>
          </a:stretch>
        </p:blipFill>
        <p:spPr bwMode="auto">
          <a:xfrm rot="1521350">
            <a:off x="9969500" y="2816225"/>
            <a:ext cx="804863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" name="Picture 20"/>
          <p:cNvPicPr>
            <a:picLocks noChangeAspect="1" noChangeArrowheads="1"/>
          </p:cNvPicPr>
          <p:nvPr/>
        </p:nvPicPr>
        <p:blipFill>
          <a:blip r:embed="rId12"/>
          <a:stretch>
            <a:fillRect/>
          </a:stretch>
        </p:blipFill>
        <p:spPr bwMode="auto">
          <a:xfrm>
            <a:off x="10569575" y="4930775"/>
            <a:ext cx="954088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7" name="Picture 12"/>
          <p:cNvPicPr>
            <a:picLocks noChangeAspect="1" noChangeArrowheads="1"/>
          </p:cNvPicPr>
          <p:nvPr/>
        </p:nvPicPr>
        <p:blipFill>
          <a:blip r:embed="rId13"/>
          <a:stretch>
            <a:fillRect/>
          </a:stretch>
        </p:blipFill>
        <p:spPr bwMode="auto">
          <a:xfrm rot="5890595">
            <a:off x="1299370" y="3974306"/>
            <a:ext cx="1490662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2" name="Picture 10"/>
          <p:cNvPicPr>
            <a:picLocks noChangeAspect="1" noChangeArrowheads="1"/>
          </p:cNvPicPr>
          <p:nvPr/>
        </p:nvPicPr>
        <p:blipFill>
          <a:blip r:embed="rId14"/>
          <a:stretch>
            <a:fillRect/>
          </a:stretch>
        </p:blipFill>
        <p:spPr bwMode="auto">
          <a:xfrm>
            <a:off x="4719638" y="1981200"/>
            <a:ext cx="912812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9" name="Picture 10"/>
          <p:cNvPicPr>
            <a:picLocks noChangeAspect="1" noChangeArrowheads="1"/>
          </p:cNvPicPr>
          <p:nvPr/>
        </p:nvPicPr>
        <p:blipFill>
          <a:blip r:embed="rId15"/>
          <a:stretch>
            <a:fillRect/>
          </a:stretch>
        </p:blipFill>
        <p:spPr bwMode="auto">
          <a:xfrm>
            <a:off x="3059113" y="4657725"/>
            <a:ext cx="1536700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0" name="Picture 10"/>
          <p:cNvPicPr>
            <a:picLocks noChangeAspect="1" noChangeArrowheads="1"/>
          </p:cNvPicPr>
          <p:nvPr/>
        </p:nvPicPr>
        <p:blipFill>
          <a:blip r:embed="rId16"/>
          <a:stretch>
            <a:fillRect/>
          </a:stretch>
        </p:blipFill>
        <p:spPr bwMode="auto">
          <a:xfrm>
            <a:off x="2536825" y="2343150"/>
            <a:ext cx="1042988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7904" name="1 Grupo"/>
          <p:cNvGrpSpPr>
            <a:grpSpLocks/>
          </p:cNvGrpSpPr>
          <p:nvPr/>
        </p:nvGrpSpPr>
        <p:grpSpPr bwMode="auto">
          <a:xfrm>
            <a:off x="7735888" y="479425"/>
            <a:ext cx="1862137" cy="1992313"/>
            <a:chOff x="323528" y="1026689"/>
            <a:chExt cx="4483327" cy="5210623"/>
          </a:xfrm>
        </p:grpSpPr>
        <p:pic>
          <p:nvPicPr>
            <p:cNvPr id="20" name="Picture 2" descr="http://images.clipartpanda.com/aggressor-clipart-monster_mouth.png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323528" y="1026689"/>
              <a:ext cx="4483327" cy="521062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37907" name="20 Grupo"/>
            <p:cNvGrpSpPr>
              <a:grpSpLocks/>
            </p:cNvGrpSpPr>
            <p:nvPr/>
          </p:nvGrpSpPr>
          <p:grpSpPr bwMode="auto">
            <a:xfrm>
              <a:off x="1395614" y="2275540"/>
              <a:ext cx="2412754" cy="2679821"/>
              <a:chOff x="2115694" y="2301587"/>
              <a:chExt cx="2412754" cy="2679821"/>
            </a:xfrm>
          </p:grpSpPr>
          <p:sp>
            <p:nvSpPr>
              <p:cNvPr id="22" name="21 Forma libre"/>
              <p:cNvSpPr/>
              <p:nvPr/>
            </p:nvSpPr>
            <p:spPr>
              <a:xfrm>
                <a:off x="2113797" y="2302455"/>
                <a:ext cx="2415571" cy="2677967"/>
              </a:xfrm>
              <a:custGeom>
                <a:avLst/>
                <a:gdLst>
                  <a:gd name="connsiteX0" fmla="*/ 2109942 w 2412754"/>
                  <a:gd name="connsiteY0" fmla="*/ 206086 h 2679821"/>
                  <a:gd name="connsiteX1" fmla="*/ 1805142 w 2412754"/>
                  <a:gd name="connsiteY1" fmla="*/ 358486 h 2679821"/>
                  <a:gd name="connsiteX2" fmla="*/ 1486488 w 2412754"/>
                  <a:gd name="connsiteY2" fmla="*/ 524740 h 2679821"/>
                  <a:gd name="connsiteX3" fmla="*/ 1181688 w 2412754"/>
                  <a:gd name="connsiteY3" fmla="*/ 483177 h 2679821"/>
                  <a:gd name="connsiteX4" fmla="*/ 987724 w 2412754"/>
                  <a:gd name="connsiteY4" fmla="*/ 372340 h 2679821"/>
                  <a:gd name="connsiteX5" fmla="*/ 696779 w 2412754"/>
                  <a:gd name="connsiteY5" fmla="*/ 206086 h 2679821"/>
                  <a:gd name="connsiteX6" fmla="*/ 475106 w 2412754"/>
                  <a:gd name="connsiteY6" fmla="*/ 25977 h 2679821"/>
                  <a:gd name="connsiteX7" fmla="*/ 322706 w 2412754"/>
                  <a:gd name="connsiteY7" fmla="*/ 53686 h 2679821"/>
                  <a:gd name="connsiteX8" fmla="*/ 114888 w 2412754"/>
                  <a:gd name="connsiteY8" fmla="*/ 510886 h 2679821"/>
                  <a:gd name="connsiteX9" fmla="*/ 4051 w 2412754"/>
                  <a:gd name="connsiteY9" fmla="*/ 1356013 h 2679821"/>
                  <a:gd name="connsiteX10" fmla="*/ 253433 w 2412754"/>
                  <a:gd name="connsiteY10" fmla="*/ 2201140 h 2679821"/>
                  <a:gd name="connsiteX11" fmla="*/ 849179 w 2412754"/>
                  <a:gd name="connsiteY11" fmla="*/ 2658340 h 2679821"/>
                  <a:gd name="connsiteX12" fmla="*/ 1472633 w 2412754"/>
                  <a:gd name="connsiteY12" fmla="*/ 2533649 h 2679821"/>
                  <a:gd name="connsiteX13" fmla="*/ 1999106 w 2412754"/>
                  <a:gd name="connsiteY13" fmla="*/ 1910195 h 2679821"/>
                  <a:gd name="connsiteX14" fmla="*/ 2262342 w 2412754"/>
                  <a:gd name="connsiteY14" fmla="*/ 1328304 h 2679821"/>
                  <a:gd name="connsiteX15" fmla="*/ 2387033 w 2412754"/>
                  <a:gd name="connsiteY15" fmla="*/ 760268 h 2679821"/>
                  <a:gd name="connsiteX16" fmla="*/ 2400888 w 2412754"/>
                  <a:gd name="connsiteY16" fmla="*/ 400049 h 2679821"/>
                  <a:gd name="connsiteX17" fmla="*/ 2248488 w 2412754"/>
                  <a:gd name="connsiteY17" fmla="*/ 289213 h 2679821"/>
                  <a:gd name="connsiteX18" fmla="*/ 2109942 w 2412754"/>
                  <a:gd name="connsiteY18" fmla="*/ 206086 h 2679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412754" h="2679821">
                    <a:moveTo>
                      <a:pt x="2109942" y="206086"/>
                    </a:moveTo>
                    <a:cubicBezTo>
                      <a:pt x="2036051" y="217631"/>
                      <a:pt x="1909051" y="305377"/>
                      <a:pt x="1805142" y="358486"/>
                    </a:cubicBezTo>
                    <a:cubicBezTo>
                      <a:pt x="1701233" y="411595"/>
                      <a:pt x="1590397" y="503958"/>
                      <a:pt x="1486488" y="524740"/>
                    </a:cubicBezTo>
                    <a:cubicBezTo>
                      <a:pt x="1382579" y="545522"/>
                      <a:pt x="1264815" y="508577"/>
                      <a:pt x="1181688" y="483177"/>
                    </a:cubicBezTo>
                    <a:cubicBezTo>
                      <a:pt x="1098561" y="457777"/>
                      <a:pt x="987724" y="372340"/>
                      <a:pt x="987724" y="372340"/>
                    </a:cubicBezTo>
                    <a:cubicBezTo>
                      <a:pt x="906906" y="326158"/>
                      <a:pt x="782215" y="263813"/>
                      <a:pt x="696779" y="206086"/>
                    </a:cubicBezTo>
                    <a:cubicBezTo>
                      <a:pt x="611343" y="148359"/>
                      <a:pt x="537451" y="51377"/>
                      <a:pt x="475106" y="25977"/>
                    </a:cubicBezTo>
                    <a:cubicBezTo>
                      <a:pt x="412761" y="577"/>
                      <a:pt x="382742" y="-27132"/>
                      <a:pt x="322706" y="53686"/>
                    </a:cubicBezTo>
                    <a:cubicBezTo>
                      <a:pt x="262670" y="134504"/>
                      <a:pt x="167997" y="293832"/>
                      <a:pt x="114888" y="510886"/>
                    </a:cubicBezTo>
                    <a:cubicBezTo>
                      <a:pt x="61779" y="727940"/>
                      <a:pt x="-19040" y="1074304"/>
                      <a:pt x="4051" y="1356013"/>
                    </a:cubicBezTo>
                    <a:cubicBezTo>
                      <a:pt x="27142" y="1637722"/>
                      <a:pt x="112578" y="1984086"/>
                      <a:pt x="253433" y="2201140"/>
                    </a:cubicBezTo>
                    <a:cubicBezTo>
                      <a:pt x="394288" y="2418194"/>
                      <a:pt x="645979" y="2602922"/>
                      <a:pt x="849179" y="2658340"/>
                    </a:cubicBezTo>
                    <a:cubicBezTo>
                      <a:pt x="1052379" y="2713758"/>
                      <a:pt x="1280978" y="2658340"/>
                      <a:pt x="1472633" y="2533649"/>
                    </a:cubicBezTo>
                    <a:cubicBezTo>
                      <a:pt x="1664288" y="2408958"/>
                      <a:pt x="1867488" y="2111086"/>
                      <a:pt x="1999106" y="1910195"/>
                    </a:cubicBezTo>
                    <a:cubicBezTo>
                      <a:pt x="2130724" y="1709304"/>
                      <a:pt x="2197688" y="1519958"/>
                      <a:pt x="2262342" y="1328304"/>
                    </a:cubicBezTo>
                    <a:cubicBezTo>
                      <a:pt x="2326996" y="1136650"/>
                      <a:pt x="2363942" y="914977"/>
                      <a:pt x="2387033" y="760268"/>
                    </a:cubicBezTo>
                    <a:cubicBezTo>
                      <a:pt x="2410124" y="605559"/>
                      <a:pt x="2423979" y="478558"/>
                      <a:pt x="2400888" y="400049"/>
                    </a:cubicBezTo>
                    <a:cubicBezTo>
                      <a:pt x="2377797" y="321540"/>
                      <a:pt x="2303906" y="321540"/>
                      <a:pt x="2248488" y="289213"/>
                    </a:cubicBezTo>
                    <a:cubicBezTo>
                      <a:pt x="2193070" y="256886"/>
                      <a:pt x="2183833" y="194541"/>
                      <a:pt x="2109942" y="206086"/>
                    </a:cubicBezTo>
                    <a:close/>
                  </a:path>
                </a:pathLst>
              </a:custGeom>
              <a:solidFill>
                <a:srgbClr val="F4500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2394"/>
              </a:p>
            </p:txBody>
          </p:sp>
          <p:sp>
            <p:nvSpPr>
              <p:cNvPr id="23" name="22 Forma libre"/>
              <p:cNvSpPr/>
              <p:nvPr/>
            </p:nvSpPr>
            <p:spPr>
              <a:xfrm>
                <a:off x="2541873" y="3394401"/>
                <a:ext cx="1532663" cy="527291"/>
              </a:xfrm>
              <a:custGeom>
                <a:avLst/>
                <a:gdLst>
                  <a:gd name="connsiteX0" fmla="*/ 5568 w 1529568"/>
                  <a:gd name="connsiteY0" fmla="*/ 235 h 527009"/>
                  <a:gd name="connsiteX1" fmla="*/ 476623 w 1529568"/>
                  <a:gd name="connsiteY1" fmla="*/ 318889 h 527009"/>
                  <a:gd name="connsiteX2" fmla="*/ 1030805 w 1529568"/>
                  <a:gd name="connsiteY2" fmla="*/ 374307 h 527009"/>
                  <a:gd name="connsiteX3" fmla="*/ 1529568 w 1529568"/>
                  <a:gd name="connsiteY3" fmla="*/ 41798 h 527009"/>
                  <a:gd name="connsiteX4" fmla="*/ 1529568 w 1529568"/>
                  <a:gd name="connsiteY4" fmla="*/ 41798 h 527009"/>
                  <a:gd name="connsiteX5" fmla="*/ 1169350 w 1529568"/>
                  <a:gd name="connsiteY5" fmla="*/ 402016 h 527009"/>
                  <a:gd name="connsiteX6" fmla="*/ 615168 w 1529568"/>
                  <a:gd name="connsiteY6" fmla="*/ 526707 h 527009"/>
                  <a:gd name="connsiteX7" fmla="*/ 241096 w 1529568"/>
                  <a:gd name="connsiteY7" fmla="*/ 374307 h 527009"/>
                  <a:gd name="connsiteX8" fmla="*/ 5568 w 1529568"/>
                  <a:gd name="connsiteY8" fmla="*/ 235 h 52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29568" h="527009">
                    <a:moveTo>
                      <a:pt x="5568" y="235"/>
                    </a:moveTo>
                    <a:cubicBezTo>
                      <a:pt x="44823" y="-9001"/>
                      <a:pt x="305750" y="256544"/>
                      <a:pt x="476623" y="318889"/>
                    </a:cubicBezTo>
                    <a:cubicBezTo>
                      <a:pt x="647496" y="381234"/>
                      <a:pt x="855314" y="420489"/>
                      <a:pt x="1030805" y="374307"/>
                    </a:cubicBezTo>
                    <a:cubicBezTo>
                      <a:pt x="1206296" y="328125"/>
                      <a:pt x="1529568" y="41798"/>
                      <a:pt x="1529568" y="41798"/>
                    </a:cubicBezTo>
                    <a:lnTo>
                      <a:pt x="1529568" y="41798"/>
                    </a:lnTo>
                    <a:cubicBezTo>
                      <a:pt x="1469532" y="101834"/>
                      <a:pt x="1321750" y="321198"/>
                      <a:pt x="1169350" y="402016"/>
                    </a:cubicBezTo>
                    <a:cubicBezTo>
                      <a:pt x="1016950" y="482834"/>
                      <a:pt x="769877" y="531325"/>
                      <a:pt x="615168" y="526707"/>
                    </a:cubicBezTo>
                    <a:cubicBezTo>
                      <a:pt x="460459" y="522089"/>
                      <a:pt x="338078" y="462052"/>
                      <a:pt x="241096" y="374307"/>
                    </a:cubicBezTo>
                    <a:cubicBezTo>
                      <a:pt x="144114" y="286562"/>
                      <a:pt x="-33687" y="9471"/>
                      <a:pt x="5568" y="23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2394"/>
              </a:p>
            </p:txBody>
          </p:sp>
        </p:grpSp>
      </p:grpSp>
      <p:sp>
        <p:nvSpPr>
          <p:cNvPr id="24" name="33 Llamada rectangular redondeada"/>
          <p:cNvSpPr/>
          <p:nvPr/>
        </p:nvSpPr>
        <p:spPr>
          <a:xfrm>
            <a:off x="1968500" y="414338"/>
            <a:ext cx="4795838" cy="1389062"/>
          </a:xfrm>
          <a:prstGeom prst="wedgeRoundRectCallout">
            <a:avLst>
              <a:gd name="adj1" fmla="val 64795"/>
              <a:gd name="adj2" fmla="val -9766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724" b="1">
                <a:solidFill>
                  <a:schemeClr val="tx1"/>
                </a:solidFill>
              </a:rPr>
              <a:t>Ta đói và thèm rau củ quá!</a:t>
            </a:r>
            <a:endParaRPr lang="es-ES" sz="3724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: Rounded Corners 50"/>
          <p:cNvSpPr/>
          <p:nvPr/>
        </p:nvSpPr>
        <p:spPr>
          <a:xfrm>
            <a:off x="5378450" y="292100"/>
            <a:ext cx="6684963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000" b="1" dirty="0" err="1">
                <a:solidFill>
                  <a:srgbClr val="FFFFFF"/>
                </a:solidFill>
              </a:rPr>
              <a:t>Những</a:t>
            </a:r>
            <a:r>
              <a:rPr lang="es-ES_tradnl" sz="4000" b="1" dirty="0">
                <a:solidFill>
                  <a:srgbClr val="FFFFFF"/>
                </a:solidFill>
              </a:rPr>
              <a:t> </a:t>
            </a:r>
            <a:r>
              <a:rPr lang="es-ES_tradnl" sz="4000" b="1" dirty="0" err="1">
                <a:solidFill>
                  <a:srgbClr val="FFFFFF"/>
                </a:solidFill>
              </a:rPr>
              <a:t>từ</a:t>
            </a:r>
            <a:r>
              <a:rPr lang="es-ES_tradnl" sz="4000" b="1" dirty="0">
                <a:solidFill>
                  <a:srgbClr val="FFFFFF"/>
                </a:solidFill>
              </a:rPr>
              <a:t> </a:t>
            </a:r>
            <a:r>
              <a:rPr lang="es-ES_tradnl" sz="4000" b="1" dirty="0" err="1">
                <a:solidFill>
                  <a:srgbClr val="FFFFFF"/>
                </a:solidFill>
              </a:rPr>
              <a:t>ngữcho</a:t>
            </a:r>
            <a:r>
              <a:rPr lang="es-ES_tradnl" sz="4000" b="1" dirty="0">
                <a:solidFill>
                  <a:srgbClr val="FFFFFF"/>
                </a:solidFill>
              </a:rPr>
              <a:t> </a:t>
            </a:r>
            <a:r>
              <a:rPr lang="es-ES_tradnl" sz="4000" b="1" dirty="0" err="1">
                <a:solidFill>
                  <a:srgbClr val="FFFFFF"/>
                </a:solidFill>
              </a:rPr>
              <a:t>thấy</a:t>
            </a:r>
            <a:r>
              <a:rPr lang="es-ES_tradnl" sz="4000" b="1" dirty="0">
                <a:solidFill>
                  <a:srgbClr val="FFFFFF"/>
                </a:solidFill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000" b="1" dirty="0" err="1">
                <a:solidFill>
                  <a:srgbClr val="FFFFFF"/>
                </a:solidFill>
              </a:rPr>
              <a:t>Co-li</a:t>
            </a:r>
            <a:r>
              <a:rPr lang="es-ES_tradnl" sz="4000" b="1" dirty="0">
                <a:solidFill>
                  <a:srgbClr val="FFFFFF"/>
                </a:solidFill>
              </a:rPr>
              <a:t>- a </a:t>
            </a:r>
            <a:r>
              <a:rPr lang="es-ES_tradnl" sz="4000" b="1" dirty="0" err="1">
                <a:solidFill>
                  <a:srgbClr val="FFFFFF"/>
                </a:solidFill>
              </a:rPr>
              <a:t>lúng</a:t>
            </a:r>
            <a:r>
              <a:rPr lang="es-ES_tradnl" sz="4000" b="1" dirty="0">
                <a:solidFill>
                  <a:srgbClr val="FFFFFF"/>
                </a:solidFill>
              </a:rPr>
              <a:t> </a:t>
            </a:r>
            <a:r>
              <a:rPr lang="es-ES_tradnl" sz="4000" b="1" dirty="0" err="1">
                <a:solidFill>
                  <a:srgbClr val="FFFFFF"/>
                </a:solidFill>
              </a:rPr>
              <a:t>túng</a:t>
            </a:r>
            <a:r>
              <a:rPr lang="es-ES_tradnl" sz="4000" b="1" dirty="0">
                <a:solidFill>
                  <a:srgbClr val="FFFFFF"/>
                </a:solidFill>
              </a:rPr>
              <a:t> </a:t>
            </a:r>
            <a:r>
              <a:rPr lang="es-ES_tradnl" sz="4000" b="1" dirty="0" err="1">
                <a:solidFill>
                  <a:srgbClr val="FFFFFF"/>
                </a:solidFill>
              </a:rPr>
              <a:t>khi</a:t>
            </a:r>
            <a:r>
              <a:rPr lang="es-ES_tradnl" sz="4000" b="1" dirty="0">
                <a:solidFill>
                  <a:srgbClr val="FFFFFF"/>
                </a:solidFill>
              </a:rPr>
              <a:t> </a:t>
            </a:r>
            <a:r>
              <a:rPr lang="es-ES_tradnl" sz="4000" b="1" dirty="0" err="1">
                <a:solidFill>
                  <a:srgbClr val="FFFFFF"/>
                </a:solidFill>
              </a:rPr>
              <a:t>làm</a:t>
            </a:r>
            <a:r>
              <a:rPr lang="es-ES_tradnl" sz="4000" b="1" dirty="0">
                <a:solidFill>
                  <a:srgbClr val="FFFFFF"/>
                </a:solidFill>
              </a:rPr>
              <a:t> </a:t>
            </a:r>
            <a:r>
              <a:rPr lang="es-ES_tradnl" sz="4000" b="1" dirty="0" err="1">
                <a:solidFill>
                  <a:srgbClr val="FFFFFF"/>
                </a:solidFill>
              </a:rPr>
              <a:t>bài</a:t>
            </a:r>
            <a:r>
              <a:rPr lang="es-ES_tradnl" sz="4000" b="1" dirty="0">
                <a:solidFill>
                  <a:srgbClr val="FFFFFF"/>
                </a:solidFill>
              </a:rPr>
              <a:t>. </a:t>
            </a:r>
            <a:endParaRPr lang="es-ES" sz="4000" b="1" dirty="0">
              <a:solidFill>
                <a:srgbClr val="FFFFFF"/>
              </a:solidFill>
            </a:endParaRPr>
          </a:p>
        </p:txBody>
      </p:sp>
      <p:sp>
        <p:nvSpPr>
          <p:cNvPr id="50" name="Rectangle: Rounded Corners 49"/>
          <p:cNvSpPr/>
          <p:nvPr/>
        </p:nvSpPr>
        <p:spPr>
          <a:xfrm>
            <a:off x="7126288" y="5084763"/>
            <a:ext cx="4246562" cy="9588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solidFill>
                  <a:srgbClr val="000000"/>
                </a:solidFill>
              </a:rPr>
              <a:t>Chăm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chỉ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làm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việc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49" name="Rectangle: Rounded Corners 48"/>
          <p:cNvSpPr/>
          <p:nvPr/>
        </p:nvSpPr>
        <p:spPr>
          <a:xfrm>
            <a:off x="6289675" y="3560763"/>
            <a:ext cx="5872163" cy="1038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solidFill>
                  <a:srgbClr val="000000"/>
                </a:solidFill>
              </a:rPr>
              <a:t>Loay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hoay,cố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gắng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mãi</a:t>
            </a:r>
            <a:r>
              <a:rPr lang="en-US" sz="4000" dirty="0">
                <a:solidFill>
                  <a:srgbClr val="000000"/>
                </a:solidFill>
              </a:rPr>
              <a:t>, </a:t>
            </a:r>
            <a:r>
              <a:rPr lang="en-US" sz="4000" dirty="0" err="1">
                <a:solidFill>
                  <a:srgbClr val="000000"/>
                </a:solidFill>
              </a:rPr>
              <a:t>ngắn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ngủn</a:t>
            </a:r>
            <a:r>
              <a:rPr lang="en-US" sz="4000" dirty="0">
                <a:solidFill>
                  <a:srgbClr val="000000"/>
                </a:solidFill>
              </a:rPr>
              <a:t>, </a:t>
            </a:r>
            <a:r>
              <a:rPr lang="en-US" sz="4000" dirty="0" err="1">
                <a:solidFill>
                  <a:srgbClr val="000000"/>
                </a:solidFill>
              </a:rPr>
              <a:t>bí</a:t>
            </a:r>
            <a:r>
              <a:rPr lang="en-US" sz="4000" dirty="0">
                <a:solidFill>
                  <a:srgbClr val="000000"/>
                </a:solidFill>
              </a:rPr>
              <a:t>, </a:t>
            </a:r>
            <a:r>
              <a:rPr lang="en-US" sz="4000" dirty="0" err="1">
                <a:solidFill>
                  <a:srgbClr val="000000"/>
                </a:solidFill>
              </a:rPr>
              <a:t>bịa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2" name="Rectangle: Rounded Corners 1"/>
          <p:cNvSpPr/>
          <p:nvPr/>
        </p:nvSpPr>
        <p:spPr>
          <a:xfrm>
            <a:off x="7091363" y="2003425"/>
            <a:ext cx="4552950" cy="9588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solidFill>
                  <a:srgbClr val="000000"/>
                </a:solidFill>
              </a:rPr>
              <a:t>Viết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lia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lịa</a:t>
            </a:r>
            <a:endParaRPr lang="en-US" sz="4000" dirty="0">
              <a:solidFill>
                <a:srgbClr val="000000"/>
              </a:solidFill>
            </a:endParaRPr>
          </a:p>
        </p:txBody>
      </p:sp>
      <p:pic>
        <p:nvPicPr>
          <p:cNvPr id="27" name="Picture 2" descr="http://images.clipartpanda.com/aggressor-clipart-monster_mouth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90488" y="-152400"/>
            <a:ext cx="5962651" cy="6931025"/>
          </a:xfrm>
          <a:prstGeom prst="rect">
            <a:avLst/>
          </a:prstGeom>
          <a:noFill/>
          <a:effectLst>
            <a:outerShdw blurRad="76200" dist="241300" dir="16740000" sy="23000" kx="-1200000" algn="bl" rotWithShape="0">
              <a:prstClr val="black">
                <a:alpha val="20000"/>
              </a:prstClr>
            </a:outerShdw>
          </a:effectLst>
        </p:spPr>
      </p:pic>
      <p:grpSp>
        <p:nvGrpSpPr>
          <p:cNvPr id="28" name="27 Grupo"/>
          <p:cNvGrpSpPr>
            <a:grpSpLocks/>
          </p:cNvGrpSpPr>
          <p:nvPr/>
        </p:nvGrpSpPr>
        <p:grpSpPr bwMode="auto">
          <a:xfrm>
            <a:off x="1335088" y="1508125"/>
            <a:ext cx="3208337" cy="3565525"/>
            <a:chOff x="2115694" y="2301587"/>
            <a:chExt cx="2412754" cy="2679821"/>
          </a:xfrm>
        </p:grpSpPr>
        <p:sp>
          <p:nvSpPr>
            <p:cNvPr id="29" name="28 Forma libre"/>
            <p:cNvSpPr/>
            <p:nvPr/>
          </p:nvSpPr>
          <p:spPr>
            <a:xfrm>
              <a:off x="2115694" y="2301587"/>
              <a:ext cx="2412754" cy="2679821"/>
            </a:xfrm>
            <a:custGeom>
              <a:avLst/>
              <a:gdLst>
                <a:gd name="connsiteX0" fmla="*/ 2109942 w 2412754"/>
                <a:gd name="connsiteY0" fmla="*/ 206086 h 2679821"/>
                <a:gd name="connsiteX1" fmla="*/ 1805142 w 2412754"/>
                <a:gd name="connsiteY1" fmla="*/ 358486 h 2679821"/>
                <a:gd name="connsiteX2" fmla="*/ 1486488 w 2412754"/>
                <a:gd name="connsiteY2" fmla="*/ 524740 h 2679821"/>
                <a:gd name="connsiteX3" fmla="*/ 1181688 w 2412754"/>
                <a:gd name="connsiteY3" fmla="*/ 483177 h 2679821"/>
                <a:gd name="connsiteX4" fmla="*/ 987724 w 2412754"/>
                <a:gd name="connsiteY4" fmla="*/ 372340 h 2679821"/>
                <a:gd name="connsiteX5" fmla="*/ 696779 w 2412754"/>
                <a:gd name="connsiteY5" fmla="*/ 206086 h 2679821"/>
                <a:gd name="connsiteX6" fmla="*/ 475106 w 2412754"/>
                <a:gd name="connsiteY6" fmla="*/ 25977 h 2679821"/>
                <a:gd name="connsiteX7" fmla="*/ 322706 w 2412754"/>
                <a:gd name="connsiteY7" fmla="*/ 53686 h 2679821"/>
                <a:gd name="connsiteX8" fmla="*/ 114888 w 2412754"/>
                <a:gd name="connsiteY8" fmla="*/ 510886 h 2679821"/>
                <a:gd name="connsiteX9" fmla="*/ 4051 w 2412754"/>
                <a:gd name="connsiteY9" fmla="*/ 1356013 h 2679821"/>
                <a:gd name="connsiteX10" fmla="*/ 253433 w 2412754"/>
                <a:gd name="connsiteY10" fmla="*/ 2201140 h 2679821"/>
                <a:gd name="connsiteX11" fmla="*/ 849179 w 2412754"/>
                <a:gd name="connsiteY11" fmla="*/ 2658340 h 2679821"/>
                <a:gd name="connsiteX12" fmla="*/ 1472633 w 2412754"/>
                <a:gd name="connsiteY12" fmla="*/ 2533649 h 2679821"/>
                <a:gd name="connsiteX13" fmla="*/ 1999106 w 2412754"/>
                <a:gd name="connsiteY13" fmla="*/ 1910195 h 2679821"/>
                <a:gd name="connsiteX14" fmla="*/ 2262342 w 2412754"/>
                <a:gd name="connsiteY14" fmla="*/ 1328304 h 2679821"/>
                <a:gd name="connsiteX15" fmla="*/ 2387033 w 2412754"/>
                <a:gd name="connsiteY15" fmla="*/ 760268 h 2679821"/>
                <a:gd name="connsiteX16" fmla="*/ 2400888 w 2412754"/>
                <a:gd name="connsiteY16" fmla="*/ 400049 h 2679821"/>
                <a:gd name="connsiteX17" fmla="*/ 2248488 w 2412754"/>
                <a:gd name="connsiteY17" fmla="*/ 289213 h 2679821"/>
                <a:gd name="connsiteX18" fmla="*/ 2109942 w 2412754"/>
                <a:gd name="connsiteY18" fmla="*/ 206086 h 2679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412754" h="2679821">
                  <a:moveTo>
                    <a:pt x="2109942" y="206086"/>
                  </a:moveTo>
                  <a:cubicBezTo>
                    <a:pt x="2036051" y="217631"/>
                    <a:pt x="1909051" y="305377"/>
                    <a:pt x="1805142" y="358486"/>
                  </a:cubicBezTo>
                  <a:cubicBezTo>
                    <a:pt x="1701233" y="411595"/>
                    <a:pt x="1590397" y="503958"/>
                    <a:pt x="1486488" y="524740"/>
                  </a:cubicBezTo>
                  <a:cubicBezTo>
                    <a:pt x="1382579" y="545522"/>
                    <a:pt x="1264815" y="508577"/>
                    <a:pt x="1181688" y="483177"/>
                  </a:cubicBezTo>
                  <a:cubicBezTo>
                    <a:pt x="1098561" y="457777"/>
                    <a:pt x="987724" y="372340"/>
                    <a:pt x="987724" y="372340"/>
                  </a:cubicBezTo>
                  <a:cubicBezTo>
                    <a:pt x="906906" y="326158"/>
                    <a:pt x="782215" y="263813"/>
                    <a:pt x="696779" y="206086"/>
                  </a:cubicBezTo>
                  <a:cubicBezTo>
                    <a:pt x="611343" y="148359"/>
                    <a:pt x="537451" y="51377"/>
                    <a:pt x="475106" y="25977"/>
                  </a:cubicBezTo>
                  <a:cubicBezTo>
                    <a:pt x="412761" y="577"/>
                    <a:pt x="382742" y="-27132"/>
                    <a:pt x="322706" y="53686"/>
                  </a:cubicBezTo>
                  <a:cubicBezTo>
                    <a:pt x="262670" y="134504"/>
                    <a:pt x="167997" y="293832"/>
                    <a:pt x="114888" y="510886"/>
                  </a:cubicBezTo>
                  <a:cubicBezTo>
                    <a:pt x="61779" y="727940"/>
                    <a:pt x="-19040" y="1074304"/>
                    <a:pt x="4051" y="1356013"/>
                  </a:cubicBezTo>
                  <a:cubicBezTo>
                    <a:pt x="27142" y="1637722"/>
                    <a:pt x="112578" y="1984086"/>
                    <a:pt x="253433" y="2201140"/>
                  </a:cubicBezTo>
                  <a:cubicBezTo>
                    <a:pt x="394288" y="2418194"/>
                    <a:pt x="645979" y="2602922"/>
                    <a:pt x="849179" y="2658340"/>
                  </a:cubicBezTo>
                  <a:cubicBezTo>
                    <a:pt x="1052379" y="2713758"/>
                    <a:pt x="1280978" y="2658340"/>
                    <a:pt x="1472633" y="2533649"/>
                  </a:cubicBezTo>
                  <a:cubicBezTo>
                    <a:pt x="1664288" y="2408958"/>
                    <a:pt x="1867488" y="2111086"/>
                    <a:pt x="1999106" y="1910195"/>
                  </a:cubicBezTo>
                  <a:cubicBezTo>
                    <a:pt x="2130724" y="1709304"/>
                    <a:pt x="2197688" y="1519958"/>
                    <a:pt x="2262342" y="1328304"/>
                  </a:cubicBezTo>
                  <a:cubicBezTo>
                    <a:pt x="2326996" y="1136650"/>
                    <a:pt x="2363942" y="914977"/>
                    <a:pt x="2387033" y="760268"/>
                  </a:cubicBezTo>
                  <a:cubicBezTo>
                    <a:pt x="2410124" y="605559"/>
                    <a:pt x="2423979" y="478558"/>
                    <a:pt x="2400888" y="400049"/>
                  </a:cubicBezTo>
                  <a:cubicBezTo>
                    <a:pt x="2377797" y="321540"/>
                    <a:pt x="2303906" y="321540"/>
                    <a:pt x="2248488" y="289213"/>
                  </a:cubicBezTo>
                  <a:cubicBezTo>
                    <a:pt x="2193070" y="256886"/>
                    <a:pt x="2183833" y="194541"/>
                    <a:pt x="2109942" y="206086"/>
                  </a:cubicBezTo>
                  <a:close/>
                </a:path>
              </a:pathLst>
            </a:custGeom>
            <a:solidFill>
              <a:srgbClr val="F450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2394"/>
            </a:p>
          </p:txBody>
        </p:sp>
        <p:sp>
          <p:nvSpPr>
            <p:cNvPr id="30" name="29 Forma libre"/>
            <p:cNvSpPr/>
            <p:nvPr/>
          </p:nvSpPr>
          <p:spPr>
            <a:xfrm>
              <a:off x="2543089" y="3394515"/>
              <a:ext cx="1530505" cy="526181"/>
            </a:xfrm>
            <a:custGeom>
              <a:avLst/>
              <a:gdLst>
                <a:gd name="connsiteX0" fmla="*/ 5568 w 1529568"/>
                <a:gd name="connsiteY0" fmla="*/ 235 h 527009"/>
                <a:gd name="connsiteX1" fmla="*/ 476623 w 1529568"/>
                <a:gd name="connsiteY1" fmla="*/ 318889 h 527009"/>
                <a:gd name="connsiteX2" fmla="*/ 1030805 w 1529568"/>
                <a:gd name="connsiteY2" fmla="*/ 374307 h 527009"/>
                <a:gd name="connsiteX3" fmla="*/ 1529568 w 1529568"/>
                <a:gd name="connsiteY3" fmla="*/ 41798 h 527009"/>
                <a:gd name="connsiteX4" fmla="*/ 1529568 w 1529568"/>
                <a:gd name="connsiteY4" fmla="*/ 41798 h 527009"/>
                <a:gd name="connsiteX5" fmla="*/ 1169350 w 1529568"/>
                <a:gd name="connsiteY5" fmla="*/ 402016 h 527009"/>
                <a:gd name="connsiteX6" fmla="*/ 615168 w 1529568"/>
                <a:gd name="connsiteY6" fmla="*/ 526707 h 527009"/>
                <a:gd name="connsiteX7" fmla="*/ 241096 w 1529568"/>
                <a:gd name="connsiteY7" fmla="*/ 374307 h 527009"/>
                <a:gd name="connsiteX8" fmla="*/ 5568 w 1529568"/>
                <a:gd name="connsiteY8" fmla="*/ 235 h 52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9568" h="527009">
                  <a:moveTo>
                    <a:pt x="5568" y="235"/>
                  </a:moveTo>
                  <a:cubicBezTo>
                    <a:pt x="44823" y="-9001"/>
                    <a:pt x="305750" y="256544"/>
                    <a:pt x="476623" y="318889"/>
                  </a:cubicBezTo>
                  <a:cubicBezTo>
                    <a:pt x="647496" y="381234"/>
                    <a:pt x="855314" y="420489"/>
                    <a:pt x="1030805" y="374307"/>
                  </a:cubicBezTo>
                  <a:cubicBezTo>
                    <a:pt x="1206296" y="328125"/>
                    <a:pt x="1529568" y="41798"/>
                    <a:pt x="1529568" y="41798"/>
                  </a:cubicBezTo>
                  <a:lnTo>
                    <a:pt x="1529568" y="41798"/>
                  </a:lnTo>
                  <a:cubicBezTo>
                    <a:pt x="1469532" y="101834"/>
                    <a:pt x="1321750" y="321198"/>
                    <a:pt x="1169350" y="402016"/>
                  </a:cubicBezTo>
                  <a:cubicBezTo>
                    <a:pt x="1016950" y="482834"/>
                    <a:pt x="769877" y="531325"/>
                    <a:pt x="615168" y="526707"/>
                  </a:cubicBezTo>
                  <a:cubicBezTo>
                    <a:pt x="460459" y="522089"/>
                    <a:pt x="338078" y="462052"/>
                    <a:pt x="241096" y="374307"/>
                  </a:cubicBezTo>
                  <a:cubicBezTo>
                    <a:pt x="144114" y="286562"/>
                    <a:pt x="-33687" y="9471"/>
                    <a:pt x="5568" y="235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2394"/>
            </a:p>
          </p:txBody>
        </p:sp>
      </p:grpSp>
      <p:sp>
        <p:nvSpPr>
          <p:cNvPr id="35" name="34 Llamada rectangular redondeada"/>
          <p:cNvSpPr/>
          <p:nvPr/>
        </p:nvSpPr>
        <p:spPr>
          <a:xfrm>
            <a:off x="-15875" y="14288"/>
            <a:ext cx="2701925" cy="784225"/>
          </a:xfrm>
          <a:prstGeom prst="wedgeRoundRectCallout">
            <a:avLst>
              <a:gd name="adj1" fmla="val 26363"/>
              <a:gd name="adj2" fmla="val 80220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000" b="1" dirty="0">
                <a:solidFill>
                  <a:schemeClr val="tx1"/>
                </a:solidFill>
              </a:rPr>
              <a:t>YUMMY!</a:t>
            </a:r>
            <a:endParaRPr lang="es-ES" sz="4000" b="1" dirty="0">
              <a:solidFill>
                <a:schemeClr val="tx1"/>
              </a:solidFill>
            </a:endParaRPr>
          </a:p>
        </p:txBody>
      </p:sp>
      <p:pic>
        <p:nvPicPr>
          <p:cNvPr id="44" name="Picture 15" descr="lettuce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5994400" y="4894263"/>
            <a:ext cx="1360488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7" name="Picture 12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 rot="5890595">
            <a:off x="5280819" y="3334544"/>
            <a:ext cx="1490663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1" name="30 Grupo"/>
          <p:cNvGrpSpPr>
            <a:grpSpLocks/>
          </p:cNvGrpSpPr>
          <p:nvPr/>
        </p:nvGrpSpPr>
        <p:grpSpPr bwMode="auto">
          <a:xfrm>
            <a:off x="1406525" y="1508125"/>
            <a:ext cx="3208338" cy="3565525"/>
            <a:chOff x="2187702" y="2229579"/>
            <a:chExt cx="2412754" cy="2679821"/>
          </a:xfrm>
        </p:grpSpPr>
        <p:sp>
          <p:nvSpPr>
            <p:cNvPr id="32" name="31 Forma libre"/>
            <p:cNvSpPr/>
            <p:nvPr/>
          </p:nvSpPr>
          <p:spPr>
            <a:xfrm>
              <a:off x="2187702" y="2229579"/>
              <a:ext cx="2412754" cy="2679821"/>
            </a:xfrm>
            <a:custGeom>
              <a:avLst/>
              <a:gdLst>
                <a:gd name="connsiteX0" fmla="*/ 2109942 w 2412754"/>
                <a:gd name="connsiteY0" fmla="*/ 206086 h 2679821"/>
                <a:gd name="connsiteX1" fmla="*/ 1805142 w 2412754"/>
                <a:gd name="connsiteY1" fmla="*/ 358486 h 2679821"/>
                <a:gd name="connsiteX2" fmla="*/ 1486488 w 2412754"/>
                <a:gd name="connsiteY2" fmla="*/ 524740 h 2679821"/>
                <a:gd name="connsiteX3" fmla="*/ 1181688 w 2412754"/>
                <a:gd name="connsiteY3" fmla="*/ 483177 h 2679821"/>
                <a:gd name="connsiteX4" fmla="*/ 987724 w 2412754"/>
                <a:gd name="connsiteY4" fmla="*/ 372340 h 2679821"/>
                <a:gd name="connsiteX5" fmla="*/ 696779 w 2412754"/>
                <a:gd name="connsiteY5" fmla="*/ 206086 h 2679821"/>
                <a:gd name="connsiteX6" fmla="*/ 475106 w 2412754"/>
                <a:gd name="connsiteY6" fmla="*/ 25977 h 2679821"/>
                <a:gd name="connsiteX7" fmla="*/ 322706 w 2412754"/>
                <a:gd name="connsiteY7" fmla="*/ 53686 h 2679821"/>
                <a:gd name="connsiteX8" fmla="*/ 114888 w 2412754"/>
                <a:gd name="connsiteY8" fmla="*/ 510886 h 2679821"/>
                <a:gd name="connsiteX9" fmla="*/ 4051 w 2412754"/>
                <a:gd name="connsiteY9" fmla="*/ 1356013 h 2679821"/>
                <a:gd name="connsiteX10" fmla="*/ 253433 w 2412754"/>
                <a:gd name="connsiteY10" fmla="*/ 2201140 h 2679821"/>
                <a:gd name="connsiteX11" fmla="*/ 849179 w 2412754"/>
                <a:gd name="connsiteY11" fmla="*/ 2658340 h 2679821"/>
                <a:gd name="connsiteX12" fmla="*/ 1472633 w 2412754"/>
                <a:gd name="connsiteY12" fmla="*/ 2533649 h 2679821"/>
                <a:gd name="connsiteX13" fmla="*/ 1999106 w 2412754"/>
                <a:gd name="connsiteY13" fmla="*/ 1910195 h 2679821"/>
                <a:gd name="connsiteX14" fmla="*/ 2262342 w 2412754"/>
                <a:gd name="connsiteY14" fmla="*/ 1328304 h 2679821"/>
                <a:gd name="connsiteX15" fmla="*/ 2387033 w 2412754"/>
                <a:gd name="connsiteY15" fmla="*/ 760268 h 2679821"/>
                <a:gd name="connsiteX16" fmla="*/ 2400888 w 2412754"/>
                <a:gd name="connsiteY16" fmla="*/ 400049 h 2679821"/>
                <a:gd name="connsiteX17" fmla="*/ 2248488 w 2412754"/>
                <a:gd name="connsiteY17" fmla="*/ 289213 h 2679821"/>
                <a:gd name="connsiteX18" fmla="*/ 2109942 w 2412754"/>
                <a:gd name="connsiteY18" fmla="*/ 206086 h 2679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412754" h="2679821">
                  <a:moveTo>
                    <a:pt x="2109942" y="206086"/>
                  </a:moveTo>
                  <a:cubicBezTo>
                    <a:pt x="2036051" y="217631"/>
                    <a:pt x="1909051" y="305377"/>
                    <a:pt x="1805142" y="358486"/>
                  </a:cubicBezTo>
                  <a:cubicBezTo>
                    <a:pt x="1701233" y="411595"/>
                    <a:pt x="1590397" y="503958"/>
                    <a:pt x="1486488" y="524740"/>
                  </a:cubicBezTo>
                  <a:cubicBezTo>
                    <a:pt x="1382579" y="545522"/>
                    <a:pt x="1264815" y="508577"/>
                    <a:pt x="1181688" y="483177"/>
                  </a:cubicBezTo>
                  <a:cubicBezTo>
                    <a:pt x="1098561" y="457777"/>
                    <a:pt x="987724" y="372340"/>
                    <a:pt x="987724" y="372340"/>
                  </a:cubicBezTo>
                  <a:cubicBezTo>
                    <a:pt x="906906" y="326158"/>
                    <a:pt x="782215" y="263813"/>
                    <a:pt x="696779" y="206086"/>
                  </a:cubicBezTo>
                  <a:cubicBezTo>
                    <a:pt x="611343" y="148359"/>
                    <a:pt x="537451" y="51377"/>
                    <a:pt x="475106" y="25977"/>
                  </a:cubicBezTo>
                  <a:cubicBezTo>
                    <a:pt x="412761" y="577"/>
                    <a:pt x="382742" y="-27132"/>
                    <a:pt x="322706" y="53686"/>
                  </a:cubicBezTo>
                  <a:cubicBezTo>
                    <a:pt x="262670" y="134504"/>
                    <a:pt x="167997" y="293832"/>
                    <a:pt x="114888" y="510886"/>
                  </a:cubicBezTo>
                  <a:cubicBezTo>
                    <a:pt x="61779" y="727940"/>
                    <a:pt x="-19040" y="1074304"/>
                    <a:pt x="4051" y="1356013"/>
                  </a:cubicBezTo>
                  <a:cubicBezTo>
                    <a:pt x="27142" y="1637722"/>
                    <a:pt x="112578" y="1984086"/>
                    <a:pt x="253433" y="2201140"/>
                  </a:cubicBezTo>
                  <a:cubicBezTo>
                    <a:pt x="394288" y="2418194"/>
                    <a:pt x="645979" y="2602922"/>
                    <a:pt x="849179" y="2658340"/>
                  </a:cubicBezTo>
                  <a:cubicBezTo>
                    <a:pt x="1052379" y="2713758"/>
                    <a:pt x="1280978" y="2658340"/>
                    <a:pt x="1472633" y="2533649"/>
                  </a:cubicBezTo>
                  <a:cubicBezTo>
                    <a:pt x="1664288" y="2408958"/>
                    <a:pt x="1867488" y="2111086"/>
                    <a:pt x="1999106" y="1910195"/>
                  </a:cubicBezTo>
                  <a:cubicBezTo>
                    <a:pt x="2130724" y="1709304"/>
                    <a:pt x="2197688" y="1519958"/>
                    <a:pt x="2262342" y="1328304"/>
                  </a:cubicBezTo>
                  <a:cubicBezTo>
                    <a:pt x="2326996" y="1136650"/>
                    <a:pt x="2363942" y="914977"/>
                    <a:pt x="2387033" y="760268"/>
                  </a:cubicBezTo>
                  <a:cubicBezTo>
                    <a:pt x="2410124" y="605559"/>
                    <a:pt x="2423979" y="478558"/>
                    <a:pt x="2400888" y="400049"/>
                  </a:cubicBezTo>
                  <a:cubicBezTo>
                    <a:pt x="2377797" y="321540"/>
                    <a:pt x="2303906" y="321540"/>
                    <a:pt x="2248488" y="289213"/>
                  </a:cubicBezTo>
                  <a:cubicBezTo>
                    <a:pt x="2193070" y="256886"/>
                    <a:pt x="2183833" y="194541"/>
                    <a:pt x="2109942" y="206086"/>
                  </a:cubicBezTo>
                  <a:close/>
                </a:path>
              </a:pathLst>
            </a:custGeom>
            <a:solidFill>
              <a:srgbClr val="F450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2394"/>
            </a:p>
          </p:txBody>
        </p:sp>
        <p:sp>
          <p:nvSpPr>
            <p:cNvPr id="33" name="32 Forma libre"/>
            <p:cNvSpPr/>
            <p:nvPr/>
          </p:nvSpPr>
          <p:spPr>
            <a:xfrm>
              <a:off x="2750002" y="3324893"/>
              <a:ext cx="1165189" cy="527374"/>
            </a:xfrm>
            <a:custGeom>
              <a:avLst/>
              <a:gdLst>
                <a:gd name="connsiteX0" fmla="*/ 5568 w 1529568"/>
                <a:gd name="connsiteY0" fmla="*/ 235 h 527009"/>
                <a:gd name="connsiteX1" fmla="*/ 476623 w 1529568"/>
                <a:gd name="connsiteY1" fmla="*/ 318889 h 527009"/>
                <a:gd name="connsiteX2" fmla="*/ 1030805 w 1529568"/>
                <a:gd name="connsiteY2" fmla="*/ 374307 h 527009"/>
                <a:gd name="connsiteX3" fmla="*/ 1529568 w 1529568"/>
                <a:gd name="connsiteY3" fmla="*/ 41798 h 527009"/>
                <a:gd name="connsiteX4" fmla="*/ 1529568 w 1529568"/>
                <a:gd name="connsiteY4" fmla="*/ 41798 h 527009"/>
                <a:gd name="connsiteX5" fmla="*/ 1169350 w 1529568"/>
                <a:gd name="connsiteY5" fmla="*/ 402016 h 527009"/>
                <a:gd name="connsiteX6" fmla="*/ 615168 w 1529568"/>
                <a:gd name="connsiteY6" fmla="*/ 526707 h 527009"/>
                <a:gd name="connsiteX7" fmla="*/ 241096 w 1529568"/>
                <a:gd name="connsiteY7" fmla="*/ 374307 h 527009"/>
                <a:gd name="connsiteX8" fmla="*/ 5568 w 1529568"/>
                <a:gd name="connsiteY8" fmla="*/ 235 h 52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9568" h="527009">
                  <a:moveTo>
                    <a:pt x="5568" y="235"/>
                  </a:moveTo>
                  <a:cubicBezTo>
                    <a:pt x="44823" y="-9001"/>
                    <a:pt x="305750" y="256544"/>
                    <a:pt x="476623" y="318889"/>
                  </a:cubicBezTo>
                  <a:cubicBezTo>
                    <a:pt x="647496" y="381234"/>
                    <a:pt x="855314" y="420489"/>
                    <a:pt x="1030805" y="374307"/>
                  </a:cubicBezTo>
                  <a:cubicBezTo>
                    <a:pt x="1206296" y="328125"/>
                    <a:pt x="1529568" y="41798"/>
                    <a:pt x="1529568" y="41798"/>
                  </a:cubicBezTo>
                  <a:lnTo>
                    <a:pt x="1529568" y="41798"/>
                  </a:lnTo>
                  <a:cubicBezTo>
                    <a:pt x="1469532" y="101834"/>
                    <a:pt x="1321750" y="321198"/>
                    <a:pt x="1169350" y="402016"/>
                  </a:cubicBezTo>
                  <a:cubicBezTo>
                    <a:pt x="1016950" y="482834"/>
                    <a:pt x="769877" y="531325"/>
                    <a:pt x="615168" y="526707"/>
                  </a:cubicBezTo>
                  <a:cubicBezTo>
                    <a:pt x="460459" y="522089"/>
                    <a:pt x="338078" y="462052"/>
                    <a:pt x="241096" y="374307"/>
                  </a:cubicBezTo>
                  <a:cubicBezTo>
                    <a:pt x="144114" y="286562"/>
                    <a:pt x="-33687" y="9471"/>
                    <a:pt x="5568" y="235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2394"/>
            </a:p>
          </p:txBody>
        </p:sp>
      </p:grpSp>
      <p:pic>
        <p:nvPicPr>
          <p:cNvPr id="52" name="Picture 10"/>
          <p:cNvPicPr>
            <a:picLocks noChangeAspect="1"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6456363" y="2085975"/>
            <a:ext cx="912812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3" name="52 Flecha derecha">
            <a:hlinkClick r:id="" action="ppaction://hlinkshowjump?jump=nextslide"/>
          </p:cNvPr>
          <p:cNvSpPr/>
          <p:nvPr/>
        </p:nvSpPr>
        <p:spPr>
          <a:xfrm>
            <a:off x="10733088" y="5819775"/>
            <a:ext cx="1428750" cy="958850"/>
          </a:xfrm>
          <a:prstGeom prst="rightArrow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39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sz="2394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238125" y="-881063"/>
            <a:ext cx="1054100" cy="574675"/>
          </a:xfrm>
          <a:prstGeom prst="roundRect">
            <a:avLst/>
          </a:prstGeom>
          <a:noFill/>
          <a:ln>
            <a:solidFill>
              <a:srgbClr val="00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66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1/15</a:t>
            </a:r>
            <a:endParaRPr lang="es-ES" sz="266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116 L -0.06592 -0.18819 C -0.08028 -0.22847 -0.10404 -0.25208 -0.1291 -0.25324 C -0.15769 -0.25856 -0.18236 -0.24143 -0.20181 -0.20162 L -0.29109 -0.03588 " pathEditMode="relative" rAng="300000" ptsTypes="AAAAA"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19" y="-1328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ing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6" presetClass="exit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6" presetClass="entr" presetSubtype="2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umm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35" grpId="0" animBg="1"/>
      <p:bldP spid="5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: Rounded Corners 49"/>
          <p:cNvSpPr/>
          <p:nvPr/>
        </p:nvSpPr>
        <p:spPr>
          <a:xfrm>
            <a:off x="5378450" y="292100"/>
            <a:ext cx="6684963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 err="1">
                <a:solidFill>
                  <a:srgbClr val="FFFFFF"/>
                </a:solidFill>
              </a:rPr>
              <a:t>Trong</a:t>
            </a:r>
            <a:r>
              <a:rPr lang="es-ES_tradnl" sz="3600" b="1" dirty="0">
                <a:solidFill>
                  <a:srgbClr val="FFFFFF"/>
                </a:solidFill>
              </a:rPr>
              <a:t> </a:t>
            </a:r>
            <a:r>
              <a:rPr lang="es-ES_tradnl" sz="3600" b="1" dirty="0" err="1">
                <a:solidFill>
                  <a:srgbClr val="FFFFFF"/>
                </a:solidFill>
              </a:rPr>
              <a:t>những</a:t>
            </a:r>
            <a:r>
              <a:rPr lang="es-ES_tradnl" sz="3600" b="1" dirty="0">
                <a:solidFill>
                  <a:srgbClr val="FFFFFF"/>
                </a:solidFill>
              </a:rPr>
              <a:t> </a:t>
            </a:r>
            <a:r>
              <a:rPr lang="es-ES_tradnl" sz="3600" b="1" dirty="0" err="1">
                <a:solidFill>
                  <a:srgbClr val="FFFFFF"/>
                </a:solidFill>
              </a:rPr>
              <a:t>việc</a:t>
            </a:r>
            <a:r>
              <a:rPr lang="es-ES_tradnl" sz="3600" b="1" dirty="0">
                <a:solidFill>
                  <a:srgbClr val="FFFFFF"/>
                </a:solidFill>
              </a:rPr>
              <a:t> </a:t>
            </a:r>
            <a:r>
              <a:rPr lang="es-ES_tradnl" sz="3600" b="1" dirty="0" err="1">
                <a:solidFill>
                  <a:srgbClr val="FFFFFF"/>
                </a:solidFill>
              </a:rPr>
              <a:t>Cô</a:t>
            </a:r>
            <a:r>
              <a:rPr lang="es-ES_tradnl" sz="3600" b="1" dirty="0">
                <a:solidFill>
                  <a:srgbClr val="FFFFFF"/>
                </a:solidFill>
              </a:rPr>
              <a:t>- </a:t>
            </a:r>
            <a:r>
              <a:rPr lang="es-ES_tradnl" sz="3600" b="1" dirty="0" err="1">
                <a:solidFill>
                  <a:srgbClr val="FFFFFF"/>
                </a:solidFill>
              </a:rPr>
              <a:t>ri</a:t>
            </a:r>
            <a:r>
              <a:rPr lang="es-ES_tradnl" sz="3600" b="1" dirty="0">
                <a:solidFill>
                  <a:srgbClr val="FFFFFF"/>
                </a:solidFill>
              </a:rPr>
              <a:t>- a </a:t>
            </a:r>
            <a:r>
              <a:rPr lang="es-ES_tradnl" sz="3600" b="1" dirty="0" err="1">
                <a:solidFill>
                  <a:srgbClr val="FFFFFF"/>
                </a:solidFill>
              </a:rPr>
              <a:t>kể</a:t>
            </a:r>
            <a:r>
              <a:rPr lang="es-ES_tradnl" sz="3600" b="1" dirty="0">
                <a:solidFill>
                  <a:srgbClr val="FFFFFF"/>
                </a:solidFill>
              </a:rPr>
              <a:t>, </a:t>
            </a:r>
            <a:r>
              <a:rPr lang="es-ES_tradnl" sz="3600" b="1" dirty="0" err="1">
                <a:solidFill>
                  <a:srgbClr val="FFFFFF"/>
                </a:solidFill>
              </a:rPr>
              <a:t>những</a:t>
            </a:r>
            <a:r>
              <a:rPr lang="es-ES_tradnl" sz="3600" b="1" dirty="0">
                <a:solidFill>
                  <a:srgbClr val="FFFFFF"/>
                </a:solidFill>
              </a:rPr>
              <a:t> </a:t>
            </a:r>
            <a:r>
              <a:rPr lang="es-ES_tradnl" sz="3600" b="1" dirty="0" err="1">
                <a:solidFill>
                  <a:srgbClr val="FFFFFF"/>
                </a:solidFill>
              </a:rPr>
              <a:t>việc</a:t>
            </a:r>
            <a:r>
              <a:rPr lang="es-ES_tradnl" sz="3600" b="1" dirty="0">
                <a:solidFill>
                  <a:srgbClr val="FFFFFF"/>
                </a:solidFill>
              </a:rPr>
              <a:t> em </a:t>
            </a:r>
            <a:r>
              <a:rPr lang="es-ES_tradnl" sz="3600" b="1" dirty="0" err="1">
                <a:solidFill>
                  <a:srgbClr val="FFFFFF"/>
                </a:solidFill>
              </a:rPr>
              <a:t>chưa</a:t>
            </a:r>
            <a:r>
              <a:rPr lang="es-ES_tradnl" sz="3600" b="1" dirty="0">
                <a:solidFill>
                  <a:srgbClr val="FFFFFF"/>
                </a:solidFill>
              </a:rPr>
              <a:t> </a:t>
            </a:r>
            <a:r>
              <a:rPr lang="es-ES_tradnl" sz="3600" b="1" dirty="0" err="1">
                <a:solidFill>
                  <a:srgbClr val="FFFFFF"/>
                </a:solidFill>
              </a:rPr>
              <a:t>làm</a:t>
            </a:r>
            <a:r>
              <a:rPr lang="es-ES_tradnl" sz="3600" b="1" dirty="0">
                <a:solidFill>
                  <a:srgbClr val="FFFFFF"/>
                </a:solidFill>
              </a:rPr>
              <a:t> </a:t>
            </a:r>
            <a:r>
              <a:rPr lang="es-ES_tradnl" sz="3600" b="1" dirty="0" err="1">
                <a:solidFill>
                  <a:srgbClr val="FFFFFF"/>
                </a:solidFill>
              </a:rPr>
              <a:t>là</a:t>
            </a:r>
            <a:r>
              <a:rPr lang="es-ES_tradnl" sz="3600" b="1" dirty="0">
                <a:solidFill>
                  <a:srgbClr val="FFFFFF"/>
                </a:solidFill>
              </a:rPr>
              <a:t>:</a:t>
            </a:r>
            <a:endParaRPr lang="es-ES" sz="3600" b="1" dirty="0">
              <a:solidFill>
                <a:srgbClr val="FFFFFF"/>
              </a:solidFill>
            </a:endParaRPr>
          </a:p>
        </p:txBody>
      </p:sp>
      <p:sp>
        <p:nvSpPr>
          <p:cNvPr id="51" name="Rectangle: Rounded Corners 50"/>
          <p:cNvSpPr/>
          <p:nvPr/>
        </p:nvSpPr>
        <p:spPr>
          <a:xfrm>
            <a:off x="6575425" y="5041900"/>
            <a:ext cx="5297488" cy="957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solidFill>
                  <a:srgbClr val="000000"/>
                </a:solidFill>
              </a:rPr>
              <a:t>Giặt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áo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lót</a:t>
            </a:r>
            <a:r>
              <a:rPr lang="en-US" sz="4000" dirty="0">
                <a:solidFill>
                  <a:srgbClr val="000000"/>
                </a:solidFill>
              </a:rPr>
              <a:t>, </a:t>
            </a:r>
            <a:r>
              <a:rPr lang="en-US" sz="4000" dirty="0" err="1">
                <a:solidFill>
                  <a:srgbClr val="000000"/>
                </a:solidFill>
              </a:rPr>
              <a:t>áo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sơ</a:t>
            </a:r>
            <a:r>
              <a:rPr lang="en-US" sz="4000" dirty="0">
                <a:solidFill>
                  <a:srgbClr val="000000"/>
                </a:solidFill>
              </a:rPr>
              <a:t> mi, </a:t>
            </a:r>
            <a:r>
              <a:rPr lang="en-US" sz="4000" dirty="0" err="1">
                <a:solidFill>
                  <a:srgbClr val="000000"/>
                </a:solidFill>
              </a:rPr>
              <a:t>quần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4" name="Rectangle: Rounded Corners 53"/>
          <p:cNvSpPr/>
          <p:nvPr/>
        </p:nvSpPr>
        <p:spPr>
          <a:xfrm>
            <a:off x="6657975" y="3522663"/>
            <a:ext cx="4910138" cy="9572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solidFill>
                  <a:srgbClr val="000000"/>
                </a:solidFill>
              </a:rPr>
              <a:t>Giặt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khăn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mùi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xoa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5" name="Rectangle: Rounded Corners 54"/>
          <p:cNvSpPr/>
          <p:nvPr/>
        </p:nvSpPr>
        <p:spPr>
          <a:xfrm>
            <a:off x="7083425" y="1965325"/>
            <a:ext cx="4484688" cy="9588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solidFill>
                  <a:srgbClr val="000000"/>
                </a:solidFill>
              </a:rPr>
              <a:t>Giặt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bít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tất</a:t>
            </a:r>
            <a:endParaRPr lang="en-US" sz="4000" dirty="0">
              <a:solidFill>
                <a:srgbClr val="000000"/>
              </a:solidFill>
            </a:endParaRPr>
          </a:p>
        </p:txBody>
      </p:sp>
      <p:pic>
        <p:nvPicPr>
          <p:cNvPr id="27" name="Picture 2" descr="http://images.clipartpanda.com/aggressor-clipart-monster_mouth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52388" y="-104775"/>
            <a:ext cx="5962651" cy="6931025"/>
          </a:xfrm>
          <a:prstGeom prst="rect">
            <a:avLst/>
          </a:prstGeom>
          <a:noFill/>
          <a:effectLst>
            <a:outerShdw blurRad="76200" dist="241300" dir="16740000" sy="23000" kx="-1200000" algn="bl" rotWithShape="0">
              <a:prstClr val="black">
                <a:alpha val="20000"/>
              </a:prstClr>
            </a:outerShdw>
          </a:effectLst>
        </p:spPr>
      </p:pic>
      <p:grpSp>
        <p:nvGrpSpPr>
          <p:cNvPr id="28" name="27 Grupo"/>
          <p:cNvGrpSpPr>
            <a:grpSpLocks/>
          </p:cNvGrpSpPr>
          <p:nvPr/>
        </p:nvGrpSpPr>
        <p:grpSpPr bwMode="auto">
          <a:xfrm>
            <a:off x="1373188" y="1555750"/>
            <a:ext cx="3209925" cy="3565525"/>
            <a:chOff x="2115694" y="2301587"/>
            <a:chExt cx="2412754" cy="2679821"/>
          </a:xfrm>
        </p:grpSpPr>
        <p:sp>
          <p:nvSpPr>
            <p:cNvPr id="29" name="28 Forma libre"/>
            <p:cNvSpPr/>
            <p:nvPr/>
          </p:nvSpPr>
          <p:spPr>
            <a:xfrm>
              <a:off x="2115694" y="2301587"/>
              <a:ext cx="2412754" cy="2679821"/>
            </a:xfrm>
            <a:custGeom>
              <a:avLst/>
              <a:gdLst>
                <a:gd name="connsiteX0" fmla="*/ 2109942 w 2412754"/>
                <a:gd name="connsiteY0" fmla="*/ 206086 h 2679821"/>
                <a:gd name="connsiteX1" fmla="*/ 1805142 w 2412754"/>
                <a:gd name="connsiteY1" fmla="*/ 358486 h 2679821"/>
                <a:gd name="connsiteX2" fmla="*/ 1486488 w 2412754"/>
                <a:gd name="connsiteY2" fmla="*/ 524740 h 2679821"/>
                <a:gd name="connsiteX3" fmla="*/ 1181688 w 2412754"/>
                <a:gd name="connsiteY3" fmla="*/ 483177 h 2679821"/>
                <a:gd name="connsiteX4" fmla="*/ 987724 w 2412754"/>
                <a:gd name="connsiteY4" fmla="*/ 372340 h 2679821"/>
                <a:gd name="connsiteX5" fmla="*/ 696779 w 2412754"/>
                <a:gd name="connsiteY5" fmla="*/ 206086 h 2679821"/>
                <a:gd name="connsiteX6" fmla="*/ 475106 w 2412754"/>
                <a:gd name="connsiteY6" fmla="*/ 25977 h 2679821"/>
                <a:gd name="connsiteX7" fmla="*/ 322706 w 2412754"/>
                <a:gd name="connsiteY7" fmla="*/ 53686 h 2679821"/>
                <a:gd name="connsiteX8" fmla="*/ 114888 w 2412754"/>
                <a:gd name="connsiteY8" fmla="*/ 510886 h 2679821"/>
                <a:gd name="connsiteX9" fmla="*/ 4051 w 2412754"/>
                <a:gd name="connsiteY9" fmla="*/ 1356013 h 2679821"/>
                <a:gd name="connsiteX10" fmla="*/ 253433 w 2412754"/>
                <a:gd name="connsiteY10" fmla="*/ 2201140 h 2679821"/>
                <a:gd name="connsiteX11" fmla="*/ 849179 w 2412754"/>
                <a:gd name="connsiteY11" fmla="*/ 2658340 h 2679821"/>
                <a:gd name="connsiteX12" fmla="*/ 1472633 w 2412754"/>
                <a:gd name="connsiteY12" fmla="*/ 2533649 h 2679821"/>
                <a:gd name="connsiteX13" fmla="*/ 1999106 w 2412754"/>
                <a:gd name="connsiteY13" fmla="*/ 1910195 h 2679821"/>
                <a:gd name="connsiteX14" fmla="*/ 2262342 w 2412754"/>
                <a:gd name="connsiteY14" fmla="*/ 1328304 h 2679821"/>
                <a:gd name="connsiteX15" fmla="*/ 2387033 w 2412754"/>
                <a:gd name="connsiteY15" fmla="*/ 760268 h 2679821"/>
                <a:gd name="connsiteX16" fmla="*/ 2400888 w 2412754"/>
                <a:gd name="connsiteY16" fmla="*/ 400049 h 2679821"/>
                <a:gd name="connsiteX17" fmla="*/ 2248488 w 2412754"/>
                <a:gd name="connsiteY17" fmla="*/ 289213 h 2679821"/>
                <a:gd name="connsiteX18" fmla="*/ 2109942 w 2412754"/>
                <a:gd name="connsiteY18" fmla="*/ 206086 h 2679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412754" h="2679821">
                  <a:moveTo>
                    <a:pt x="2109942" y="206086"/>
                  </a:moveTo>
                  <a:cubicBezTo>
                    <a:pt x="2036051" y="217631"/>
                    <a:pt x="1909051" y="305377"/>
                    <a:pt x="1805142" y="358486"/>
                  </a:cubicBezTo>
                  <a:cubicBezTo>
                    <a:pt x="1701233" y="411595"/>
                    <a:pt x="1590397" y="503958"/>
                    <a:pt x="1486488" y="524740"/>
                  </a:cubicBezTo>
                  <a:cubicBezTo>
                    <a:pt x="1382579" y="545522"/>
                    <a:pt x="1264815" y="508577"/>
                    <a:pt x="1181688" y="483177"/>
                  </a:cubicBezTo>
                  <a:cubicBezTo>
                    <a:pt x="1098561" y="457777"/>
                    <a:pt x="987724" y="372340"/>
                    <a:pt x="987724" y="372340"/>
                  </a:cubicBezTo>
                  <a:cubicBezTo>
                    <a:pt x="906906" y="326158"/>
                    <a:pt x="782215" y="263813"/>
                    <a:pt x="696779" y="206086"/>
                  </a:cubicBezTo>
                  <a:cubicBezTo>
                    <a:pt x="611343" y="148359"/>
                    <a:pt x="537451" y="51377"/>
                    <a:pt x="475106" y="25977"/>
                  </a:cubicBezTo>
                  <a:cubicBezTo>
                    <a:pt x="412761" y="577"/>
                    <a:pt x="382742" y="-27132"/>
                    <a:pt x="322706" y="53686"/>
                  </a:cubicBezTo>
                  <a:cubicBezTo>
                    <a:pt x="262670" y="134504"/>
                    <a:pt x="167997" y="293832"/>
                    <a:pt x="114888" y="510886"/>
                  </a:cubicBezTo>
                  <a:cubicBezTo>
                    <a:pt x="61779" y="727940"/>
                    <a:pt x="-19040" y="1074304"/>
                    <a:pt x="4051" y="1356013"/>
                  </a:cubicBezTo>
                  <a:cubicBezTo>
                    <a:pt x="27142" y="1637722"/>
                    <a:pt x="112578" y="1984086"/>
                    <a:pt x="253433" y="2201140"/>
                  </a:cubicBezTo>
                  <a:cubicBezTo>
                    <a:pt x="394288" y="2418194"/>
                    <a:pt x="645979" y="2602922"/>
                    <a:pt x="849179" y="2658340"/>
                  </a:cubicBezTo>
                  <a:cubicBezTo>
                    <a:pt x="1052379" y="2713758"/>
                    <a:pt x="1280978" y="2658340"/>
                    <a:pt x="1472633" y="2533649"/>
                  </a:cubicBezTo>
                  <a:cubicBezTo>
                    <a:pt x="1664288" y="2408958"/>
                    <a:pt x="1867488" y="2111086"/>
                    <a:pt x="1999106" y="1910195"/>
                  </a:cubicBezTo>
                  <a:cubicBezTo>
                    <a:pt x="2130724" y="1709304"/>
                    <a:pt x="2197688" y="1519958"/>
                    <a:pt x="2262342" y="1328304"/>
                  </a:cubicBezTo>
                  <a:cubicBezTo>
                    <a:pt x="2326996" y="1136650"/>
                    <a:pt x="2363942" y="914977"/>
                    <a:pt x="2387033" y="760268"/>
                  </a:cubicBezTo>
                  <a:cubicBezTo>
                    <a:pt x="2410124" y="605559"/>
                    <a:pt x="2423979" y="478558"/>
                    <a:pt x="2400888" y="400049"/>
                  </a:cubicBezTo>
                  <a:cubicBezTo>
                    <a:pt x="2377797" y="321540"/>
                    <a:pt x="2303906" y="321540"/>
                    <a:pt x="2248488" y="289213"/>
                  </a:cubicBezTo>
                  <a:cubicBezTo>
                    <a:pt x="2193070" y="256886"/>
                    <a:pt x="2183833" y="194541"/>
                    <a:pt x="2109942" y="206086"/>
                  </a:cubicBezTo>
                  <a:close/>
                </a:path>
              </a:pathLst>
            </a:custGeom>
            <a:solidFill>
              <a:srgbClr val="F450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2394"/>
            </a:p>
          </p:txBody>
        </p:sp>
        <p:sp>
          <p:nvSpPr>
            <p:cNvPr id="30" name="29 Forma libre"/>
            <p:cNvSpPr/>
            <p:nvPr/>
          </p:nvSpPr>
          <p:spPr>
            <a:xfrm>
              <a:off x="2544071" y="3394515"/>
              <a:ext cx="1529748" cy="526181"/>
            </a:xfrm>
            <a:custGeom>
              <a:avLst/>
              <a:gdLst>
                <a:gd name="connsiteX0" fmla="*/ 5568 w 1529568"/>
                <a:gd name="connsiteY0" fmla="*/ 235 h 527009"/>
                <a:gd name="connsiteX1" fmla="*/ 476623 w 1529568"/>
                <a:gd name="connsiteY1" fmla="*/ 318889 h 527009"/>
                <a:gd name="connsiteX2" fmla="*/ 1030805 w 1529568"/>
                <a:gd name="connsiteY2" fmla="*/ 374307 h 527009"/>
                <a:gd name="connsiteX3" fmla="*/ 1529568 w 1529568"/>
                <a:gd name="connsiteY3" fmla="*/ 41798 h 527009"/>
                <a:gd name="connsiteX4" fmla="*/ 1529568 w 1529568"/>
                <a:gd name="connsiteY4" fmla="*/ 41798 h 527009"/>
                <a:gd name="connsiteX5" fmla="*/ 1169350 w 1529568"/>
                <a:gd name="connsiteY5" fmla="*/ 402016 h 527009"/>
                <a:gd name="connsiteX6" fmla="*/ 615168 w 1529568"/>
                <a:gd name="connsiteY6" fmla="*/ 526707 h 527009"/>
                <a:gd name="connsiteX7" fmla="*/ 241096 w 1529568"/>
                <a:gd name="connsiteY7" fmla="*/ 374307 h 527009"/>
                <a:gd name="connsiteX8" fmla="*/ 5568 w 1529568"/>
                <a:gd name="connsiteY8" fmla="*/ 235 h 52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9568" h="527009">
                  <a:moveTo>
                    <a:pt x="5568" y="235"/>
                  </a:moveTo>
                  <a:cubicBezTo>
                    <a:pt x="44823" y="-9001"/>
                    <a:pt x="305750" y="256544"/>
                    <a:pt x="476623" y="318889"/>
                  </a:cubicBezTo>
                  <a:cubicBezTo>
                    <a:pt x="647496" y="381234"/>
                    <a:pt x="855314" y="420489"/>
                    <a:pt x="1030805" y="374307"/>
                  </a:cubicBezTo>
                  <a:cubicBezTo>
                    <a:pt x="1206296" y="328125"/>
                    <a:pt x="1529568" y="41798"/>
                    <a:pt x="1529568" y="41798"/>
                  </a:cubicBezTo>
                  <a:lnTo>
                    <a:pt x="1529568" y="41798"/>
                  </a:lnTo>
                  <a:cubicBezTo>
                    <a:pt x="1469532" y="101834"/>
                    <a:pt x="1321750" y="321198"/>
                    <a:pt x="1169350" y="402016"/>
                  </a:cubicBezTo>
                  <a:cubicBezTo>
                    <a:pt x="1016950" y="482834"/>
                    <a:pt x="769877" y="531325"/>
                    <a:pt x="615168" y="526707"/>
                  </a:cubicBezTo>
                  <a:cubicBezTo>
                    <a:pt x="460459" y="522089"/>
                    <a:pt x="338078" y="462052"/>
                    <a:pt x="241096" y="374307"/>
                  </a:cubicBezTo>
                  <a:cubicBezTo>
                    <a:pt x="144114" y="286562"/>
                    <a:pt x="-33687" y="9471"/>
                    <a:pt x="5568" y="235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2394"/>
            </a:p>
          </p:txBody>
        </p:sp>
      </p:grpSp>
      <p:sp>
        <p:nvSpPr>
          <p:cNvPr id="35" name="34 Llamada rectangular redondeada"/>
          <p:cNvSpPr/>
          <p:nvPr/>
        </p:nvSpPr>
        <p:spPr>
          <a:xfrm>
            <a:off x="0" y="0"/>
            <a:ext cx="2601913" cy="792163"/>
          </a:xfrm>
          <a:prstGeom prst="wedgeRoundRectCallout">
            <a:avLst>
              <a:gd name="adj1" fmla="val 26189"/>
              <a:gd name="adj2" fmla="val 107809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>
                <a:solidFill>
                  <a:schemeClr val="tx1"/>
                </a:solidFill>
              </a:rPr>
              <a:t>YUMMY!</a:t>
            </a:r>
            <a:endParaRPr lang="es-ES" sz="3600" b="1" dirty="0">
              <a:solidFill>
                <a:schemeClr val="tx1"/>
              </a:solidFill>
            </a:endParaRPr>
          </a:p>
        </p:txBody>
      </p:sp>
      <p:pic>
        <p:nvPicPr>
          <p:cNvPr id="39" name="Picture 9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6127750" y="2865438"/>
            <a:ext cx="1174750" cy="169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" name="Picture 10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6030913" y="1474788"/>
            <a:ext cx="1306512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7" name="Picture 12"/>
          <p:cNvPicPr>
            <a:picLocks noChangeAspect="1"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 rot="961940">
            <a:off x="6154738" y="4808538"/>
            <a:ext cx="73342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1" name="30 Grupo"/>
          <p:cNvGrpSpPr>
            <a:grpSpLocks/>
          </p:cNvGrpSpPr>
          <p:nvPr/>
        </p:nvGrpSpPr>
        <p:grpSpPr bwMode="auto">
          <a:xfrm>
            <a:off x="1446213" y="1555750"/>
            <a:ext cx="3208337" cy="3565525"/>
            <a:chOff x="2187702" y="2229579"/>
            <a:chExt cx="2412754" cy="2679821"/>
          </a:xfrm>
        </p:grpSpPr>
        <p:sp>
          <p:nvSpPr>
            <p:cNvPr id="32" name="31 Forma libre"/>
            <p:cNvSpPr/>
            <p:nvPr/>
          </p:nvSpPr>
          <p:spPr>
            <a:xfrm>
              <a:off x="2187702" y="2229579"/>
              <a:ext cx="2412754" cy="2679821"/>
            </a:xfrm>
            <a:custGeom>
              <a:avLst/>
              <a:gdLst>
                <a:gd name="connsiteX0" fmla="*/ 2109942 w 2412754"/>
                <a:gd name="connsiteY0" fmla="*/ 206086 h 2679821"/>
                <a:gd name="connsiteX1" fmla="*/ 1805142 w 2412754"/>
                <a:gd name="connsiteY1" fmla="*/ 358486 h 2679821"/>
                <a:gd name="connsiteX2" fmla="*/ 1486488 w 2412754"/>
                <a:gd name="connsiteY2" fmla="*/ 524740 h 2679821"/>
                <a:gd name="connsiteX3" fmla="*/ 1181688 w 2412754"/>
                <a:gd name="connsiteY3" fmla="*/ 483177 h 2679821"/>
                <a:gd name="connsiteX4" fmla="*/ 987724 w 2412754"/>
                <a:gd name="connsiteY4" fmla="*/ 372340 h 2679821"/>
                <a:gd name="connsiteX5" fmla="*/ 696779 w 2412754"/>
                <a:gd name="connsiteY5" fmla="*/ 206086 h 2679821"/>
                <a:gd name="connsiteX6" fmla="*/ 475106 w 2412754"/>
                <a:gd name="connsiteY6" fmla="*/ 25977 h 2679821"/>
                <a:gd name="connsiteX7" fmla="*/ 322706 w 2412754"/>
                <a:gd name="connsiteY7" fmla="*/ 53686 h 2679821"/>
                <a:gd name="connsiteX8" fmla="*/ 114888 w 2412754"/>
                <a:gd name="connsiteY8" fmla="*/ 510886 h 2679821"/>
                <a:gd name="connsiteX9" fmla="*/ 4051 w 2412754"/>
                <a:gd name="connsiteY9" fmla="*/ 1356013 h 2679821"/>
                <a:gd name="connsiteX10" fmla="*/ 253433 w 2412754"/>
                <a:gd name="connsiteY10" fmla="*/ 2201140 h 2679821"/>
                <a:gd name="connsiteX11" fmla="*/ 849179 w 2412754"/>
                <a:gd name="connsiteY11" fmla="*/ 2658340 h 2679821"/>
                <a:gd name="connsiteX12" fmla="*/ 1472633 w 2412754"/>
                <a:gd name="connsiteY12" fmla="*/ 2533649 h 2679821"/>
                <a:gd name="connsiteX13" fmla="*/ 1999106 w 2412754"/>
                <a:gd name="connsiteY13" fmla="*/ 1910195 h 2679821"/>
                <a:gd name="connsiteX14" fmla="*/ 2262342 w 2412754"/>
                <a:gd name="connsiteY14" fmla="*/ 1328304 h 2679821"/>
                <a:gd name="connsiteX15" fmla="*/ 2387033 w 2412754"/>
                <a:gd name="connsiteY15" fmla="*/ 760268 h 2679821"/>
                <a:gd name="connsiteX16" fmla="*/ 2400888 w 2412754"/>
                <a:gd name="connsiteY16" fmla="*/ 400049 h 2679821"/>
                <a:gd name="connsiteX17" fmla="*/ 2248488 w 2412754"/>
                <a:gd name="connsiteY17" fmla="*/ 289213 h 2679821"/>
                <a:gd name="connsiteX18" fmla="*/ 2109942 w 2412754"/>
                <a:gd name="connsiteY18" fmla="*/ 206086 h 2679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412754" h="2679821">
                  <a:moveTo>
                    <a:pt x="2109942" y="206086"/>
                  </a:moveTo>
                  <a:cubicBezTo>
                    <a:pt x="2036051" y="217631"/>
                    <a:pt x="1909051" y="305377"/>
                    <a:pt x="1805142" y="358486"/>
                  </a:cubicBezTo>
                  <a:cubicBezTo>
                    <a:pt x="1701233" y="411595"/>
                    <a:pt x="1590397" y="503958"/>
                    <a:pt x="1486488" y="524740"/>
                  </a:cubicBezTo>
                  <a:cubicBezTo>
                    <a:pt x="1382579" y="545522"/>
                    <a:pt x="1264815" y="508577"/>
                    <a:pt x="1181688" y="483177"/>
                  </a:cubicBezTo>
                  <a:cubicBezTo>
                    <a:pt x="1098561" y="457777"/>
                    <a:pt x="987724" y="372340"/>
                    <a:pt x="987724" y="372340"/>
                  </a:cubicBezTo>
                  <a:cubicBezTo>
                    <a:pt x="906906" y="326158"/>
                    <a:pt x="782215" y="263813"/>
                    <a:pt x="696779" y="206086"/>
                  </a:cubicBezTo>
                  <a:cubicBezTo>
                    <a:pt x="611343" y="148359"/>
                    <a:pt x="537451" y="51377"/>
                    <a:pt x="475106" y="25977"/>
                  </a:cubicBezTo>
                  <a:cubicBezTo>
                    <a:pt x="412761" y="577"/>
                    <a:pt x="382742" y="-27132"/>
                    <a:pt x="322706" y="53686"/>
                  </a:cubicBezTo>
                  <a:cubicBezTo>
                    <a:pt x="262670" y="134504"/>
                    <a:pt x="167997" y="293832"/>
                    <a:pt x="114888" y="510886"/>
                  </a:cubicBezTo>
                  <a:cubicBezTo>
                    <a:pt x="61779" y="727940"/>
                    <a:pt x="-19040" y="1074304"/>
                    <a:pt x="4051" y="1356013"/>
                  </a:cubicBezTo>
                  <a:cubicBezTo>
                    <a:pt x="27142" y="1637722"/>
                    <a:pt x="112578" y="1984086"/>
                    <a:pt x="253433" y="2201140"/>
                  </a:cubicBezTo>
                  <a:cubicBezTo>
                    <a:pt x="394288" y="2418194"/>
                    <a:pt x="645979" y="2602922"/>
                    <a:pt x="849179" y="2658340"/>
                  </a:cubicBezTo>
                  <a:cubicBezTo>
                    <a:pt x="1052379" y="2713758"/>
                    <a:pt x="1280978" y="2658340"/>
                    <a:pt x="1472633" y="2533649"/>
                  </a:cubicBezTo>
                  <a:cubicBezTo>
                    <a:pt x="1664288" y="2408958"/>
                    <a:pt x="1867488" y="2111086"/>
                    <a:pt x="1999106" y="1910195"/>
                  </a:cubicBezTo>
                  <a:cubicBezTo>
                    <a:pt x="2130724" y="1709304"/>
                    <a:pt x="2197688" y="1519958"/>
                    <a:pt x="2262342" y="1328304"/>
                  </a:cubicBezTo>
                  <a:cubicBezTo>
                    <a:pt x="2326996" y="1136650"/>
                    <a:pt x="2363942" y="914977"/>
                    <a:pt x="2387033" y="760268"/>
                  </a:cubicBezTo>
                  <a:cubicBezTo>
                    <a:pt x="2410124" y="605559"/>
                    <a:pt x="2423979" y="478558"/>
                    <a:pt x="2400888" y="400049"/>
                  </a:cubicBezTo>
                  <a:cubicBezTo>
                    <a:pt x="2377797" y="321540"/>
                    <a:pt x="2303906" y="321540"/>
                    <a:pt x="2248488" y="289213"/>
                  </a:cubicBezTo>
                  <a:cubicBezTo>
                    <a:pt x="2193070" y="256886"/>
                    <a:pt x="2183833" y="194541"/>
                    <a:pt x="2109942" y="206086"/>
                  </a:cubicBezTo>
                  <a:close/>
                </a:path>
              </a:pathLst>
            </a:custGeom>
            <a:solidFill>
              <a:srgbClr val="F450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2394"/>
            </a:p>
          </p:txBody>
        </p:sp>
        <p:sp>
          <p:nvSpPr>
            <p:cNvPr id="33" name="32 Forma libre"/>
            <p:cNvSpPr/>
            <p:nvPr/>
          </p:nvSpPr>
          <p:spPr>
            <a:xfrm>
              <a:off x="2750001" y="3324893"/>
              <a:ext cx="1165190" cy="527374"/>
            </a:xfrm>
            <a:custGeom>
              <a:avLst/>
              <a:gdLst>
                <a:gd name="connsiteX0" fmla="*/ 5568 w 1529568"/>
                <a:gd name="connsiteY0" fmla="*/ 235 h 527009"/>
                <a:gd name="connsiteX1" fmla="*/ 476623 w 1529568"/>
                <a:gd name="connsiteY1" fmla="*/ 318889 h 527009"/>
                <a:gd name="connsiteX2" fmla="*/ 1030805 w 1529568"/>
                <a:gd name="connsiteY2" fmla="*/ 374307 h 527009"/>
                <a:gd name="connsiteX3" fmla="*/ 1529568 w 1529568"/>
                <a:gd name="connsiteY3" fmla="*/ 41798 h 527009"/>
                <a:gd name="connsiteX4" fmla="*/ 1529568 w 1529568"/>
                <a:gd name="connsiteY4" fmla="*/ 41798 h 527009"/>
                <a:gd name="connsiteX5" fmla="*/ 1169350 w 1529568"/>
                <a:gd name="connsiteY5" fmla="*/ 402016 h 527009"/>
                <a:gd name="connsiteX6" fmla="*/ 615168 w 1529568"/>
                <a:gd name="connsiteY6" fmla="*/ 526707 h 527009"/>
                <a:gd name="connsiteX7" fmla="*/ 241096 w 1529568"/>
                <a:gd name="connsiteY7" fmla="*/ 374307 h 527009"/>
                <a:gd name="connsiteX8" fmla="*/ 5568 w 1529568"/>
                <a:gd name="connsiteY8" fmla="*/ 235 h 52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9568" h="527009">
                  <a:moveTo>
                    <a:pt x="5568" y="235"/>
                  </a:moveTo>
                  <a:cubicBezTo>
                    <a:pt x="44823" y="-9001"/>
                    <a:pt x="305750" y="256544"/>
                    <a:pt x="476623" y="318889"/>
                  </a:cubicBezTo>
                  <a:cubicBezTo>
                    <a:pt x="647496" y="381234"/>
                    <a:pt x="855314" y="420489"/>
                    <a:pt x="1030805" y="374307"/>
                  </a:cubicBezTo>
                  <a:cubicBezTo>
                    <a:pt x="1206296" y="328125"/>
                    <a:pt x="1529568" y="41798"/>
                    <a:pt x="1529568" y="41798"/>
                  </a:cubicBezTo>
                  <a:lnTo>
                    <a:pt x="1529568" y="41798"/>
                  </a:lnTo>
                  <a:cubicBezTo>
                    <a:pt x="1469532" y="101834"/>
                    <a:pt x="1321750" y="321198"/>
                    <a:pt x="1169350" y="402016"/>
                  </a:cubicBezTo>
                  <a:cubicBezTo>
                    <a:pt x="1016950" y="482834"/>
                    <a:pt x="769877" y="531325"/>
                    <a:pt x="615168" y="526707"/>
                  </a:cubicBezTo>
                  <a:cubicBezTo>
                    <a:pt x="460459" y="522089"/>
                    <a:pt x="338078" y="462052"/>
                    <a:pt x="241096" y="374307"/>
                  </a:cubicBezTo>
                  <a:cubicBezTo>
                    <a:pt x="144114" y="286562"/>
                    <a:pt x="-33687" y="9471"/>
                    <a:pt x="5568" y="235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2394"/>
            </a:p>
          </p:txBody>
        </p:sp>
      </p:grpSp>
      <p:sp>
        <p:nvSpPr>
          <p:cNvPr id="53" name="52 Flecha derecha">
            <a:hlinkClick r:id="" action="ppaction://hlinkshowjump?jump=nextslide"/>
          </p:cNvPr>
          <p:cNvSpPr/>
          <p:nvPr/>
        </p:nvSpPr>
        <p:spPr>
          <a:xfrm>
            <a:off x="10634663" y="5867400"/>
            <a:ext cx="1427162" cy="958850"/>
          </a:xfrm>
          <a:prstGeom prst="rightArrow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39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sz="2394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2527E-6 0.00023 C -0.03655 -0.05602 -0.02584 -0.17848 -0.062 -0.2338 C -0.08471 -0.26945 -0.14985 -0.32755 -0.18757 -0.33033 C -0.22373 -0.34769 -0.27176 -0.32801 -0.29839 -0.30324 " pathEditMode="relative" rAng="300000" ptsTypes="AAAA"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02" y="-175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ing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6" presetClass="exit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6" presetClass="entr" presetSubtype="2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umm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35" grpId="0" animBg="1"/>
      <p:bldP spid="5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: Rounded Corners 49"/>
          <p:cNvSpPr/>
          <p:nvPr/>
        </p:nvSpPr>
        <p:spPr>
          <a:xfrm>
            <a:off x="5378450" y="292100"/>
            <a:ext cx="6684963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000" b="1" dirty="0" err="1">
                <a:solidFill>
                  <a:srgbClr val="FFFFFF"/>
                </a:solidFill>
              </a:rPr>
              <a:t>Chủ</a:t>
            </a:r>
            <a:r>
              <a:rPr lang="es-ES_tradnl" sz="4000" b="1" dirty="0">
                <a:solidFill>
                  <a:srgbClr val="FFFFFF"/>
                </a:solidFill>
              </a:rPr>
              <a:t> </a:t>
            </a:r>
            <a:r>
              <a:rPr lang="es-ES_tradnl" sz="4000" b="1" dirty="0" err="1">
                <a:solidFill>
                  <a:srgbClr val="FFFFFF"/>
                </a:solidFill>
              </a:rPr>
              <a:t>nhật</a:t>
            </a:r>
            <a:r>
              <a:rPr lang="es-ES_tradnl" sz="4000" b="1" dirty="0">
                <a:solidFill>
                  <a:srgbClr val="FFFFFF"/>
                </a:solidFill>
              </a:rPr>
              <a:t>, </a:t>
            </a:r>
            <a:r>
              <a:rPr lang="es-ES_tradnl" sz="4000" b="1" dirty="0" err="1">
                <a:solidFill>
                  <a:srgbClr val="FFFFFF"/>
                </a:solidFill>
              </a:rPr>
              <a:t>mẹ</a:t>
            </a:r>
            <a:r>
              <a:rPr lang="es-ES_tradnl" sz="4000" b="1" dirty="0">
                <a:solidFill>
                  <a:srgbClr val="FFFFFF"/>
                </a:solidFill>
              </a:rPr>
              <a:t> </a:t>
            </a:r>
            <a:r>
              <a:rPr lang="es-ES_tradnl" sz="4000" b="1" dirty="0" err="1">
                <a:solidFill>
                  <a:srgbClr val="FFFFFF"/>
                </a:solidFill>
              </a:rPr>
              <a:t>bảo</a:t>
            </a:r>
            <a:r>
              <a:rPr lang="es-ES_tradnl" sz="4000" b="1" dirty="0">
                <a:solidFill>
                  <a:srgbClr val="FFFFFF"/>
                </a:solidFill>
              </a:rPr>
              <a:t> </a:t>
            </a:r>
            <a:r>
              <a:rPr lang="es-ES_tradnl" sz="4000" b="1" dirty="0" err="1">
                <a:solidFill>
                  <a:srgbClr val="FFFFFF"/>
                </a:solidFill>
              </a:rPr>
              <a:t>Cô</a:t>
            </a:r>
            <a:r>
              <a:rPr lang="es-ES_tradnl" sz="4000" b="1" dirty="0">
                <a:solidFill>
                  <a:srgbClr val="FFFFFF"/>
                </a:solidFill>
              </a:rPr>
              <a:t>- </a:t>
            </a:r>
            <a:r>
              <a:rPr lang="es-ES_tradnl" sz="4000" b="1" dirty="0" err="1">
                <a:solidFill>
                  <a:srgbClr val="FFFFFF"/>
                </a:solidFill>
              </a:rPr>
              <a:t>ri</a:t>
            </a:r>
            <a:r>
              <a:rPr lang="es-ES_tradnl" sz="4000" b="1" dirty="0">
                <a:solidFill>
                  <a:srgbClr val="FFFFFF"/>
                </a:solidFill>
              </a:rPr>
              <a:t>- a </a:t>
            </a:r>
            <a:r>
              <a:rPr lang="es-ES_tradnl" sz="4000" b="1" dirty="0" err="1">
                <a:solidFill>
                  <a:srgbClr val="FFFFFF"/>
                </a:solidFill>
              </a:rPr>
              <a:t>làm</a:t>
            </a:r>
            <a:r>
              <a:rPr lang="es-ES_tradnl" sz="4000" b="1" dirty="0">
                <a:solidFill>
                  <a:srgbClr val="FFFFFF"/>
                </a:solidFill>
              </a:rPr>
              <a:t> </a:t>
            </a:r>
            <a:r>
              <a:rPr lang="es-ES_tradnl" sz="4000" b="1" dirty="0" err="1">
                <a:solidFill>
                  <a:srgbClr val="FFFFFF"/>
                </a:solidFill>
              </a:rPr>
              <a:t>gì</a:t>
            </a:r>
            <a:r>
              <a:rPr lang="es-ES_tradnl" sz="4000" b="1" dirty="0">
                <a:solidFill>
                  <a:srgbClr val="FFFFFF"/>
                </a:solidFill>
              </a:rPr>
              <a:t>?</a:t>
            </a:r>
            <a:endParaRPr lang="es-ES" sz="4000" b="1" dirty="0">
              <a:solidFill>
                <a:srgbClr val="FFFFFF"/>
              </a:solidFill>
            </a:endParaRPr>
          </a:p>
        </p:txBody>
      </p:sp>
      <p:sp>
        <p:nvSpPr>
          <p:cNvPr id="51" name="Rectangle: Rounded Corners 50"/>
          <p:cNvSpPr/>
          <p:nvPr/>
        </p:nvSpPr>
        <p:spPr>
          <a:xfrm>
            <a:off x="6777038" y="5186363"/>
            <a:ext cx="4248150" cy="9572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rgbClr val="000000"/>
                </a:solidFill>
              </a:rPr>
              <a:t>Lau </a:t>
            </a:r>
            <a:r>
              <a:rPr lang="en-US" sz="4000" dirty="0" err="1">
                <a:solidFill>
                  <a:srgbClr val="000000"/>
                </a:solidFill>
              </a:rPr>
              <a:t>nhà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4" name="Rectangle: Rounded Corners 53"/>
          <p:cNvSpPr/>
          <p:nvPr/>
        </p:nvSpPr>
        <p:spPr>
          <a:xfrm>
            <a:off x="7313613" y="3768725"/>
            <a:ext cx="4852987" cy="957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solidFill>
                  <a:srgbClr val="000000"/>
                </a:solidFill>
              </a:rPr>
              <a:t>Giặt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quần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áo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5" name="Rectangle: Rounded Corners 54"/>
          <p:cNvSpPr/>
          <p:nvPr/>
        </p:nvSpPr>
        <p:spPr>
          <a:xfrm>
            <a:off x="7091363" y="2003425"/>
            <a:ext cx="4552950" cy="9588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solidFill>
                  <a:srgbClr val="000000"/>
                </a:solidFill>
              </a:rPr>
              <a:t>Giặt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bít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tất</a:t>
            </a:r>
            <a:endParaRPr lang="en-US" sz="4000" dirty="0">
              <a:solidFill>
                <a:srgbClr val="000000"/>
              </a:solidFill>
            </a:endParaRPr>
          </a:p>
        </p:txBody>
      </p:sp>
      <p:pic>
        <p:nvPicPr>
          <p:cNvPr id="27" name="Picture 2" descr="http://images.clipartpanda.com/aggressor-clipart-monster_mouth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0213" y="233363"/>
            <a:ext cx="5962650" cy="6931025"/>
          </a:xfrm>
          <a:prstGeom prst="rect">
            <a:avLst/>
          </a:prstGeom>
          <a:noFill/>
          <a:effectLst>
            <a:outerShdw blurRad="76200" dist="241300" dir="16740000" sy="23000" kx="-1200000" algn="bl" rotWithShape="0">
              <a:prstClr val="black">
                <a:alpha val="20000"/>
              </a:prstClr>
            </a:outerShdw>
          </a:effectLst>
        </p:spPr>
      </p:pic>
      <p:grpSp>
        <p:nvGrpSpPr>
          <p:cNvPr id="28" name="27 Grupo"/>
          <p:cNvGrpSpPr>
            <a:grpSpLocks/>
          </p:cNvGrpSpPr>
          <p:nvPr/>
        </p:nvGrpSpPr>
        <p:grpSpPr bwMode="auto">
          <a:xfrm>
            <a:off x="1855788" y="1895475"/>
            <a:ext cx="3209925" cy="3563938"/>
            <a:chOff x="2115694" y="2301587"/>
            <a:chExt cx="2412754" cy="2679821"/>
          </a:xfrm>
        </p:grpSpPr>
        <p:sp>
          <p:nvSpPr>
            <p:cNvPr id="29" name="28 Forma libre"/>
            <p:cNvSpPr/>
            <p:nvPr/>
          </p:nvSpPr>
          <p:spPr>
            <a:xfrm>
              <a:off x="2115694" y="2301587"/>
              <a:ext cx="2412754" cy="2679821"/>
            </a:xfrm>
            <a:custGeom>
              <a:avLst/>
              <a:gdLst>
                <a:gd name="connsiteX0" fmla="*/ 2109942 w 2412754"/>
                <a:gd name="connsiteY0" fmla="*/ 206086 h 2679821"/>
                <a:gd name="connsiteX1" fmla="*/ 1805142 w 2412754"/>
                <a:gd name="connsiteY1" fmla="*/ 358486 h 2679821"/>
                <a:gd name="connsiteX2" fmla="*/ 1486488 w 2412754"/>
                <a:gd name="connsiteY2" fmla="*/ 524740 h 2679821"/>
                <a:gd name="connsiteX3" fmla="*/ 1181688 w 2412754"/>
                <a:gd name="connsiteY3" fmla="*/ 483177 h 2679821"/>
                <a:gd name="connsiteX4" fmla="*/ 987724 w 2412754"/>
                <a:gd name="connsiteY4" fmla="*/ 372340 h 2679821"/>
                <a:gd name="connsiteX5" fmla="*/ 696779 w 2412754"/>
                <a:gd name="connsiteY5" fmla="*/ 206086 h 2679821"/>
                <a:gd name="connsiteX6" fmla="*/ 475106 w 2412754"/>
                <a:gd name="connsiteY6" fmla="*/ 25977 h 2679821"/>
                <a:gd name="connsiteX7" fmla="*/ 322706 w 2412754"/>
                <a:gd name="connsiteY7" fmla="*/ 53686 h 2679821"/>
                <a:gd name="connsiteX8" fmla="*/ 114888 w 2412754"/>
                <a:gd name="connsiteY8" fmla="*/ 510886 h 2679821"/>
                <a:gd name="connsiteX9" fmla="*/ 4051 w 2412754"/>
                <a:gd name="connsiteY9" fmla="*/ 1356013 h 2679821"/>
                <a:gd name="connsiteX10" fmla="*/ 253433 w 2412754"/>
                <a:gd name="connsiteY10" fmla="*/ 2201140 h 2679821"/>
                <a:gd name="connsiteX11" fmla="*/ 849179 w 2412754"/>
                <a:gd name="connsiteY11" fmla="*/ 2658340 h 2679821"/>
                <a:gd name="connsiteX12" fmla="*/ 1472633 w 2412754"/>
                <a:gd name="connsiteY12" fmla="*/ 2533649 h 2679821"/>
                <a:gd name="connsiteX13" fmla="*/ 1999106 w 2412754"/>
                <a:gd name="connsiteY13" fmla="*/ 1910195 h 2679821"/>
                <a:gd name="connsiteX14" fmla="*/ 2262342 w 2412754"/>
                <a:gd name="connsiteY14" fmla="*/ 1328304 h 2679821"/>
                <a:gd name="connsiteX15" fmla="*/ 2387033 w 2412754"/>
                <a:gd name="connsiteY15" fmla="*/ 760268 h 2679821"/>
                <a:gd name="connsiteX16" fmla="*/ 2400888 w 2412754"/>
                <a:gd name="connsiteY16" fmla="*/ 400049 h 2679821"/>
                <a:gd name="connsiteX17" fmla="*/ 2248488 w 2412754"/>
                <a:gd name="connsiteY17" fmla="*/ 289213 h 2679821"/>
                <a:gd name="connsiteX18" fmla="*/ 2109942 w 2412754"/>
                <a:gd name="connsiteY18" fmla="*/ 206086 h 2679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412754" h="2679821">
                  <a:moveTo>
                    <a:pt x="2109942" y="206086"/>
                  </a:moveTo>
                  <a:cubicBezTo>
                    <a:pt x="2036051" y="217631"/>
                    <a:pt x="1909051" y="305377"/>
                    <a:pt x="1805142" y="358486"/>
                  </a:cubicBezTo>
                  <a:cubicBezTo>
                    <a:pt x="1701233" y="411595"/>
                    <a:pt x="1590397" y="503958"/>
                    <a:pt x="1486488" y="524740"/>
                  </a:cubicBezTo>
                  <a:cubicBezTo>
                    <a:pt x="1382579" y="545522"/>
                    <a:pt x="1264815" y="508577"/>
                    <a:pt x="1181688" y="483177"/>
                  </a:cubicBezTo>
                  <a:cubicBezTo>
                    <a:pt x="1098561" y="457777"/>
                    <a:pt x="987724" y="372340"/>
                    <a:pt x="987724" y="372340"/>
                  </a:cubicBezTo>
                  <a:cubicBezTo>
                    <a:pt x="906906" y="326158"/>
                    <a:pt x="782215" y="263813"/>
                    <a:pt x="696779" y="206086"/>
                  </a:cubicBezTo>
                  <a:cubicBezTo>
                    <a:pt x="611343" y="148359"/>
                    <a:pt x="537451" y="51377"/>
                    <a:pt x="475106" y="25977"/>
                  </a:cubicBezTo>
                  <a:cubicBezTo>
                    <a:pt x="412761" y="577"/>
                    <a:pt x="382742" y="-27132"/>
                    <a:pt x="322706" y="53686"/>
                  </a:cubicBezTo>
                  <a:cubicBezTo>
                    <a:pt x="262670" y="134504"/>
                    <a:pt x="167997" y="293832"/>
                    <a:pt x="114888" y="510886"/>
                  </a:cubicBezTo>
                  <a:cubicBezTo>
                    <a:pt x="61779" y="727940"/>
                    <a:pt x="-19040" y="1074304"/>
                    <a:pt x="4051" y="1356013"/>
                  </a:cubicBezTo>
                  <a:cubicBezTo>
                    <a:pt x="27142" y="1637722"/>
                    <a:pt x="112578" y="1984086"/>
                    <a:pt x="253433" y="2201140"/>
                  </a:cubicBezTo>
                  <a:cubicBezTo>
                    <a:pt x="394288" y="2418194"/>
                    <a:pt x="645979" y="2602922"/>
                    <a:pt x="849179" y="2658340"/>
                  </a:cubicBezTo>
                  <a:cubicBezTo>
                    <a:pt x="1052379" y="2713758"/>
                    <a:pt x="1280978" y="2658340"/>
                    <a:pt x="1472633" y="2533649"/>
                  </a:cubicBezTo>
                  <a:cubicBezTo>
                    <a:pt x="1664288" y="2408958"/>
                    <a:pt x="1867488" y="2111086"/>
                    <a:pt x="1999106" y="1910195"/>
                  </a:cubicBezTo>
                  <a:cubicBezTo>
                    <a:pt x="2130724" y="1709304"/>
                    <a:pt x="2197688" y="1519958"/>
                    <a:pt x="2262342" y="1328304"/>
                  </a:cubicBezTo>
                  <a:cubicBezTo>
                    <a:pt x="2326996" y="1136650"/>
                    <a:pt x="2363942" y="914977"/>
                    <a:pt x="2387033" y="760268"/>
                  </a:cubicBezTo>
                  <a:cubicBezTo>
                    <a:pt x="2410124" y="605559"/>
                    <a:pt x="2423979" y="478558"/>
                    <a:pt x="2400888" y="400049"/>
                  </a:cubicBezTo>
                  <a:cubicBezTo>
                    <a:pt x="2377797" y="321540"/>
                    <a:pt x="2303906" y="321540"/>
                    <a:pt x="2248488" y="289213"/>
                  </a:cubicBezTo>
                  <a:cubicBezTo>
                    <a:pt x="2193070" y="256886"/>
                    <a:pt x="2183833" y="194541"/>
                    <a:pt x="2109942" y="206086"/>
                  </a:cubicBezTo>
                  <a:close/>
                </a:path>
              </a:pathLst>
            </a:custGeom>
            <a:solidFill>
              <a:srgbClr val="F450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2394"/>
            </a:p>
          </p:txBody>
        </p:sp>
        <p:sp>
          <p:nvSpPr>
            <p:cNvPr id="30" name="29 Forma libre"/>
            <p:cNvSpPr/>
            <p:nvPr/>
          </p:nvSpPr>
          <p:spPr>
            <a:xfrm>
              <a:off x="2544071" y="3393808"/>
              <a:ext cx="1529748" cy="527608"/>
            </a:xfrm>
            <a:custGeom>
              <a:avLst/>
              <a:gdLst>
                <a:gd name="connsiteX0" fmla="*/ 5568 w 1529568"/>
                <a:gd name="connsiteY0" fmla="*/ 235 h 527009"/>
                <a:gd name="connsiteX1" fmla="*/ 476623 w 1529568"/>
                <a:gd name="connsiteY1" fmla="*/ 318889 h 527009"/>
                <a:gd name="connsiteX2" fmla="*/ 1030805 w 1529568"/>
                <a:gd name="connsiteY2" fmla="*/ 374307 h 527009"/>
                <a:gd name="connsiteX3" fmla="*/ 1529568 w 1529568"/>
                <a:gd name="connsiteY3" fmla="*/ 41798 h 527009"/>
                <a:gd name="connsiteX4" fmla="*/ 1529568 w 1529568"/>
                <a:gd name="connsiteY4" fmla="*/ 41798 h 527009"/>
                <a:gd name="connsiteX5" fmla="*/ 1169350 w 1529568"/>
                <a:gd name="connsiteY5" fmla="*/ 402016 h 527009"/>
                <a:gd name="connsiteX6" fmla="*/ 615168 w 1529568"/>
                <a:gd name="connsiteY6" fmla="*/ 526707 h 527009"/>
                <a:gd name="connsiteX7" fmla="*/ 241096 w 1529568"/>
                <a:gd name="connsiteY7" fmla="*/ 374307 h 527009"/>
                <a:gd name="connsiteX8" fmla="*/ 5568 w 1529568"/>
                <a:gd name="connsiteY8" fmla="*/ 235 h 52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9568" h="527009">
                  <a:moveTo>
                    <a:pt x="5568" y="235"/>
                  </a:moveTo>
                  <a:cubicBezTo>
                    <a:pt x="44823" y="-9001"/>
                    <a:pt x="305750" y="256544"/>
                    <a:pt x="476623" y="318889"/>
                  </a:cubicBezTo>
                  <a:cubicBezTo>
                    <a:pt x="647496" y="381234"/>
                    <a:pt x="855314" y="420489"/>
                    <a:pt x="1030805" y="374307"/>
                  </a:cubicBezTo>
                  <a:cubicBezTo>
                    <a:pt x="1206296" y="328125"/>
                    <a:pt x="1529568" y="41798"/>
                    <a:pt x="1529568" y="41798"/>
                  </a:cubicBezTo>
                  <a:lnTo>
                    <a:pt x="1529568" y="41798"/>
                  </a:lnTo>
                  <a:cubicBezTo>
                    <a:pt x="1469532" y="101834"/>
                    <a:pt x="1321750" y="321198"/>
                    <a:pt x="1169350" y="402016"/>
                  </a:cubicBezTo>
                  <a:cubicBezTo>
                    <a:pt x="1016950" y="482834"/>
                    <a:pt x="769877" y="531325"/>
                    <a:pt x="615168" y="526707"/>
                  </a:cubicBezTo>
                  <a:cubicBezTo>
                    <a:pt x="460459" y="522089"/>
                    <a:pt x="338078" y="462052"/>
                    <a:pt x="241096" y="374307"/>
                  </a:cubicBezTo>
                  <a:cubicBezTo>
                    <a:pt x="144114" y="286562"/>
                    <a:pt x="-33687" y="9471"/>
                    <a:pt x="5568" y="235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2394"/>
            </a:p>
          </p:txBody>
        </p:sp>
      </p:grpSp>
      <p:sp>
        <p:nvSpPr>
          <p:cNvPr id="35" name="34 Llamada rectangular redondeada"/>
          <p:cNvSpPr/>
          <p:nvPr/>
        </p:nvSpPr>
        <p:spPr>
          <a:xfrm>
            <a:off x="52388" y="65088"/>
            <a:ext cx="2971800" cy="785812"/>
          </a:xfrm>
          <a:prstGeom prst="wedgeRoundRectCallout">
            <a:avLst>
              <a:gd name="adj1" fmla="val 24452"/>
              <a:gd name="adj2" fmla="val 76742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>
                <a:solidFill>
                  <a:schemeClr val="tx1"/>
                </a:solidFill>
              </a:rPr>
              <a:t>YUMMY!</a:t>
            </a:r>
            <a:endParaRPr lang="es-ES" sz="3600" b="1" dirty="0">
              <a:solidFill>
                <a:schemeClr val="tx1"/>
              </a:solidFill>
            </a:endParaRPr>
          </a:p>
        </p:txBody>
      </p:sp>
      <p:pic>
        <p:nvPicPr>
          <p:cNvPr id="47" name="Picture 12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6543675" y="3676650"/>
            <a:ext cx="15113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1" name="30 Grupo"/>
          <p:cNvGrpSpPr>
            <a:grpSpLocks/>
          </p:cNvGrpSpPr>
          <p:nvPr/>
        </p:nvGrpSpPr>
        <p:grpSpPr bwMode="auto">
          <a:xfrm>
            <a:off x="1928813" y="1895475"/>
            <a:ext cx="3208337" cy="3563938"/>
            <a:chOff x="2187702" y="2229579"/>
            <a:chExt cx="2412754" cy="2679821"/>
          </a:xfrm>
        </p:grpSpPr>
        <p:sp>
          <p:nvSpPr>
            <p:cNvPr id="32" name="31 Forma libre"/>
            <p:cNvSpPr/>
            <p:nvPr/>
          </p:nvSpPr>
          <p:spPr>
            <a:xfrm>
              <a:off x="2187702" y="2229579"/>
              <a:ext cx="2412754" cy="2679821"/>
            </a:xfrm>
            <a:custGeom>
              <a:avLst/>
              <a:gdLst>
                <a:gd name="connsiteX0" fmla="*/ 2109942 w 2412754"/>
                <a:gd name="connsiteY0" fmla="*/ 206086 h 2679821"/>
                <a:gd name="connsiteX1" fmla="*/ 1805142 w 2412754"/>
                <a:gd name="connsiteY1" fmla="*/ 358486 h 2679821"/>
                <a:gd name="connsiteX2" fmla="*/ 1486488 w 2412754"/>
                <a:gd name="connsiteY2" fmla="*/ 524740 h 2679821"/>
                <a:gd name="connsiteX3" fmla="*/ 1181688 w 2412754"/>
                <a:gd name="connsiteY3" fmla="*/ 483177 h 2679821"/>
                <a:gd name="connsiteX4" fmla="*/ 987724 w 2412754"/>
                <a:gd name="connsiteY4" fmla="*/ 372340 h 2679821"/>
                <a:gd name="connsiteX5" fmla="*/ 696779 w 2412754"/>
                <a:gd name="connsiteY5" fmla="*/ 206086 h 2679821"/>
                <a:gd name="connsiteX6" fmla="*/ 475106 w 2412754"/>
                <a:gd name="connsiteY6" fmla="*/ 25977 h 2679821"/>
                <a:gd name="connsiteX7" fmla="*/ 322706 w 2412754"/>
                <a:gd name="connsiteY7" fmla="*/ 53686 h 2679821"/>
                <a:gd name="connsiteX8" fmla="*/ 114888 w 2412754"/>
                <a:gd name="connsiteY8" fmla="*/ 510886 h 2679821"/>
                <a:gd name="connsiteX9" fmla="*/ 4051 w 2412754"/>
                <a:gd name="connsiteY9" fmla="*/ 1356013 h 2679821"/>
                <a:gd name="connsiteX10" fmla="*/ 253433 w 2412754"/>
                <a:gd name="connsiteY10" fmla="*/ 2201140 h 2679821"/>
                <a:gd name="connsiteX11" fmla="*/ 849179 w 2412754"/>
                <a:gd name="connsiteY11" fmla="*/ 2658340 h 2679821"/>
                <a:gd name="connsiteX12" fmla="*/ 1472633 w 2412754"/>
                <a:gd name="connsiteY12" fmla="*/ 2533649 h 2679821"/>
                <a:gd name="connsiteX13" fmla="*/ 1999106 w 2412754"/>
                <a:gd name="connsiteY13" fmla="*/ 1910195 h 2679821"/>
                <a:gd name="connsiteX14" fmla="*/ 2262342 w 2412754"/>
                <a:gd name="connsiteY14" fmla="*/ 1328304 h 2679821"/>
                <a:gd name="connsiteX15" fmla="*/ 2387033 w 2412754"/>
                <a:gd name="connsiteY15" fmla="*/ 760268 h 2679821"/>
                <a:gd name="connsiteX16" fmla="*/ 2400888 w 2412754"/>
                <a:gd name="connsiteY16" fmla="*/ 400049 h 2679821"/>
                <a:gd name="connsiteX17" fmla="*/ 2248488 w 2412754"/>
                <a:gd name="connsiteY17" fmla="*/ 289213 h 2679821"/>
                <a:gd name="connsiteX18" fmla="*/ 2109942 w 2412754"/>
                <a:gd name="connsiteY18" fmla="*/ 206086 h 2679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412754" h="2679821">
                  <a:moveTo>
                    <a:pt x="2109942" y="206086"/>
                  </a:moveTo>
                  <a:cubicBezTo>
                    <a:pt x="2036051" y="217631"/>
                    <a:pt x="1909051" y="305377"/>
                    <a:pt x="1805142" y="358486"/>
                  </a:cubicBezTo>
                  <a:cubicBezTo>
                    <a:pt x="1701233" y="411595"/>
                    <a:pt x="1590397" y="503958"/>
                    <a:pt x="1486488" y="524740"/>
                  </a:cubicBezTo>
                  <a:cubicBezTo>
                    <a:pt x="1382579" y="545522"/>
                    <a:pt x="1264815" y="508577"/>
                    <a:pt x="1181688" y="483177"/>
                  </a:cubicBezTo>
                  <a:cubicBezTo>
                    <a:pt x="1098561" y="457777"/>
                    <a:pt x="987724" y="372340"/>
                    <a:pt x="987724" y="372340"/>
                  </a:cubicBezTo>
                  <a:cubicBezTo>
                    <a:pt x="906906" y="326158"/>
                    <a:pt x="782215" y="263813"/>
                    <a:pt x="696779" y="206086"/>
                  </a:cubicBezTo>
                  <a:cubicBezTo>
                    <a:pt x="611343" y="148359"/>
                    <a:pt x="537451" y="51377"/>
                    <a:pt x="475106" y="25977"/>
                  </a:cubicBezTo>
                  <a:cubicBezTo>
                    <a:pt x="412761" y="577"/>
                    <a:pt x="382742" y="-27132"/>
                    <a:pt x="322706" y="53686"/>
                  </a:cubicBezTo>
                  <a:cubicBezTo>
                    <a:pt x="262670" y="134504"/>
                    <a:pt x="167997" y="293832"/>
                    <a:pt x="114888" y="510886"/>
                  </a:cubicBezTo>
                  <a:cubicBezTo>
                    <a:pt x="61779" y="727940"/>
                    <a:pt x="-19040" y="1074304"/>
                    <a:pt x="4051" y="1356013"/>
                  </a:cubicBezTo>
                  <a:cubicBezTo>
                    <a:pt x="27142" y="1637722"/>
                    <a:pt x="112578" y="1984086"/>
                    <a:pt x="253433" y="2201140"/>
                  </a:cubicBezTo>
                  <a:cubicBezTo>
                    <a:pt x="394288" y="2418194"/>
                    <a:pt x="645979" y="2602922"/>
                    <a:pt x="849179" y="2658340"/>
                  </a:cubicBezTo>
                  <a:cubicBezTo>
                    <a:pt x="1052379" y="2713758"/>
                    <a:pt x="1280978" y="2658340"/>
                    <a:pt x="1472633" y="2533649"/>
                  </a:cubicBezTo>
                  <a:cubicBezTo>
                    <a:pt x="1664288" y="2408958"/>
                    <a:pt x="1867488" y="2111086"/>
                    <a:pt x="1999106" y="1910195"/>
                  </a:cubicBezTo>
                  <a:cubicBezTo>
                    <a:pt x="2130724" y="1709304"/>
                    <a:pt x="2197688" y="1519958"/>
                    <a:pt x="2262342" y="1328304"/>
                  </a:cubicBezTo>
                  <a:cubicBezTo>
                    <a:pt x="2326996" y="1136650"/>
                    <a:pt x="2363942" y="914977"/>
                    <a:pt x="2387033" y="760268"/>
                  </a:cubicBezTo>
                  <a:cubicBezTo>
                    <a:pt x="2410124" y="605559"/>
                    <a:pt x="2423979" y="478558"/>
                    <a:pt x="2400888" y="400049"/>
                  </a:cubicBezTo>
                  <a:cubicBezTo>
                    <a:pt x="2377797" y="321540"/>
                    <a:pt x="2303906" y="321540"/>
                    <a:pt x="2248488" y="289213"/>
                  </a:cubicBezTo>
                  <a:cubicBezTo>
                    <a:pt x="2193070" y="256886"/>
                    <a:pt x="2183833" y="194541"/>
                    <a:pt x="2109942" y="206086"/>
                  </a:cubicBezTo>
                  <a:close/>
                </a:path>
              </a:pathLst>
            </a:custGeom>
            <a:solidFill>
              <a:srgbClr val="F450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2394"/>
            </a:p>
          </p:txBody>
        </p:sp>
        <p:sp>
          <p:nvSpPr>
            <p:cNvPr id="33" name="32 Forma libre"/>
            <p:cNvSpPr/>
            <p:nvPr/>
          </p:nvSpPr>
          <p:spPr>
            <a:xfrm>
              <a:off x="2750001" y="3325381"/>
              <a:ext cx="1165190" cy="526415"/>
            </a:xfrm>
            <a:custGeom>
              <a:avLst/>
              <a:gdLst>
                <a:gd name="connsiteX0" fmla="*/ 5568 w 1529568"/>
                <a:gd name="connsiteY0" fmla="*/ 235 h 527009"/>
                <a:gd name="connsiteX1" fmla="*/ 476623 w 1529568"/>
                <a:gd name="connsiteY1" fmla="*/ 318889 h 527009"/>
                <a:gd name="connsiteX2" fmla="*/ 1030805 w 1529568"/>
                <a:gd name="connsiteY2" fmla="*/ 374307 h 527009"/>
                <a:gd name="connsiteX3" fmla="*/ 1529568 w 1529568"/>
                <a:gd name="connsiteY3" fmla="*/ 41798 h 527009"/>
                <a:gd name="connsiteX4" fmla="*/ 1529568 w 1529568"/>
                <a:gd name="connsiteY4" fmla="*/ 41798 h 527009"/>
                <a:gd name="connsiteX5" fmla="*/ 1169350 w 1529568"/>
                <a:gd name="connsiteY5" fmla="*/ 402016 h 527009"/>
                <a:gd name="connsiteX6" fmla="*/ 615168 w 1529568"/>
                <a:gd name="connsiteY6" fmla="*/ 526707 h 527009"/>
                <a:gd name="connsiteX7" fmla="*/ 241096 w 1529568"/>
                <a:gd name="connsiteY7" fmla="*/ 374307 h 527009"/>
                <a:gd name="connsiteX8" fmla="*/ 5568 w 1529568"/>
                <a:gd name="connsiteY8" fmla="*/ 235 h 52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9568" h="527009">
                  <a:moveTo>
                    <a:pt x="5568" y="235"/>
                  </a:moveTo>
                  <a:cubicBezTo>
                    <a:pt x="44823" y="-9001"/>
                    <a:pt x="305750" y="256544"/>
                    <a:pt x="476623" y="318889"/>
                  </a:cubicBezTo>
                  <a:cubicBezTo>
                    <a:pt x="647496" y="381234"/>
                    <a:pt x="855314" y="420489"/>
                    <a:pt x="1030805" y="374307"/>
                  </a:cubicBezTo>
                  <a:cubicBezTo>
                    <a:pt x="1206296" y="328125"/>
                    <a:pt x="1529568" y="41798"/>
                    <a:pt x="1529568" y="41798"/>
                  </a:cubicBezTo>
                  <a:lnTo>
                    <a:pt x="1529568" y="41798"/>
                  </a:lnTo>
                  <a:cubicBezTo>
                    <a:pt x="1469532" y="101834"/>
                    <a:pt x="1321750" y="321198"/>
                    <a:pt x="1169350" y="402016"/>
                  </a:cubicBezTo>
                  <a:cubicBezTo>
                    <a:pt x="1016950" y="482834"/>
                    <a:pt x="769877" y="531325"/>
                    <a:pt x="615168" y="526707"/>
                  </a:cubicBezTo>
                  <a:cubicBezTo>
                    <a:pt x="460459" y="522089"/>
                    <a:pt x="338078" y="462052"/>
                    <a:pt x="241096" y="374307"/>
                  </a:cubicBezTo>
                  <a:cubicBezTo>
                    <a:pt x="144114" y="286562"/>
                    <a:pt x="-33687" y="9471"/>
                    <a:pt x="5568" y="235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2394"/>
            </a:p>
          </p:txBody>
        </p:sp>
      </p:grpSp>
      <p:sp>
        <p:nvSpPr>
          <p:cNvPr id="53" name="52 Flecha derecha">
            <a:hlinkClick r:id="" action="ppaction://hlinkshowjump?jump=nextslide"/>
          </p:cNvPr>
          <p:cNvSpPr/>
          <p:nvPr/>
        </p:nvSpPr>
        <p:spPr>
          <a:xfrm>
            <a:off x="10514013" y="5822950"/>
            <a:ext cx="1427162" cy="958850"/>
          </a:xfrm>
          <a:prstGeom prst="rightArrow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39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sz="2394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" name="Picture 10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6513513" y="4999038"/>
            <a:ext cx="1304925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8" name="Picture 10"/>
          <p:cNvPicPr>
            <a:picLocks noChangeAspect="1"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6513513" y="2117725"/>
            <a:ext cx="1042987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4377E-6 -0.00046 L -0.06905 -0.19792 C -0.08419 -0.23935 -0.12531 -0.2831 -0.15167 -0.29745 C -0.17804 -0.3118 -0.19266 -0.29861 -0.22699 -0.28403 C -0.27868 -0.26574 -0.29408 -0.20324 -0.32528 -0.10694 " pathEditMode="relative" rAng="1500000" ptsTypes="AAAAA"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85" y="-1247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ing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6" presetClass="exit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6" presetClass="entr" presetSubtype="2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umm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35" grpId="0" animBg="1"/>
      <p:bldP spid="5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"/>
            <a:ext cx="11796713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: Rounded Corners 49"/>
          <p:cNvSpPr/>
          <p:nvPr/>
        </p:nvSpPr>
        <p:spPr>
          <a:xfrm>
            <a:off x="5378450" y="292100"/>
            <a:ext cx="6684963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000" b="1" dirty="0" err="1">
                <a:solidFill>
                  <a:srgbClr val="FFFFFF"/>
                </a:solidFill>
              </a:rPr>
              <a:t>Thái</a:t>
            </a:r>
            <a:r>
              <a:rPr lang="es-ES_tradnl" sz="4000" b="1" dirty="0">
                <a:solidFill>
                  <a:srgbClr val="FFFFFF"/>
                </a:solidFill>
              </a:rPr>
              <a:t> </a:t>
            </a:r>
            <a:r>
              <a:rPr lang="es-ES_tradnl" sz="4000" b="1" dirty="0" err="1">
                <a:solidFill>
                  <a:srgbClr val="FFFFFF"/>
                </a:solidFill>
              </a:rPr>
              <a:t>độ</a:t>
            </a:r>
            <a:r>
              <a:rPr lang="es-ES_tradnl" sz="4000" b="1" dirty="0">
                <a:solidFill>
                  <a:srgbClr val="FFFFFF"/>
                </a:solidFill>
              </a:rPr>
              <a:t> </a:t>
            </a:r>
            <a:r>
              <a:rPr lang="es-ES_tradnl" sz="4000" b="1" dirty="0" err="1">
                <a:solidFill>
                  <a:srgbClr val="FFFFFF"/>
                </a:solidFill>
              </a:rPr>
              <a:t>của</a:t>
            </a:r>
            <a:r>
              <a:rPr lang="es-ES_tradnl" sz="4000" b="1" dirty="0">
                <a:solidFill>
                  <a:srgbClr val="FFFFFF"/>
                </a:solidFill>
              </a:rPr>
              <a:t> </a:t>
            </a:r>
            <a:r>
              <a:rPr lang="es-ES_tradnl" sz="4000" b="1" dirty="0" err="1">
                <a:solidFill>
                  <a:srgbClr val="FFFFFF"/>
                </a:solidFill>
              </a:rPr>
              <a:t>Cô-ri</a:t>
            </a:r>
            <a:r>
              <a:rPr lang="es-ES_tradnl" sz="4000" b="1" dirty="0">
                <a:solidFill>
                  <a:srgbClr val="FFFFFF"/>
                </a:solidFill>
              </a:rPr>
              <a:t>- a </a:t>
            </a:r>
            <a:r>
              <a:rPr lang="es-ES_tradnl" sz="4000" b="1" dirty="0" err="1">
                <a:solidFill>
                  <a:srgbClr val="FFFFFF"/>
                </a:solidFill>
              </a:rPr>
              <a:t>ra</a:t>
            </a:r>
            <a:r>
              <a:rPr lang="es-ES_tradnl" sz="4000" b="1" dirty="0">
                <a:solidFill>
                  <a:srgbClr val="FFFFFF"/>
                </a:solidFill>
              </a:rPr>
              <a:t> sao </a:t>
            </a:r>
            <a:r>
              <a:rPr lang="es-ES_tradnl" sz="4000" b="1" dirty="0" err="1">
                <a:solidFill>
                  <a:srgbClr val="FFFFFF"/>
                </a:solidFill>
              </a:rPr>
              <a:t>khi</a:t>
            </a:r>
            <a:r>
              <a:rPr lang="es-ES_tradnl" sz="4000" b="1" dirty="0">
                <a:solidFill>
                  <a:srgbClr val="FFFFFF"/>
                </a:solidFill>
              </a:rPr>
              <a:t> </a:t>
            </a:r>
            <a:r>
              <a:rPr lang="es-ES_tradnl" sz="4000" b="1" dirty="0" err="1">
                <a:solidFill>
                  <a:srgbClr val="FFFFFF"/>
                </a:solidFill>
              </a:rPr>
              <a:t>mẹ</a:t>
            </a:r>
            <a:r>
              <a:rPr lang="es-ES_tradnl" sz="4000" b="1" dirty="0">
                <a:solidFill>
                  <a:srgbClr val="FFFFFF"/>
                </a:solidFill>
              </a:rPr>
              <a:t> </a:t>
            </a:r>
            <a:r>
              <a:rPr lang="es-ES_tradnl" sz="4000" b="1" dirty="0" err="1">
                <a:solidFill>
                  <a:srgbClr val="FFFFFF"/>
                </a:solidFill>
              </a:rPr>
              <a:t>bảo</a:t>
            </a:r>
            <a:r>
              <a:rPr lang="es-ES_tradnl" sz="4000" b="1" dirty="0">
                <a:solidFill>
                  <a:srgbClr val="FFFFFF"/>
                </a:solidFill>
              </a:rPr>
              <a:t> </a:t>
            </a:r>
            <a:r>
              <a:rPr lang="es-ES_tradnl" sz="4000" b="1" dirty="0" err="1">
                <a:solidFill>
                  <a:srgbClr val="FFFFFF"/>
                </a:solidFill>
              </a:rPr>
              <a:t>làm</a:t>
            </a:r>
            <a:r>
              <a:rPr lang="es-ES_tradnl" sz="4000" b="1" dirty="0">
                <a:solidFill>
                  <a:srgbClr val="FFFFFF"/>
                </a:solidFill>
              </a:rPr>
              <a:t> </a:t>
            </a:r>
            <a:r>
              <a:rPr lang="es-ES_tradnl" sz="4000" b="1" dirty="0" err="1">
                <a:solidFill>
                  <a:srgbClr val="FFFFFF"/>
                </a:solidFill>
              </a:rPr>
              <a:t>việc</a:t>
            </a:r>
            <a:r>
              <a:rPr lang="es-ES_tradnl" sz="4000" b="1" dirty="0">
                <a:solidFill>
                  <a:srgbClr val="FFFFFF"/>
                </a:solidFill>
              </a:rPr>
              <a:t>? </a:t>
            </a:r>
            <a:r>
              <a:rPr lang="es-ES_tradnl" sz="4000" b="1" dirty="0" err="1">
                <a:solidFill>
                  <a:srgbClr val="FFFFFF"/>
                </a:solidFill>
              </a:rPr>
              <a:t>Vì</a:t>
            </a:r>
            <a:r>
              <a:rPr lang="es-ES_tradnl" sz="4000" b="1" dirty="0">
                <a:solidFill>
                  <a:srgbClr val="FFFFFF"/>
                </a:solidFill>
              </a:rPr>
              <a:t> sao?</a:t>
            </a:r>
            <a:endParaRPr lang="es-ES" sz="4000" b="1" dirty="0">
              <a:solidFill>
                <a:srgbClr val="FFFFFF"/>
              </a:solidFill>
            </a:endParaRPr>
          </a:p>
        </p:txBody>
      </p:sp>
      <p:sp>
        <p:nvSpPr>
          <p:cNvPr id="51" name="Rectangle: Rounded Corners 50"/>
          <p:cNvSpPr/>
          <p:nvPr/>
        </p:nvSpPr>
        <p:spPr>
          <a:xfrm>
            <a:off x="6770688" y="5588001"/>
            <a:ext cx="4248150" cy="9572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solidFill>
                  <a:srgbClr val="000000"/>
                </a:solidFill>
              </a:rPr>
              <a:t>Bạn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ấy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bảo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mẹ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giúp</a:t>
            </a:r>
            <a:r>
              <a:rPr lang="en-US" sz="4000" dirty="0">
                <a:solidFill>
                  <a:srgbClr val="000000"/>
                </a:solidFill>
              </a:rPr>
              <a:t> con.</a:t>
            </a:r>
          </a:p>
        </p:txBody>
      </p:sp>
      <p:sp>
        <p:nvSpPr>
          <p:cNvPr id="54" name="Rectangle: Rounded Corners 53"/>
          <p:cNvSpPr/>
          <p:nvPr/>
        </p:nvSpPr>
        <p:spPr>
          <a:xfrm>
            <a:off x="7244557" y="3568700"/>
            <a:ext cx="4852987" cy="12342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solidFill>
                  <a:srgbClr val="000000"/>
                </a:solidFill>
              </a:rPr>
              <a:t>Bạn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vui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vẻ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làm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vì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bạn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đã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viết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trong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bài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tập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làm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văn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5" name="Rectangle: Rounded Corners 54"/>
          <p:cNvSpPr/>
          <p:nvPr/>
        </p:nvSpPr>
        <p:spPr>
          <a:xfrm>
            <a:off x="7071519" y="1933575"/>
            <a:ext cx="4552950" cy="9588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solidFill>
                  <a:srgbClr val="000000"/>
                </a:solidFill>
              </a:rPr>
              <a:t>Bạn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ấy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ngạc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nhiên</a:t>
            </a:r>
            <a:endParaRPr lang="en-US" sz="4000" dirty="0">
              <a:solidFill>
                <a:srgbClr val="000000"/>
              </a:solidFill>
            </a:endParaRPr>
          </a:p>
        </p:txBody>
      </p:sp>
      <p:pic>
        <p:nvPicPr>
          <p:cNvPr id="27" name="Picture 2" descr="http://images.clipartpanda.com/aggressor-clipart-monster_mouth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0213" y="233363"/>
            <a:ext cx="5962650" cy="6931025"/>
          </a:xfrm>
          <a:prstGeom prst="rect">
            <a:avLst/>
          </a:prstGeom>
          <a:noFill/>
          <a:effectLst>
            <a:outerShdw blurRad="76200" dist="241300" dir="16740000" sy="23000" kx="-1200000" algn="bl" rotWithShape="0">
              <a:prstClr val="black">
                <a:alpha val="20000"/>
              </a:prstClr>
            </a:outerShdw>
          </a:effectLst>
        </p:spPr>
      </p:pic>
      <p:grpSp>
        <p:nvGrpSpPr>
          <p:cNvPr id="41990" name="27 Grupo"/>
          <p:cNvGrpSpPr>
            <a:grpSpLocks/>
          </p:cNvGrpSpPr>
          <p:nvPr/>
        </p:nvGrpSpPr>
        <p:grpSpPr bwMode="auto">
          <a:xfrm>
            <a:off x="1855788" y="1895475"/>
            <a:ext cx="3209925" cy="3563938"/>
            <a:chOff x="2115694" y="2301587"/>
            <a:chExt cx="2412754" cy="2679821"/>
          </a:xfrm>
        </p:grpSpPr>
        <p:sp>
          <p:nvSpPr>
            <p:cNvPr id="29" name="28 Forma libre"/>
            <p:cNvSpPr/>
            <p:nvPr/>
          </p:nvSpPr>
          <p:spPr>
            <a:xfrm>
              <a:off x="2115694" y="2301587"/>
              <a:ext cx="2412754" cy="2679821"/>
            </a:xfrm>
            <a:custGeom>
              <a:avLst/>
              <a:gdLst>
                <a:gd name="connsiteX0" fmla="*/ 2109942 w 2412754"/>
                <a:gd name="connsiteY0" fmla="*/ 206086 h 2679821"/>
                <a:gd name="connsiteX1" fmla="*/ 1805142 w 2412754"/>
                <a:gd name="connsiteY1" fmla="*/ 358486 h 2679821"/>
                <a:gd name="connsiteX2" fmla="*/ 1486488 w 2412754"/>
                <a:gd name="connsiteY2" fmla="*/ 524740 h 2679821"/>
                <a:gd name="connsiteX3" fmla="*/ 1181688 w 2412754"/>
                <a:gd name="connsiteY3" fmla="*/ 483177 h 2679821"/>
                <a:gd name="connsiteX4" fmla="*/ 987724 w 2412754"/>
                <a:gd name="connsiteY4" fmla="*/ 372340 h 2679821"/>
                <a:gd name="connsiteX5" fmla="*/ 696779 w 2412754"/>
                <a:gd name="connsiteY5" fmla="*/ 206086 h 2679821"/>
                <a:gd name="connsiteX6" fmla="*/ 475106 w 2412754"/>
                <a:gd name="connsiteY6" fmla="*/ 25977 h 2679821"/>
                <a:gd name="connsiteX7" fmla="*/ 322706 w 2412754"/>
                <a:gd name="connsiteY7" fmla="*/ 53686 h 2679821"/>
                <a:gd name="connsiteX8" fmla="*/ 114888 w 2412754"/>
                <a:gd name="connsiteY8" fmla="*/ 510886 h 2679821"/>
                <a:gd name="connsiteX9" fmla="*/ 4051 w 2412754"/>
                <a:gd name="connsiteY9" fmla="*/ 1356013 h 2679821"/>
                <a:gd name="connsiteX10" fmla="*/ 253433 w 2412754"/>
                <a:gd name="connsiteY10" fmla="*/ 2201140 h 2679821"/>
                <a:gd name="connsiteX11" fmla="*/ 849179 w 2412754"/>
                <a:gd name="connsiteY11" fmla="*/ 2658340 h 2679821"/>
                <a:gd name="connsiteX12" fmla="*/ 1472633 w 2412754"/>
                <a:gd name="connsiteY12" fmla="*/ 2533649 h 2679821"/>
                <a:gd name="connsiteX13" fmla="*/ 1999106 w 2412754"/>
                <a:gd name="connsiteY13" fmla="*/ 1910195 h 2679821"/>
                <a:gd name="connsiteX14" fmla="*/ 2262342 w 2412754"/>
                <a:gd name="connsiteY14" fmla="*/ 1328304 h 2679821"/>
                <a:gd name="connsiteX15" fmla="*/ 2387033 w 2412754"/>
                <a:gd name="connsiteY15" fmla="*/ 760268 h 2679821"/>
                <a:gd name="connsiteX16" fmla="*/ 2400888 w 2412754"/>
                <a:gd name="connsiteY16" fmla="*/ 400049 h 2679821"/>
                <a:gd name="connsiteX17" fmla="*/ 2248488 w 2412754"/>
                <a:gd name="connsiteY17" fmla="*/ 289213 h 2679821"/>
                <a:gd name="connsiteX18" fmla="*/ 2109942 w 2412754"/>
                <a:gd name="connsiteY18" fmla="*/ 206086 h 2679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412754" h="2679821">
                  <a:moveTo>
                    <a:pt x="2109942" y="206086"/>
                  </a:moveTo>
                  <a:cubicBezTo>
                    <a:pt x="2036051" y="217631"/>
                    <a:pt x="1909051" y="305377"/>
                    <a:pt x="1805142" y="358486"/>
                  </a:cubicBezTo>
                  <a:cubicBezTo>
                    <a:pt x="1701233" y="411595"/>
                    <a:pt x="1590397" y="503958"/>
                    <a:pt x="1486488" y="524740"/>
                  </a:cubicBezTo>
                  <a:cubicBezTo>
                    <a:pt x="1382579" y="545522"/>
                    <a:pt x="1264815" y="508577"/>
                    <a:pt x="1181688" y="483177"/>
                  </a:cubicBezTo>
                  <a:cubicBezTo>
                    <a:pt x="1098561" y="457777"/>
                    <a:pt x="987724" y="372340"/>
                    <a:pt x="987724" y="372340"/>
                  </a:cubicBezTo>
                  <a:cubicBezTo>
                    <a:pt x="906906" y="326158"/>
                    <a:pt x="782215" y="263813"/>
                    <a:pt x="696779" y="206086"/>
                  </a:cubicBezTo>
                  <a:cubicBezTo>
                    <a:pt x="611343" y="148359"/>
                    <a:pt x="537451" y="51377"/>
                    <a:pt x="475106" y="25977"/>
                  </a:cubicBezTo>
                  <a:cubicBezTo>
                    <a:pt x="412761" y="577"/>
                    <a:pt x="382742" y="-27132"/>
                    <a:pt x="322706" y="53686"/>
                  </a:cubicBezTo>
                  <a:cubicBezTo>
                    <a:pt x="262670" y="134504"/>
                    <a:pt x="167997" y="293832"/>
                    <a:pt x="114888" y="510886"/>
                  </a:cubicBezTo>
                  <a:cubicBezTo>
                    <a:pt x="61779" y="727940"/>
                    <a:pt x="-19040" y="1074304"/>
                    <a:pt x="4051" y="1356013"/>
                  </a:cubicBezTo>
                  <a:cubicBezTo>
                    <a:pt x="27142" y="1637722"/>
                    <a:pt x="112578" y="1984086"/>
                    <a:pt x="253433" y="2201140"/>
                  </a:cubicBezTo>
                  <a:cubicBezTo>
                    <a:pt x="394288" y="2418194"/>
                    <a:pt x="645979" y="2602922"/>
                    <a:pt x="849179" y="2658340"/>
                  </a:cubicBezTo>
                  <a:cubicBezTo>
                    <a:pt x="1052379" y="2713758"/>
                    <a:pt x="1280978" y="2658340"/>
                    <a:pt x="1472633" y="2533649"/>
                  </a:cubicBezTo>
                  <a:cubicBezTo>
                    <a:pt x="1664288" y="2408958"/>
                    <a:pt x="1867488" y="2111086"/>
                    <a:pt x="1999106" y="1910195"/>
                  </a:cubicBezTo>
                  <a:cubicBezTo>
                    <a:pt x="2130724" y="1709304"/>
                    <a:pt x="2197688" y="1519958"/>
                    <a:pt x="2262342" y="1328304"/>
                  </a:cubicBezTo>
                  <a:cubicBezTo>
                    <a:pt x="2326996" y="1136650"/>
                    <a:pt x="2363942" y="914977"/>
                    <a:pt x="2387033" y="760268"/>
                  </a:cubicBezTo>
                  <a:cubicBezTo>
                    <a:pt x="2410124" y="605559"/>
                    <a:pt x="2423979" y="478558"/>
                    <a:pt x="2400888" y="400049"/>
                  </a:cubicBezTo>
                  <a:cubicBezTo>
                    <a:pt x="2377797" y="321540"/>
                    <a:pt x="2303906" y="321540"/>
                    <a:pt x="2248488" y="289213"/>
                  </a:cubicBezTo>
                  <a:cubicBezTo>
                    <a:pt x="2193070" y="256886"/>
                    <a:pt x="2183833" y="194541"/>
                    <a:pt x="2109942" y="206086"/>
                  </a:cubicBezTo>
                  <a:close/>
                </a:path>
              </a:pathLst>
            </a:custGeom>
            <a:solidFill>
              <a:srgbClr val="F450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2394"/>
            </a:p>
          </p:txBody>
        </p:sp>
        <p:sp>
          <p:nvSpPr>
            <p:cNvPr id="30" name="29 Forma libre"/>
            <p:cNvSpPr/>
            <p:nvPr/>
          </p:nvSpPr>
          <p:spPr>
            <a:xfrm>
              <a:off x="2544071" y="3393808"/>
              <a:ext cx="1529748" cy="527608"/>
            </a:xfrm>
            <a:custGeom>
              <a:avLst/>
              <a:gdLst>
                <a:gd name="connsiteX0" fmla="*/ 5568 w 1529568"/>
                <a:gd name="connsiteY0" fmla="*/ 235 h 527009"/>
                <a:gd name="connsiteX1" fmla="*/ 476623 w 1529568"/>
                <a:gd name="connsiteY1" fmla="*/ 318889 h 527009"/>
                <a:gd name="connsiteX2" fmla="*/ 1030805 w 1529568"/>
                <a:gd name="connsiteY2" fmla="*/ 374307 h 527009"/>
                <a:gd name="connsiteX3" fmla="*/ 1529568 w 1529568"/>
                <a:gd name="connsiteY3" fmla="*/ 41798 h 527009"/>
                <a:gd name="connsiteX4" fmla="*/ 1529568 w 1529568"/>
                <a:gd name="connsiteY4" fmla="*/ 41798 h 527009"/>
                <a:gd name="connsiteX5" fmla="*/ 1169350 w 1529568"/>
                <a:gd name="connsiteY5" fmla="*/ 402016 h 527009"/>
                <a:gd name="connsiteX6" fmla="*/ 615168 w 1529568"/>
                <a:gd name="connsiteY6" fmla="*/ 526707 h 527009"/>
                <a:gd name="connsiteX7" fmla="*/ 241096 w 1529568"/>
                <a:gd name="connsiteY7" fmla="*/ 374307 h 527009"/>
                <a:gd name="connsiteX8" fmla="*/ 5568 w 1529568"/>
                <a:gd name="connsiteY8" fmla="*/ 235 h 52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9568" h="527009">
                  <a:moveTo>
                    <a:pt x="5568" y="235"/>
                  </a:moveTo>
                  <a:cubicBezTo>
                    <a:pt x="44823" y="-9001"/>
                    <a:pt x="305750" y="256544"/>
                    <a:pt x="476623" y="318889"/>
                  </a:cubicBezTo>
                  <a:cubicBezTo>
                    <a:pt x="647496" y="381234"/>
                    <a:pt x="855314" y="420489"/>
                    <a:pt x="1030805" y="374307"/>
                  </a:cubicBezTo>
                  <a:cubicBezTo>
                    <a:pt x="1206296" y="328125"/>
                    <a:pt x="1529568" y="41798"/>
                    <a:pt x="1529568" y="41798"/>
                  </a:cubicBezTo>
                  <a:lnTo>
                    <a:pt x="1529568" y="41798"/>
                  </a:lnTo>
                  <a:cubicBezTo>
                    <a:pt x="1469532" y="101834"/>
                    <a:pt x="1321750" y="321198"/>
                    <a:pt x="1169350" y="402016"/>
                  </a:cubicBezTo>
                  <a:cubicBezTo>
                    <a:pt x="1016950" y="482834"/>
                    <a:pt x="769877" y="531325"/>
                    <a:pt x="615168" y="526707"/>
                  </a:cubicBezTo>
                  <a:cubicBezTo>
                    <a:pt x="460459" y="522089"/>
                    <a:pt x="338078" y="462052"/>
                    <a:pt x="241096" y="374307"/>
                  </a:cubicBezTo>
                  <a:cubicBezTo>
                    <a:pt x="144114" y="286562"/>
                    <a:pt x="-33687" y="9471"/>
                    <a:pt x="5568" y="235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2394"/>
            </a:p>
          </p:txBody>
        </p:sp>
      </p:grpSp>
      <p:sp>
        <p:nvSpPr>
          <p:cNvPr id="35" name="34 Llamada rectangular redondeada"/>
          <p:cNvSpPr/>
          <p:nvPr/>
        </p:nvSpPr>
        <p:spPr>
          <a:xfrm>
            <a:off x="52388" y="65088"/>
            <a:ext cx="2971800" cy="785812"/>
          </a:xfrm>
          <a:prstGeom prst="wedgeRoundRectCallout">
            <a:avLst>
              <a:gd name="adj1" fmla="val 24452"/>
              <a:gd name="adj2" fmla="val 76742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>
                <a:solidFill>
                  <a:schemeClr val="tx1"/>
                </a:solidFill>
              </a:rPr>
              <a:t>YUMMY!</a:t>
            </a:r>
            <a:endParaRPr lang="es-ES" sz="3600" b="1" dirty="0">
              <a:solidFill>
                <a:schemeClr val="tx1"/>
              </a:solidFill>
            </a:endParaRPr>
          </a:p>
        </p:txBody>
      </p:sp>
      <p:grpSp>
        <p:nvGrpSpPr>
          <p:cNvPr id="31" name="30 Grupo"/>
          <p:cNvGrpSpPr>
            <a:grpSpLocks/>
          </p:cNvGrpSpPr>
          <p:nvPr/>
        </p:nvGrpSpPr>
        <p:grpSpPr bwMode="auto">
          <a:xfrm>
            <a:off x="1928813" y="1895475"/>
            <a:ext cx="3208337" cy="3563938"/>
            <a:chOff x="2187702" y="2229579"/>
            <a:chExt cx="2412754" cy="2679821"/>
          </a:xfrm>
        </p:grpSpPr>
        <p:sp>
          <p:nvSpPr>
            <p:cNvPr id="32" name="31 Forma libre"/>
            <p:cNvSpPr/>
            <p:nvPr/>
          </p:nvSpPr>
          <p:spPr>
            <a:xfrm>
              <a:off x="2187702" y="2229579"/>
              <a:ext cx="2412754" cy="2679821"/>
            </a:xfrm>
            <a:custGeom>
              <a:avLst/>
              <a:gdLst>
                <a:gd name="connsiteX0" fmla="*/ 2109942 w 2412754"/>
                <a:gd name="connsiteY0" fmla="*/ 206086 h 2679821"/>
                <a:gd name="connsiteX1" fmla="*/ 1805142 w 2412754"/>
                <a:gd name="connsiteY1" fmla="*/ 358486 h 2679821"/>
                <a:gd name="connsiteX2" fmla="*/ 1486488 w 2412754"/>
                <a:gd name="connsiteY2" fmla="*/ 524740 h 2679821"/>
                <a:gd name="connsiteX3" fmla="*/ 1181688 w 2412754"/>
                <a:gd name="connsiteY3" fmla="*/ 483177 h 2679821"/>
                <a:gd name="connsiteX4" fmla="*/ 987724 w 2412754"/>
                <a:gd name="connsiteY4" fmla="*/ 372340 h 2679821"/>
                <a:gd name="connsiteX5" fmla="*/ 696779 w 2412754"/>
                <a:gd name="connsiteY5" fmla="*/ 206086 h 2679821"/>
                <a:gd name="connsiteX6" fmla="*/ 475106 w 2412754"/>
                <a:gd name="connsiteY6" fmla="*/ 25977 h 2679821"/>
                <a:gd name="connsiteX7" fmla="*/ 322706 w 2412754"/>
                <a:gd name="connsiteY7" fmla="*/ 53686 h 2679821"/>
                <a:gd name="connsiteX8" fmla="*/ 114888 w 2412754"/>
                <a:gd name="connsiteY8" fmla="*/ 510886 h 2679821"/>
                <a:gd name="connsiteX9" fmla="*/ 4051 w 2412754"/>
                <a:gd name="connsiteY9" fmla="*/ 1356013 h 2679821"/>
                <a:gd name="connsiteX10" fmla="*/ 253433 w 2412754"/>
                <a:gd name="connsiteY10" fmla="*/ 2201140 h 2679821"/>
                <a:gd name="connsiteX11" fmla="*/ 849179 w 2412754"/>
                <a:gd name="connsiteY11" fmla="*/ 2658340 h 2679821"/>
                <a:gd name="connsiteX12" fmla="*/ 1472633 w 2412754"/>
                <a:gd name="connsiteY12" fmla="*/ 2533649 h 2679821"/>
                <a:gd name="connsiteX13" fmla="*/ 1999106 w 2412754"/>
                <a:gd name="connsiteY13" fmla="*/ 1910195 h 2679821"/>
                <a:gd name="connsiteX14" fmla="*/ 2262342 w 2412754"/>
                <a:gd name="connsiteY14" fmla="*/ 1328304 h 2679821"/>
                <a:gd name="connsiteX15" fmla="*/ 2387033 w 2412754"/>
                <a:gd name="connsiteY15" fmla="*/ 760268 h 2679821"/>
                <a:gd name="connsiteX16" fmla="*/ 2400888 w 2412754"/>
                <a:gd name="connsiteY16" fmla="*/ 400049 h 2679821"/>
                <a:gd name="connsiteX17" fmla="*/ 2248488 w 2412754"/>
                <a:gd name="connsiteY17" fmla="*/ 289213 h 2679821"/>
                <a:gd name="connsiteX18" fmla="*/ 2109942 w 2412754"/>
                <a:gd name="connsiteY18" fmla="*/ 206086 h 2679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412754" h="2679821">
                  <a:moveTo>
                    <a:pt x="2109942" y="206086"/>
                  </a:moveTo>
                  <a:cubicBezTo>
                    <a:pt x="2036051" y="217631"/>
                    <a:pt x="1909051" y="305377"/>
                    <a:pt x="1805142" y="358486"/>
                  </a:cubicBezTo>
                  <a:cubicBezTo>
                    <a:pt x="1701233" y="411595"/>
                    <a:pt x="1590397" y="503958"/>
                    <a:pt x="1486488" y="524740"/>
                  </a:cubicBezTo>
                  <a:cubicBezTo>
                    <a:pt x="1382579" y="545522"/>
                    <a:pt x="1264815" y="508577"/>
                    <a:pt x="1181688" y="483177"/>
                  </a:cubicBezTo>
                  <a:cubicBezTo>
                    <a:pt x="1098561" y="457777"/>
                    <a:pt x="987724" y="372340"/>
                    <a:pt x="987724" y="372340"/>
                  </a:cubicBezTo>
                  <a:cubicBezTo>
                    <a:pt x="906906" y="326158"/>
                    <a:pt x="782215" y="263813"/>
                    <a:pt x="696779" y="206086"/>
                  </a:cubicBezTo>
                  <a:cubicBezTo>
                    <a:pt x="611343" y="148359"/>
                    <a:pt x="537451" y="51377"/>
                    <a:pt x="475106" y="25977"/>
                  </a:cubicBezTo>
                  <a:cubicBezTo>
                    <a:pt x="412761" y="577"/>
                    <a:pt x="382742" y="-27132"/>
                    <a:pt x="322706" y="53686"/>
                  </a:cubicBezTo>
                  <a:cubicBezTo>
                    <a:pt x="262670" y="134504"/>
                    <a:pt x="167997" y="293832"/>
                    <a:pt x="114888" y="510886"/>
                  </a:cubicBezTo>
                  <a:cubicBezTo>
                    <a:pt x="61779" y="727940"/>
                    <a:pt x="-19040" y="1074304"/>
                    <a:pt x="4051" y="1356013"/>
                  </a:cubicBezTo>
                  <a:cubicBezTo>
                    <a:pt x="27142" y="1637722"/>
                    <a:pt x="112578" y="1984086"/>
                    <a:pt x="253433" y="2201140"/>
                  </a:cubicBezTo>
                  <a:cubicBezTo>
                    <a:pt x="394288" y="2418194"/>
                    <a:pt x="645979" y="2602922"/>
                    <a:pt x="849179" y="2658340"/>
                  </a:cubicBezTo>
                  <a:cubicBezTo>
                    <a:pt x="1052379" y="2713758"/>
                    <a:pt x="1280978" y="2658340"/>
                    <a:pt x="1472633" y="2533649"/>
                  </a:cubicBezTo>
                  <a:cubicBezTo>
                    <a:pt x="1664288" y="2408958"/>
                    <a:pt x="1867488" y="2111086"/>
                    <a:pt x="1999106" y="1910195"/>
                  </a:cubicBezTo>
                  <a:cubicBezTo>
                    <a:pt x="2130724" y="1709304"/>
                    <a:pt x="2197688" y="1519958"/>
                    <a:pt x="2262342" y="1328304"/>
                  </a:cubicBezTo>
                  <a:cubicBezTo>
                    <a:pt x="2326996" y="1136650"/>
                    <a:pt x="2363942" y="914977"/>
                    <a:pt x="2387033" y="760268"/>
                  </a:cubicBezTo>
                  <a:cubicBezTo>
                    <a:pt x="2410124" y="605559"/>
                    <a:pt x="2423979" y="478558"/>
                    <a:pt x="2400888" y="400049"/>
                  </a:cubicBezTo>
                  <a:cubicBezTo>
                    <a:pt x="2377797" y="321540"/>
                    <a:pt x="2303906" y="321540"/>
                    <a:pt x="2248488" y="289213"/>
                  </a:cubicBezTo>
                  <a:cubicBezTo>
                    <a:pt x="2193070" y="256886"/>
                    <a:pt x="2183833" y="194541"/>
                    <a:pt x="2109942" y="206086"/>
                  </a:cubicBezTo>
                  <a:close/>
                </a:path>
              </a:pathLst>
            </a:custGeom>
            <a:solidFill>
              <a:srgbClr val="F450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2394"/>
            </a:p>
          </p:txBody>
        </p:sp>
        <p:sp>
          <p:nvSpPr>
            <p:cNvPr id="33" name="32 Forma libre"/>
            <p:cNvSpPr/>
            <p:nvPr/>
          </p:nvSpPr>
          <p:spPr>
            <a:xfrm>
              <a:off x="2750001" y="3325381"/>
              <a:ext cx="1165190" cy="526415"/>
            </a:xfrm>
            <a:custGeom>
              <a:avLst/>
              <a:gdLst>
                <a:gd name="connsiteX0" fmla="*/ 5568 w 1529568"/>
                <a:gd name="connsiteY0" fmla="*/ 235 h 527009"/>
                <a:gd name="connsiteX1" fmla="*/ 476623 w 1529568"/>
                <a:gd name="connsiteY1" fmla="*/ 318889 h 527009"/>
                <a:gd name="connsiteX2" fmla="*/ 1030805 w 1529568"/>
                <a:gd name="connsiteY2" fmla="*/ 374307 h 527009"/>
                <a:gd name="connsiteX3" fmla="*/ 1529568 w 1529568"/>
                <a:gd name="connsiteY3" fmla="*/ 41798 h 527009"/>
                <a:gd name="connsiteX4" fmla="*/ 1529568 w 1529568"/>
                <a:gd name="connsiteY4" fmla="*/ 41798 h 527009"/>
                <a:gd name="connsiteX5" fmla="*/ 1169350 w 1529568"/>
                <a:gd name="connsiteY5" fmla="*/ 402016 h 527009"/>
                <a:gd name="connsiteX6" fmla="*/ 615168 w 1529568"/>
                <a:gd name="connsiteY6" fmla="*/ 526707 h 527009"/>
                <a:gd name="connsiteX7" fmla="*/ 241096 w 1529568"/>
                <a:gd name="connsiteY7" fmla="*/ 374307 h 527009"/>
                <a:gd name="connsiteX8" fmla="*/ 5568 w 1529568"/>
                <a:gd name="connsiteY8" fmla="*/ 235 h 52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9568" h="527009">
                  <a:moveTo>
                    <a:pt x="5568" y="235"/>
                  </a:moveTo>
                  <a:cubicBezTo>
                    <a:pt x="44823" y="-9001"/>
                    <a:pt x="305750" y="256544"/>
                    <a:pt x="476623" y="318889"/>
                  </a:cubicBezTo>
                  <a:cubicBezTo>
                    <a:pt x="647496" y="381234"/>
                    <a:pt x="855314" y="420489"/>
                    <a:pt x="1030805" y="374307"/>
                  </a:cubicBezTo>
                  <a:cubicBezTo>
                    <a:pt x="1206296" y="328125"/>
                    <a:pt x="1529568" y="41798"/>
                    <a:pt x="1529568" y="41798"/>
                  </a:cubicBezTo>
                  <a:lnTo>
                    <a:pt x="1529568" y="41798"/>
                  </a:lnTo>
                  <a:cubicBezTo>
                    <a:pt x="1469532" y="101834"/>
                    <a:pt x="1321750" y="321198"/>
                    <a:pt x="1169350" y="402016"/>
                  </a:cubicBezTo>
                  <a:cubicBezTo>
                    <a:pt x="1016950" y="482834"/>
                    <a:pt x="769877" y="531325"/>
                    <a:pt x="615168" y="526707"/>
                  </a:cubicBezTo>
                  <a:cubicBezTo>
                    <a:pt x="460459" y="522089"/>
                    <a:pt x="338078" y="462052"/>
                    <a:pt x="241096" y="374307"/>
                  </a:cubicBezTo>
                  <a:cubicBezTo>
                    <a:pt x="144114" y="286562"/>
                    <a:pt x="-33687" y="9471"/>
                    <a:pt x="5568" y="235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2394"/>
            </a:p>
          </p:txBody>
        </p:sp>
      </p:grpSp>
      <p:sp>
        <p:nvSpPr>
          <p:cNvPr id="53" name="52 Flecha derecha">
            <a:hlinkClick r:id="" action="ppaction://hlinkshowjump?jump=nextslide"/>
          </p:cNvPr>
          <p:cNvSpPr/>
          <p:nvPr/>
        </p:nvSpPr>
        <p:spPr>
          <a:xfrm>
            <a:off x="10514013" y="5822950"/>
            <a:ext cx="1427162" cy="958850"/>
          </a:xfrm>
          <a:prstGeom prst="rightArrow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39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sz="2394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" name="Picture 10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6513513" y="4999038"/>
            <a:ext cx="1304925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8" name="Picture 10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6513513" y="2117725"/>
            <a:ext cx="1042987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0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6513513" y="3676650"/>
            <a:ext cx="954087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52369E-7 -0.03611 L -0.01854 -0.03611 C -0.02728 -0.03611 -0.03694 -0.04676 -0.04569 -0.04838 C -0.05221 -0.04838 -0.06422 -0.03842 -0.06957 -0.03842 C -0.07728 -0.03842 -0.08485 -0.04143 -0.09894 -0.04143 L -0.10873 -0.16204 L -0.1197 -0.01643 L -0.13275 -0.03611 L -0.14345 -0.04143 L -0.16956 -0.0368 C -0.18144 -0.03912 -0.19123 -0.04907 -0.20337 -0.05324 C -0.20755 -0.05393 -0.21734 -0.05486 -0.22386 -0.05324 C -0.23039 -0.05162 -0.23587 -0.04074 -0.23809 -0.04005 C -0.24135 -0.0368 -0.24892 -0.04005 -0.25323 -0.03842 L -0.25976 -0.03611 L -0.27164 -0.03611 " pathEditMode="relative" rAng="0" ptsTypes="AAAAAAAAA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88" y="-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umm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35" grpId="0" animBg="1"/>
      <p:bldP spid="5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662113" y="1371600"/>
            <a:ext cx="5257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0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Em hãy đặt tên khác cho truyện.</a:t>
            </a:r>
          </a:p>
        </p:txBody>
      </p:sp>
      <p:sp>
        <p:nvSpPr>
          <p:cNvPr id="6" name="Thought Bubble: Cloud 5"/>
          <p:cNvSpPr/>
          <p:nvPr/>
        </p:nvSpPr>
        <p:spPr>
          <a:xfrm>
            <a:off x="1357313" y="533400"/>
            <a:ext cx="5867400" cy="3657600"/>
          </a:xfrm>
          <a:prstGeom prst="cloudCallout">
            <a:avLst>
              <a:gd name="adj1" fmla="val 73250"/>
              <a:gd name="adj2" fmla="val 9168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14313" y="3657600"/>
            <a:ext cx="5486400" cy="711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Học phải đi đôi với hành.</a:t>
            </a:r>
          </a:p>
        </p:txBody>
      </p:sp>
      <p:sp>
        <p:nvSpPr>
          <p:cNvPr id="2" name="TextBox 10"/>
          <p:cNvSpPr txBox="1">
            <a:spLocks noChangeArrowheads="1"/>
          </p:cNvSpPr>
          <p:nvPr/>
        </p:nvSpPr>
        <p:spPr bwMode="auto">
          <a:xfrm>
            <a:off x="290513" y="1905000"/>
            <a:ext cx="2667000" cy="7715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Times New Roman" pitchFamily="18" charset="0"/>
                <a:cs typeface="Times New Roman" pitchFamily="18" charset="0"/>
              </a:rPr>
              <a:t>Nội dung</a:t>
            </a:r>
          </a:p>
        </p:txBody>
      </p:sp>
      <p:sp>
        <p:nvSpPr>
          <p:cNvPr id="3" name="TextBox 10"/>
          <p:cNvSpPr txBox="1">
            <a:spLocks noChangeArrowheads="1"/>
          </p:cNvSpPr>
          <p:nvPr/>
        </p:nvSpPr>
        <p:spPr bwMode="auto">
          <a:xfrm>
            <a:off x="214313" y="304800"/>
            <a:ext cx="7065962" cy="711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Bài đọc muốn nói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 descr="F:\1-原创素材\1_mm1102\PPT\PPT_014\materaials\pageimg_g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533400"/>
            <a:ext cx="108966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099719" y="3581400"/>
            <a:ext cx="3418860" cy="769397"/>
          </a:xfrm>
          <a:prstGeom prst="rect">
            <a:avLst/>
          </a:prstGeom>
          <a:noFill/>
        </p:spPr>
        <p:txBody>
          <a:bodyPr wrap="none" lIns="91396" tIns="45698" rIns="91396" bIns="45698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cap="all" dirty="0" err="1">
                <a:ln w="0"/>
                <a:solidFill>
                  <a:prstClr val="black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  <a:cs typeface="Times New Roman" pitchFamily="18" charset="0"/>
              </a:rPr>
              <a:t>Luyện</a:t>
            </a:r>
            <a:r>
              <a:rPr lang="en-US" sz="4400" b="1" cap="all" dirty="0">
                <a:ln w="0"/>
                <a:solidFill>
                  <a:prstClr val="black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cap="all" dirty="0" err="1">
                <a:ln w="0"/>
                <a:solidFill>
                  <a:prstClr val="black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  <a:cs typeface="Times New Roman" pitchFamily="18" charset="0"/>
              </a:rPr>
              <a:t>Tập</a:t>
            </a:r>
            <a:endParaRPr lang="en-US" sz="4400" b="1" cap="all" dirty="0">
              <a:ln w="0"/>
              <a:solidFill>
                <a:prstClr val="black"/>
              </a:solidFill>
              <a:effectLst>
                <a:reflection blurRad="12700" stA="50000" endPos="50000" dist="5000" dir="5400000" sy="-100000" rotWithShape="0"/>
              </a:effectLst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61838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1"/>
          <p:cNvPicPr>
            <a:picLocks noChangeAspect="1"/>
          </p:cNvPicPr>
          <p:nvPr/>
        </p:nvPicPr>
        <p:blipFill>
          <a:blip r:embed="rId3"/>
          <a:srcRect l="6892" t="25842" r="45490" b="57304"/>
          <a:stretch>
            <a:fillRect/>
          </a:stretch>
        </p:blipFill>
        <p:spPr bwMode="auto">
          <a:xfrm>
            <a:off x="290513" y="1524000"/>
            <a:ext cx="5791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2" name="Picture 2"/>
          <p:cNvPicPr>
            <a:picLocks noChangeAspect="1"/>
          </p:cNvPicPr>
          <p:nvPr/>
        </p:nvPicPr>
        <p:blipFill>
          <a:blip r:embed="rId3"/>
          <a:srcRect l="6892" t="6741" r="9152" b="74158"/>
          <a:stretch>
            <a:fillRect/>
          </a:stretch>
        </p:blipFill>
        <p:spPr bwMode="auto">
          <a:xfrm>
            <a:off x="0" y="76200"/>
            <a:ext cx="10210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/>
          <p:cNvPicPr>
            <a:picLocks noChangeAspect="1"/>
          </p:cNvPicPr>
          <p:nvPr/>
        </p:nvPicPr>
        <p:blipFill>
          <a:blip r:embed="rId3"/>
          <a:srcRect l="8022" t="42697" r="48120" b="41573"/>
          <a:stretch>
            <a:fillRect/>
          </a:stretch>
        </p:blipFill>
        <p:spPr bwMode="auto">
          <a:xfrm>
            <a:off x="366713" y="2667000"/>
            <a:ext cx="533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4"/>
          <p:cNvPicPr>
            <a:picLocks noChangeAspect="1"/>
          </p:cNvPicPr>
          <p:nvPr/>
        </p:nvPicPr>
        <p:blipFill>
          <a:blip r:embed="rId3"/>
          <a:srcRect l="7394" t="59550" r="47495" b="24719"/>
          <a:stretch>
            <a:fillRect/>
          </a:stretch>
        </p:blipFill>
        <p:spPr bwMode="auto">
          <a:xfrm>
            <a:off x="290513" y="3822700"/>
            <a:ext cx="5486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5"/>
          <p:cNvPicPr>
            <a:picLocks noChangeAspect="1"/>
          </p:cNvPicPr>
          <p:nvPr/>
        </p:nvPicPr>
        <p:blipFill>
          <a:blip r:embed="rId3"/>
          <a:srcRect l="7393" t="77528" r="48122" b="6741"/>
          <a:stretch>
            <a:fillRect/>
          </a:stretch>
        </p:blipFill>
        <p:spPr bwMode="auto">
          <a:xfrm>
            <a:off x="287338" y="5181600"/>
            <a:ext cx="5410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6"/>
          <p:cNvPicPr>
            <a:picLocks noChangeAspect="1"/>
          </p:cNvPicPr>
          <p:nvPr/>
        </p:nvPicPr>
        <p:blipFill>
          <a:blip r:embed="rId3"/>
          <a:srcRect l="56265" t="29214" r="6767" b="51685"/>
          <a:stretch>
            <a:fillRect/>
          </a:stretch>
        </p:blipFill>
        <p:spPr bwMode="auto">
          <a:xfrm>
            <a:off x="6911975" y="1601788"/>
            <a:ext cx="4495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Picture 7"/>
          <p:cNvPicPr>
            <a:picLocks noChangeAspect="1"/>
          </p:cNvPicPr>
          <p:nvPr/>
        </p:nvPicPr>
        <p:blipFill>
          <a:blip r:embed="rId3"/>
          <a:srcRect l="56265" t="49438" r="6767" b="33708"/>
          <a:stretch>
            <a:fillRect/>
          </a:stretch>
        </p:blipFill>
        <p:spPr bwMode="auto">
          <a:xfrm>
            <a:off x="6919913" y="3127375"/>
            <a:ext cx="449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8" name="Picture 8"/>
          <p:cNvPicPr>
            <a:picLocks noChangeAspect="1"/>
          </p:cNvPicPr>
          <p:nvPr/>
        </p:nvPicPr>
        <p:blipFill>
          <a:blip r:embed="rId3"/>
          <a:srcRect l="56892" t="68539" r="6142" b="15730"/>
          <a:stretch>
            <a:fillRect/>
          </a:stretch>
        </p:blipFill>
        <p:spPr bwMode="auto">
          <a:xfrm>
            <a:off x="6919913" y="4722813"/>
            <a:ext cx="4495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>
            <a:endCxn id="9" idx="1"/>
          </p:cNvCxnSpPr>
          <p:nvPr/>
        </p:nvCxnSpPr>
        <p:spPr>
          <a:xfrm>
            <a:off x="5624513" y="2095500"/>
            <a:ext cx="1295400" cy="31607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9" idx="1"/>
          </p:cNvCxnSpPr>
          <p:nvPr/>
        </p:nvCxnSpPr>
        <p:spPr>
          <a:xfrm>
            <a:off x="5319713" y="3200400"/>
            <a:ext cx="1600200" cy="205581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cxnSpLocks/>
          </p:cNvCxnSpPr>
          <p:nvPr/>
        </p:nvCxnSpPr>
        <p:spPr>
          <a:xfrm flipV="1">
            <a:off x="5583238" y="2249488"/>
            <a:ext cx="1641475" cy="2379662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cxnSpLocks/>
          </p:cNvCxnSpPr>
          <p:nvPr/>
        </p:nvCxnSpPr>
        <p:spPr>
          <a:xfrm flipV="1">
            <a:off x="5583238" y="3962400"/>
            <a:ext cx="1565275" cy="1827213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7"/>
          <p:cNvPicPr>
            <a:picLocks noChangeAspect="1"/>
          </p:cNvPicPr>
          <p:nvPr/>
        </p:nvPicPr>
        <p:blipFill>
          <a:blip r:embed="rId2"/>
          <a:srcRect l="8647" t="25854" r="6767" b="47804"/>
          <a:stretch>
            <a:fillRect/>
          </a:stretch>
        </p:blipFill>
        <p:spPr bwMode="auto">
          <a:xfrm>
            <a:off x="366713" y="609600"/>
            <a:ext cx="10287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rcRect l="9900" t="52196" r="29950" b="32440"/>
          <a:stretch>
            <a:fillRect/>
          </a:stretch>
        </p:blipFill>
        <p:spPr bwMode="auto">
          <a:xfrm>
            <a:off x="1281113" y="2514600"/>
            <a:ext cx="8458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 descr="F:\1-原创素材\1_mm1102\PPT\PPT_014\materaials\pageimg_g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533400"/>
            <a:ext cx="108966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935604" y="3581400"/>
            <a:ext cx="3747092" cy="769397"/>
          </a:xfrm>
          <a:prstGeom prst="rect">
            <a:avLst/>
          </a:prstGeom>
          <a:noFill/>
        </p:spPr>
        <p:txBody>
          <a:bodyPr wrap="none" lIns="91396" tIns="45698" rIns="91396" bIns="45698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cap="all" dirty="0" err="1">
                <a:ln w="0"/>
                <a:solidFill>
                  <a:prstClr val="black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  <a:cs typeface="Times New Roman" pitchFamily="18" charset="0"/>
              </a:rPr>
              <a:t>Luyện</a:t>
            </a:r>
            <a:r>
              <a:rPr lang="en-US" sz="4400" b="1" cap="all" dirty="0">
                <a:ln w="0"/>
                <a:solidFill>
                  <a:prstClr val="black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cap="all" dirty="0" err="1">
                <a:ln w="0"/>
                <a:solidFill>
                  <a:prstClr val="black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  <a:cs typeface="Times New Roman" pitchFamily="18" charset="0"/>
              </a:rPr>
              <a:t>đọc</a:t>
            </a:r>
            <a:r>
              <a:rPr lang="en-US" sz="4400" b="1" cap="all" dirty="0">
                <a:ln w="0"/>
                <a:solidFill>
                  <a:prstClr val="black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cap="all" dirty="0" err="1">
                <a:ln w="0"/>
                <a:solidFill>
                  <a:prstClr val="black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  <a:cs typeface="Times New Roman" pitchFamily="18" charset="0"/>
              </a:rPr>
              <a:t>lại</a:t>
            </a:r>
            <a:endParaRPr lang="en-US" sz="4400" b="1" cap="all" dirty="0">
              <a:ln w="0"/>
              <a:solidFill>
                <a:prstClr val="black"/>
              </a:solidFill>
              <a:effectLst>
                <a:reflection blurRad="12700" stA="50000" endPos="50000" dist="5000" dir="5400000" sy="-100000" rotWithShape="0"/>
              </a:effectLst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 descr="F:\1-原创素材\1_mm1102\PPT\PPT_014\materaials\pageimg_g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44475" y="0"/>
            <a:ext cx="12192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5210175" y="3657600"/>
            <a:ext cx="8715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061075" y="3322638"/>
            <a:ext cx="3906838" cy="650875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latin typeface="Calibri" pitchFamily="34" charset="0"/>
              </a:rPr>
              <a:t>Luyện đọc nhóm 2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193925" y="3352800"/>
            <a:ext cx="2973388" cy="1200150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latin typeface="Times New Roman" pitchFamily="18" charset="0"/>
                <a:cs typeface="Times New Roman" pitchFamily="18" charset="0"/>
              </a:rPr>
              <a:t>Luyện đọc cá nhân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529513" y="3906838"/>
            <a:ext cx="0" cy="6651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700713" y="4572000"/>
            <a:ext cx="5181600" cy="1200150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latin typeface="Times New Roman" pitchFamily="18" charset="0"/>
                <a:cs typeface="Times New Roman" pitchFamily="18" charset="0"/>
              </a:rPr>
              <a:t>Kiểm tra lẫn nhau trong nhóm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941513" y="-152400"/>
            <a:ext cx="7989887" cy="6537325"/>
          </a:xfrm>
        </p:spPr>
      </p:pic>
      <p:sp>
        <p:nvSpPr>
          <p:cNvPr id="5" name="Rectangle 4"/>
          <p:cNvSpPr/>
          <p:nvPr/>
        </p:nvSpPr>
        <p:spPr>
          <a:xfrm>
            <a:off x="0" y="5642547"/>
            <a:ext cx="12161838" cy="1206971"/>
          </a:xfrm>
          <a:custGeom>
            <a:avLst/>
            <a:gdLst>
              <a:gd name="connsiteX0" fmla="*/ 0 w 9144000"/>
              <a:gd name="connsiteY0" fmla="*/ 0 h 914400"/>
              <a:gd name="connsiteX1" fmla="*/ 9144000 w 9144000"/>
              <a:gd name="connsiteY1" fmla="*/ 0 h 914400"/>
              <a:gd name="connsiteX2" fmla="*/ 9144000 w 9144000"/>
              <a:gd name="connsiteY2" fmla="*/ 914400 h 914400"/>
              <a:gd name="connsiteX3" fmla="*/ 0 w 9144000"/>
              <a:gd name="connsiteY3" fmla="*/ 914400 h 914400"/>
              <a:gd name="connsiteX4" fmla="*/ 0 w 9144000"/>
              <a:gd name="connsiteY4" fmla="*/ 0 h 914400"/>
              <a:gd name="connsiteX0" fmla="*/ 0 w 9144000"/>
              <a:gd name="connsiteY0" fmla="*/ 197042 h 1111442"/>
              <a:gd name="connsiteX1" fmla="*/ 9144000 w 9144000"/>
              <a:gd name="connsiteY1" fmla="*/ 197042 h 1111442"/>
              <a:gd name="connsiteX2" fmla="*/ 9144000 w 9144000"/>
              <a:gd name="connsiteY2" fmla="*/ 1111442 h 1111442"/>
              <a:gd name="connsiteX3" fmla="*/ 0 w 9144000"/>
              <a:gd name="connsiteY3" fmla="*/ 1111442 h 1111442"/>
              <a:gd name="connsiteX4" fmla="*/ 0 w 9144000"/>
              <a:gd name="connsiteY4" fmla="*/ 197042 h 1111442"/>
              <a:gd name="connsiteX0" fmla="*/ 0 w 9144000"/>
              <a:gd name="connsiteY0" fmla="*/ 295564 h 1209964"/>
              <a:gd name="connsiteX1" fmla="*/ 9144000 w 9144000"/>
              <a:gd name="connsiteY1" fmla="*/ 295564 h 1209964"/>
              <a:gd name="connsiteX2" fmla="*/ 9144000 w 9144000"/>
              <a:gd name="connsiteY2" fmla="*/ 1209964 h 1209964"/>
              <a:gd name="connsiteX3" fmla="*/ 0 w 9144000"/>
              <a:gd name="connsiteY3" fmla="*/ 1209964 h 1209964"/>
              <a:gd name="connsiteX4" fmla="*/ 0 w 9144000"/>
              <a:gd name="connsiteY4" fmla="*/ 295564 h 1209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209964">
                <a:moveTo>
                  <a:pt x="0" y="295564"/>
                </a:moveTo>
                <a:cubicBezTo>
                  <a:pt x="3810000" y="-369455"/>
                  <a:pt x="6096000" y="295564"/>
                  <a:pt x="9144000" y="295564"/>
                </a:cubicBezTo>
                <a:lnTo>
                  <a:pt x="9144000" y="1209964"/>
                </a:lnTo>
                <a:lnTo>
                  <a:pt x="0" y="1209964"/>
                </a:lnTo>
                <a:lnTo>
                  <a:pt x="0" y="295564"/>
                </a:lnTo>
                <a:close/>
              </a:path>
            </a:pathLst>
          </a:cu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394"/>
          </a:p>
        </p:txBody>
      </p:sp>
      <p:pic>
        <p:nvPicPr>
          <p:cNvPr id="53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97300" y="1444625"/>
            <a:ext cx="1498600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80163" y="684213"/>
            <a:ext cx="1493837" cy="18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08800" y="3733800"/>
            <a:ext cx="1498600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97300" y="1444625"/>
            <a:ext cx="1498600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80163" y="684213"/>
            <a:ext cx="1493837" cy="18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08800" y="3733800"/>
            <a:ext cx="1498600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1" name="Picture 32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1426825" y="5354638"/>
            <a:ext cx="811213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2" name="Picture 8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-400633">
            <a:off x="4529138" y="3427413"/>
            <a:ext cx="639762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3" name="Picture 17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-400633">
            <a:off x="5761038" y="2262188"/>
            <a:ext cx="639762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4" name="Picture 18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-400633">
            <a:off x="8410575" y="2849563"/>
            <a:ext cx="639763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5" name="Picture 19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rot="-400633">
            <a:off x="5272088" y="242888"/>
            <a:ext cx="490537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6" name="Picture 20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-400633">
            <a:off x="6965950" y="2667000"/>
            <a:ext cx="771525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7" name="Picture 21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-400633">
            <a:off x="3373438" y="2266950"/>
            <a:ext cx="9556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8" name="Picture 22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rot="-400633">
            <a:off x="6646863" y="112713"/>
            <a:ext cx="4889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9" name="Picture 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-304800" y="292100"/>
            <a:ext cx="3389313" cy="347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"/>
                            </p:stCondLst>
                            <p:childTnLst>
                              <p:par>
                                <p:cTn id="2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"/>
                            </p:stCondLst>
                            <p:childTnLst>
                              <p:par>
                                <p:cTn id="3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10 bí mật về Doraemon đâu phải ai cũng biết: Danh tính bạn gái đầu tiên gây  tò mò, từng suýt được chế tạo thật ngoài đời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571500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hought Bubble: Cloud 1"/>
          <p:cNvSpPr>
            <a:spLocks noChangeArrowheads="1"/>
          </p:cNvSpPr>
          <p:nvPr/>
        </p:nvSpPr>
        <p:spPr bwMode="auto">
          <a:xfrm>
            <a:off x="8215313" y="228600"/>
            <a:ext cx="3946525" cy="3429000"/>
          </a:xfrm>
          <a:prstGeom prst="cloudCallout">
            <a:avLst>
              <a:gd name="adj1" fmla="val -126912"/>
              <a:gd name="adj2" fmla="val -22963"/>
            </a:avLst>
          </a:prstGeom>
          <a:noFill/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4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hãy đọc 1 khổ thơ mà em thích trong bài “ Giặt áo”</a:t>
            </a:r>
          </a:p>
        </p:txBody>
      </p:sp>
      <p:sp>
        <p:nvSpPr>
          <p:cNvPr id="3" name="Thought Bubble: Cloud 2"/>
          <p:cNvSpPr>
            <a:spLocks noChangeArrowheads="1"/>
          </p:cNvSpPr>
          <p:nvPr/>
        </p:nvSpPr>
        <p:spPr bwMode="auto">
          <a:xfrm>
            <a:off x="4100513" y="2438400"/>
            <a:ext cx="4876800" cy="3657600"/>
          </a:xfrm>
          <a:prstGeom prst="cloudCallout">
            <a:avLst>
              <a:gd name="adj1" fmla="val -33528"/>
              <a:gd name="adj2" fmla="val -55903"/>
            </a:avLst>
          </a:prstGeom>
          <a:noFill/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4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Khổ thơ 3 tả nắng đẹp như thế nào?”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>
          <a:xfrm>
            <a:off x="506413" y="490538"/>
            <a:ext cx="11518900" cy="1493837"/>
          </a:xfrm>
        </p:spPr>
        <p:txBody>
          <a:bodyPr/>
          <a:lstStyle/>
          <a:p>
            <a:pPr algn="just" eaLnBrk="1" hangingPunct="1"/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Em hãy đọc đoạn em thích trong bài “ Bài tập làm văn”</a:t>
            </a:r>
          </a:p>
        </p:txBody>
      </p:sp>
      <p:pic>
        <p:nvPicPr>
          <p:cNvPr id="52226" name="Content Placeholder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249025" y="6099175"/>
            <a:ext cx="912813" cy="736600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Content Placeholder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249025" y="6099175"/>
            <a:ext cx="91281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203200" y="381000"/>
            <a:ext cx="1417638" cy="1520825"/>
          </a:xfrm>
        </p:spPr>
        <p:txBody>
          <a:bodyPr/>
          <a:lstStyle/>
          <a:p>
            <a:pPr algn="l" eaLnBrk="1" hangingPunct="1"/>
            <a:r>
              <a:rPr lang="en-US">
                <a:solidFill>
                  <a:srgbClr val="FF0000"/>
                </a:solidFill>
                <a:latin typeface=".VnAvant" pitchFamily="34" charset="0"/>
              </a:rPr>
              <a:t>2.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47713" y="333375"/>
            <a:ext cx="10820400" cy="2027238"/>
          </a:xfrm>
          <a:prstGeom prst="rect">
            <a:avLst/>
          </a:prstGeom>
        </p:spPr>
        <p:txBody>
          <a:bodyPr lIns="121618" tIns="60809" rIns="121618" bIns="60809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  <a:defRPr/>
            </a:pPr>
            <a:r>
              <a:rPr lang="en-US" sz="4788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788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88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788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88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788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4788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788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88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788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88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788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88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788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88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788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88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788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88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4788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88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788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“ </a:t>
            </a:r>
            <a:r>
              <a:rPr lang="en-US" sz="4788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788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88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788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88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788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88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788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Content Placeholder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49025" y="6099175"/>
            <a:ext cx="91281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506413" y="228600"/>
            <a:ext cx="10742612" cy="1495425"/>
          </a:xfrm>
        </p:spPr>
        <p:txBody>
          <a:bodyPr/>
          <a:lstStyle/>
          <a:p>
            <a:pPr algn="just" eaLnBrk="1" hangingPunct="1"/>
            <a:r>
              <a:rPr lang="en-US">
                <a:solidFill>
                  <a:srgbClr val="FF0000"/>
                </a:solidFill>
                <a:latin typeface="AvantGarde"/>
                <a:ea typeface="AvantGarde"/>
                <a:cs typeface="AvantGarde"/>
              </a:rPr>
              <a:t>3. Em hãy đọc thật hay hết bài đọc” Bài tập làm văn”.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10"/>
          <p:cNvPicPr>
            <a:picLocks noChangeAspect="1"/>
          </p:cNvPicPr>
          <p:nvPr/>
        </p:nvPicPr>
        <p:blipFill>
          <a:blip r:embed="rId2"/>
          <a:srcRect b="19577"/>
          <a:stretch>
            <a:fillRect/>
          </a:stretch>
        </p:blipFill>
        <p:spPr bwMode="auto">
          <a:xfrm>
            <a:off x="0" y="4291013"/>
            <a:ext cx="28194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2" name="Picture 3"/>
          <p:cNvPicPr>
            <a:picLocks noChangeAspect="1"/>
          </p:cNvPicPr>
          <p:nvPr/>
        </p:nvPicPr>
        <p:blipFill>
          <a:blip r:embed="rId3"/>
          <a:srcRect l="2948" t="6432" b="19710"/>
          <a:stretch>
            <a:fillRect/>
          </a:stretch>
        </p:blipFill>
        <p:spPr bwMode="auto">
          <a:xfrm>
            <a:off x="2003425" y="174625"/>
            <a:ext cx="8142288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Title 4"/>
          <p:cNvSpPr>
            <a:spLocks noGrp="1"/>
          </p:cNvSpPr>
          <p:nvPr>
            <p:ph type="title"/>
          </p:nvPr>
        </p:nvSpPr>
        <p:spPr>
          <a:xfrm>
            <a:off x="661988" y="2817813"/>
            <a:ext cx="10490200" cy="1325562"/>
          </a:xfrm>
        </p:spPr>
        <p:txBody>
          <a:bodyPr/>
          <a:lstStyle/>
          <a:p>
            <a:pPr eaLnBrk="1" hangingPunct="1"/>
            <a:r>
              <a:rPr lang="en-US" sz="9600" b="1">
                <a:solidFill>
                  <a:srgbClr val="0070C0"/>
                </a:solidFill>
                <a:latin typeface="DomCasual"/>
                <a:ea typeface="DomCasual"/>
                <a:cs typeface="DomCasual"/>
              </a:rPr>
              <a:t>Củng cố</a:t>
            </a:r>
          </a:p>
        </p:txBody>
      </p:sp>
      <p:pic>
        <p:nvPicPr>
          <p:cNvPr id="56324" name="Picture 8"/>
          <p:cNvPicPr>
            <a:picLocks noChangeAspect="1"/>
          </p:cNvPicPr>
          <p:nvPr/>
        </p:nvPicPr>
        <p:blipFill>
          <a:blip r:embed="rId4"/>
          <a:srcRect l="15723" t="9737" b="17249"/>
          <a:stretch>
            <a:fillRect/>
          </a:stretch>
        </p:blipFill>
        <p:spPr bwMode="auto">
          <a:xfrm>
            <a:off x="9591675" y="4438650"/>
            <a:ext cx="2570163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10"/>
          <p:cNvPicPr>
            <a:picLocks noChangeAspect="1"/>
          </p:cNvPicPr>
          <p:nvPr/>
        </p:nvPicPr>
        <p:blipFill>
          <a:blip r:embed="rId2"/>
          <a:srcRect b="19577"/>
          <a:stretch>
            <a:fillRect/>
          </a:stretch>
        </p:blipFill>
        <p:spPr bwMode="auto">
          <a:xfrm>
            <a:off x="0" y="4291013"/>
            <a:ext cx="28194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6" name="Picture 3"/>
          <p:cNvPicPr>
            <a:picLocks noChangeAspect="1"/>
          </p:cNvPicPr>
          <p:nvPr/>
        </p:nvPicPr>
        <p:blipFill>
          <a:blip r:embed="rId3"/>
          <a:srcRect l="2948" t="6432" b="19710"/>
          <a:stretch>
            <a:fillRect/>
          </a:stretch>
        </p:blipFill>
        <p:spPr bwMode="auto">
          <a:xfrm>
            <a:off x="2003425" y="174625"/>
            <a:ext cx="8142288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Title 4"/>
          <p:cNvSpPr>
            <a:spLocks noGrp="1"/>
          </p:cNvSpPr>
          <p:nvPr>
            <p:ph type="title"/>
          </p:nvPr>
        </p:nvSpPr>
        <p:spPr>
          <a:xfrm>
            <a:off x="661988" y="2817813"/>
            <a:ext cx="10490200" cy="1325562"/>
          </a:xfrm>
        </p:spPr>
        <p:txBody>
          <a:bodyPr/>
          <a:lstStyle/>
          <a:p>
            <a:pPr eaLnBrk="1" hangingPunct="1"/>
            <a:r>
              <a:rPr lang="en-US" sz="9600" b="1">
                <a:solidFill>
                  <a:srgbClr val="0070C0"/>
                </a:solidFill>
                <a:latin typeface="DomCasual"/>
                <a:ea typeface="DomCasual"/>
                <a:cs typeface="DomCasual"/>
              </a:rPr>
              <a:t>Dặn dò</a:t>
            </a:r>
          </a:p>
        </p:txBody>
      </p:sp>
      <p:pic>
        <p:nvPicPr>
          <p:cNvPr id="57348" name="Picture 8"/>
          <p:cNvPicPr>
            <a:picLocks noChangeAspect="1"/>
          </p:cNvPicPr>
          <p:nvPr/>
        </p:nvPicPr>
        <p:blipFill>
          <a:blip r:embed="rId4"/>
          <a:srcRect l="15723" t="9737" b="17249"/>
          <a:stretch>
            <a:fillRect/>
          </a:stretch>
        </p:blipFill>
        <p:spPr bwMode="auto">
          <a:xfrm>
            <a:off x="9591675" y="4438650"/>
            <a:ext cx="2570163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/>
          </p:cNvPicPr>
          <p:nvPr/>
        </p:nvPicPr>
        <p:blipFill>
          <a:blip r:embed="rId2"/>
          <a:srcRect l="7813" t="49609" r="5469" b="22682"/>
          <a:stretch>
            <a:fillRect/>
          </a:stretch>
        </p:blipFill>
        <p:spPr bwMode="auto">
          <a:xfrm>
            <a:off x="519113" y="304800"/>
            <a:ext cx="105918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879725" y="1676400"/>
            <a:ext cx="595471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685800"/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Tuần </a:t>
            </a:r>
            <a:r>
              <a:rPr lang="vi-VN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 đã lớn</a:t>
            </a:r>
          </a:p>
          <a:p>
            <a:pPr algn="ctr" defTabSz="685800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7&amp;8 – Bài đọc 4: Bài tập làm văn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1"/>
          <p:cNvSpPr txBox="1">
            <a:spLocks noChangeArrowheads="1"/>
          </p:cNvSpPr>
          <p:nvPr/>
        </p:nvSpPr>
        <p:spPr bwMode="auto">
          <a:xfrm>
            <a:off x="2119313" y="152400"/>
            <a:ext cx="5791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 làm văn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2913" y="874713"/>
            <a:ext cx="11353800" cy="600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3399"/>
                </a:solidFill>
                <a:latin typeface="+mj-lt"/>
                <a:cs typeface="+mn-cs"/>
              </a:rPr>
              <a:t>    </a:t>
            </a:r>
            <a:r>
              <a:rPr lang="vi-VN" sz="2400" dirty="0">
                <a:solidFill>
                  <a:srgbClr val="003399"/>
                </a:solidFill>
                <a:latin typeface="+mj-lt"/>
                <a:cs typeface="+mn-cs"/>
              </a:rPr>
              <a:t>Có lần, cô giáo ra cho chúng tôi một đề văn ở lớp: “Em đã làm gì để giúp đỡ mẹ?”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3399"/>
                </a:solidFill>
                <a:latin typeface="+mj-lt"/>
                <a:cs typeface="+mn-cs"/>
              </a:rPr>
              <a:t>    </a:t>
            </a:r>
            <a:r>
              <a:rPr lang="vi-VN" sz="2400" dirty="0">
                <a:solidFill>
                  <a:srgbClr val="003399"/>
                </a:solidFill>
                <a:latin typeface="+mj-lt"/>
                <a:cs typeface="+mn-cs"/>
              </a:rPr>
              <a:t>Tôi loay hoay mất một lúc, rồi cầm bút và bắt đầu viết: “Em đã nhiều lần giúp đỡ mẹ. Em quét nhà và rửa bát đĩa. Đôi khi, em giặt kh</a:t>
            </a:r>
            <a:r>
              <a:rPr lang="en-US" sz="2400" dirty="0">
                <a:solidFill>
                  <a:srgbClr val="003399"/>
                </a:solidFill>
                <a:latin typeface="+mj-lt"/>
                <a:cs typeface="+mn-cs"/>
              </a:rPr>
              <a:t>ă</a:t>
            </a:r>
            <a:r>
              <a:rPr lang="vi-VN" sz="2400" dirty="0">
                <a:solidFill>
                  <a:srgbClr val="003399"/>
                </a:solidFill>
                <a:latin typeface="+mj-lt"/>
                <a:cs typeface="+mn-cs"/>
              </a:rPr>
              <a:t>n mùi soa.”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3399"/>
                </a:solidFill>
                <a:latin typeface="+mj-lt"/>
                <a:cs typeface="+mn-cs"/>
              </a:rPr>
              <a:t>     </a:t>
            </a:r>
            <a:r>
              <a:rPr lang="vi-VN" sz="2400" dirty="0">
                <a:solidFill>
                  <a:srgbClr val="003399"/>
                </a:solidFill>
                <a:latin typeface="+mj-lt"/>
                <a:cs typeface="+mn-cs"/>
              </a:rPr>
              <a:t>Đến đây, tôi bỗng thấy bí. Quả thật, ở nhà, mẹ thường làm mọi việc. Thỉnh thoảng, mẹ bận, định bảo tôi giúp việc này việc kia, nhưng thấy tôi đang học, mẹ lại thôi. </a:t>
            </a:r>
            <a:endParaRPr lang="en-US" sz="2400" dirty="0">
              <a:solidFill>
                <a:srgbClr val="003399"/>
              </a:solidFill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3399"/>
                </a:solidFill>
                <a:latin typeface="+mj-lt"/>
                <a:cs typeface="+mn-cs"/>
              </a:rPr>
              <a:t>     </a:t>
            </a:r>
            <a:r>
              <a:rPr lang="vi-VN" sz="2400" dirty="0">
                <a:solidFill>
                  <a:srgbClr val="003399"/>
                </a:solidFill>
                <a:latin typeface="+mj-lt"/>
                <a:cs typeface="+mn-cs"/>
              </a:rPr>
              <a:t>Tôi nhìn sang Liu – xi – a, thấy bạn ấy đang viết lia lịa. Thế là tôi bỗng nhớ có lần tôi giặt bít tất của mình, bèn viết thêm:” Em còn giặt bít tất.”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3399"/>
                </a:solidFill>
                <a:latin typeface="+mj-lt"/>
                <a:cs typeface="+mn-cs"/>
              </a:rPr>
              <a:t>     </a:t>
            </a:r>
            <a:r>
              <a:rPr lang="vi-VN" sz="2400" dirty="0">
                <a:solidFill>
                  <a:srgbClr val="003399"/>
                </a:solidFill>
                <a:latin typeface="+mj-lt"/>
                <a:cs typeface="+mn-cs"/>
              </a:rPr>
              <a:t>Nh</a:t>
            </a:r>
            <a:r>
              <a:rPr lang="en-US" sz="2400" dirty="0">
                <a:solidFill>
                  <a:srgbClr val="003399"/>
                </a:solidFill>
                <a:latin typeface="+mj-lt"/>
                <a:cs typeface="+mn-cs"/>
              </a:rPr>
              <a:t>ư</a:t>
            </a:r>
            <a:r>
              <a:rPr lang="vi-VN" sz="2400" dirty="0">
                <a:solidFill>
                  <a:srgbClr val="003399"/>
                </a:solidFill>
                <a:latin typeface="+mj-lt"/>
                <a:cs typeface="+mn-cs"/>
              </a:rPr>
              <a:t>ng chẳng lẽ lại nộp bài văn ngắn ng</a:t>
            </a:r>
            <a:r>
              <a:rPr lang="en-US" sz="2400" dirty="0" err="1">
                <a:solidFill>
                  <a:srgbClr val="003399"/>
                </a:solidFill>
                <a:latin typeface="+mj-lt"/>
                <a:cs typeface="+mn-cs"/>
              </a:rPr>
              <a:t>ủn</a:t>
            </a:r>
            <a:r>
              <a:rPr lang="en-US" sz="2400" dirty="0">
                <a:solidFill>
                  <a:srgbClr val="003399"/>
                </a:solidFill>
                <a:latin typeface="+mj-lt"/>
                <a:cs typeface="+mn-cs"/>
              </a:rPr>
              <a:t> </a:t>
            </a:r>
            <a:r>
              <a:rPr lang="vi-VN" sz="2400" dirty="0">
                <a:solidFill>
                  <a:srgbClr val="003399"/>
                </a:solidFill>
                <a:latin typeface="+mj-lt"/>
                <a:cs typeface="+mn-cs"/>
              </a:rPr>
              <a:t>như thế này? Tôi nhìn xung quanh, mọi người vẫn viết: Lạ thật, các bạn viết gì mà nhiều thế? Tôi cố nghĩ, rồi viết tiếp: “Em giặt cả áo lót, áo sơ mi và quần”. Cuối cùng, tôi kết thúc bài văn cuả mình: “Em muốn giúp mẹ nhiều việc hơn, để mẹ đỡ vất vả.”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dirty="0">
                <a:solidFill>
                  <a:srgbClr val="003399"/>
                </a:solidFill>
                <a:latin typeface="+mj-lt"/>
                <a:cs typeface="+mn-cs"/>
              </a:rPr>
              <a:t>Mấy hôm sau, sáng Chủ nhật, mẹ bảo tôi: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dirty="0">
                <a:solidFill>
                  <a:srgbClr val="003399"/>
                </a:solidFill>
                <a:latin typeface="+mj-lt"/>
                <a:cs typeface="+mn-cs"/>
              </a:rPr>
              <a:t>- Cô – li – a này! Hôm nay con giặt áo sơ mi và quần áo lót đi nhé!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dirty="0">
                <a:solidFill>
                  <a:srgbClr val="003399"/>
                </a:solidFill>
                <a:latin typeface="+mj-lt"/>
                <a:cs typeface="+mn-cs"/>
              </a:rPr>
              <a:t>Tôi tròn xoe mắt. Nhưng rồi tôi vui vẻ nhận lời, vì đó là việc mà tôi đã nói trong bài tập làm văn.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i="1" dirty="0">
                <a:solidFill>
                  <a:srgbClr val="003399"/>
                </a:solidFill>
                <a:latin typeface="+mj-lt"/>
                <a:cs typeface="+mn-cs"/>
              </a:rPr>
              <a:t>Theo Pi – vô – na – nô – va.</a:t>
            </a:r>
            <a:endParaRPr lang="vi-VN" sz="2400" dirty="0">
              <a:solidFill>
                <a:srgbClr val="003399"/>
              </a:solidFill>
              <a:latin typeface="+mj-lt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1"/>
          <p:cNvSpPr txBox="1">
            <a:spLocks noChangeArrowheads="1"/>
          </p:cNvSpPr>
          <p:nvPr/>
        </p:nvSpPr>
        <p:spPr bwMode="auto">
          <a:xfrm>
            <a:off x="2119313" y="152400"/>
            <a:ext cx="5791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 làm văn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2913" y="874713"/>
            <a:ext cx="11353800" cy="600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3399"/>
                </a:solidFill>
                <a:latin typeface="+mj-lt"/>
                <a:cs typeface="+mn-cs"/>
              </a:rPr>
              <a:t>    </a:t>
            </a:r>
            <a:r>
              <a:rPr lang="vi-VN" sz="2400" dirty="0">
                <a:solidFill>
                  <a:srgbClr val="003399"/>
                </a:solidFill>
                <a:latin typeface="+mj-lt"/>
                <a:cs typeface="+mn-cs"/>
              </a:rPr>
              <a:t>Có lần, cô giáo ra cho chúng tôi một đề văn ở lớp: “Em đã làm gì để giúp đỡ mẹ?”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3399"/>
                </a:solidFill>
                <a:latin typeface="+mj-lt"/>
                <a:cs typeface="+mn-cs"/>
              </a:rPr>
              <a:t>    </a:t>
            </a:r>
            <a:r>
              <a:rPr lang="vi-VN" sz="2400" dirty="0">
                <a:solidFill>
                  <a:srgbClr val="003399"/>
                </a:solidFill>
                <a:latin typeface="+mj-lt"/>
                <a:cs typeface="+mn-cs"/>
              </a:rPr>
              <a:t>Tôi loay hoay mất một lúc, rồi cầm bút và bắt đầu viết: “Em đã nhiều lần giúp đỡ mẹ. Em quét nhà và rửa bát đĩa. Đôi khi, em giặt kh</a:t>
            </a:r>
            <a:r>
              <a:rPr lang="en-US" sz="2400" dirty="0" err="1">
                <a:solidFill>
                  <a:srgbClr val="003399"/>
                </a:solidFill>
                <a:latin typeface="+mj-lt"/>
                <a:cs typeface="+mn-cs"/>
              </a:rPr>
              <a:t>ăn</a:t>
            </a:r>
            <a:r>
              <a:rPr lang="vi-VN" sz="2400" dirty="0">
                <a:solidFill>
                  <a:srgbClr val="003399"/>
                </a:solidFill>
                <a:latin typeface="+mj-lt"/>
                <a:cs typeface="+mn-cs"/>
              </a:rPr>
              <a:t> mùi soa.”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3399"/>
                </a:solidFill>
                <a:latin typeface="+mj-lt"/>
                <a:cs typeface="+mn-cs"/>
              </a:rPr>
              <a:t>     </a:t>
            </a:r>
            <a:r>
              <a:rPr lang="vi-VN" sz="2400" dirty="0">
                <a:solidFill>
                  <a:srgbClr val="003399"/>
                </a:solidFill>
                <a:latin typeface="+mj-lt"/>
                <a:cs typeface="+mn-cs"/>
              </a:rPr>
              <a:t>Đến đây, tôi bỗng thấy bí. Quả thật, ở nhà, mẹ thường làm mọi việc. Thỉnh thoảng, mẹ bận, định bảo tôi giúp việc này việc kia, nhưng thấy tôi đang học, mẹ lại thôi. </a:t>
            </a:r>
            <a:endParaRPr lang="en-US" sz="2400" dirty="0">
              <a:solidFill>
                <a:srgbClr val="003399"/>
              </a:solidFill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3399"/>
                </a:solidFill>
                <a:latin typeface="+mj-lt"/>
                <a:cs typeface="+mn-cs"/>
              </a:rPr>
              <a:t>     </a:t>
            </a:r>
            <a:r>
              <a:rPr lang="vi-VN" sz="2400" dirty="0">
                <a:solidFill>
                  <a:srgbClr val="003399"/>
                </a:solidFill>
                <a:latin typeface="+mj-lt"/>
                <a:cs typeface="+mn-cs"/>
              </a:rPr>
              <a:t>Tôi nhìn sang Liu – xi – a, thấy bạn ấy đang viết lia lịa. Thế là tôi bỗng nhớ có lần tôi giặt bít tất của mình, bèn viết thêm:” Em còn giặt bít tất.”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3399"/>
                </a:solidFill>
                <a:latin typeface="+mj-lt"/>
                <a:cs typeface="+mn-cs"/>
              </a:rPr>
              <a:t>     </a:t>
            </a:r>
            <a:r>
              <a:rPr lang="vi-VN" sz="2400" dirty="0">
                <a:solidFill>
                  <a:srgbClr val="003399"/>
                </a:solidFill>
                <a:latin typeface="+mj-lt"/>
                <a:cs typeface="+mn-cs"/>
              </a:rPr>
              <a:t>Nh</a:t>
            </a:r>
            <a:r>
              <a:rPr lang="en-US" sz="2400" dirty="0">
                <a:solidFill>
                  <a:srgbClr val="003399"/>
                </a:solidFill>
                <a:latin typeface="+mj-lt"/>
                <a:cs typeface="+mn-cs"/>
              </a:rPr>
              <a:t>ư</a:t>
            </a:r>
            <a:r>
              <a:rPr lang="vi-VN" sz="2400" dirty="0">
                <a:solidFill>
                  <a:srgbClr val="003399"/>
                </a:solidFill>
                <a:latin typeface="+mj-lt"/>
                <a:cs typeface="+mn-cs"/>
              </a:rPr>
              <a:t>ng chẳng lẽ lại nộp bài văn ngắn ng</a:t>
            </a:r>
            <a:r>
              <a:rPr lang="en-US" sz="2400" dirty="0" err="1">
                <a:solidFill>
                  <a:srgbClr val="003399"/>
                </a:solidFill>
                <a:latin typeface="+mj-lt"/>
                <a:cs typeface="+mn-cs"/>
              </a:rPr>
              <a:t>ủn</a:t>
            </a:r>
            <a:r>
              <a:rPr lang="vi-VN" sz="2400" dirty="0">
                <a:solidFill>
                  <a:srgbClr val="003399"/>
                </a:solidFill>
                <a:latin typeface="+mj-lt"/>
                <a:cs typeface="+mn-cs"/>
              </a:rPr>
              <a:t> như thế này? Tôi nhìn xung quanh, mọi người vẫn viết: Lạ thật, các bạn viết gì mà nhiều thế? Tôi cố nghĩ, rồi viết tiếp: “Em giặt cả áo lót, áo sơ mi và quần”. Cuối cùng, tôi kết thúc bài văn cuả mình: “Em muốn giúp mẹ nhiều việc hơn, để mẹ đỡ vất vả.”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dirty="0">
                <a:solidFill>
                  <a:srgbClr val="003399"/>
                </a:solidFill>
                <a:latin typeface="+mj-lt"/>
                <a:cs typeface="+mn-cs"/>
              </a:rPr>
              <a:t>Mấy hôm sau, sáng Chủ nhật, mẹ bảo tôi: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dirty="0">
                <a:solidFill>
                  <a:srgbClr val="003399"/>
                </a:solidFill>
                <a:latin typeface="+mj-lt"/>
                <a:cs typeface="+mn-cs"/>
              </a:rPr>
              <a:t>- Cô – li – a này! Hôm nay con giặt áo sơ mi và quần áo lót đi nhé!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dirty="0">
                <a:solidFill>
                  <a:srgbClr val="003399"/>
                </a:solidFill>
                <a:latin typeface="+mj-lt"/>
                <a:cs typeface="+mn-cs"/>
              </a:rPr>
              <a:t>Tôi tròn xoe mắt. Nhưng rồi tôi vui vẻ nhận lời, vì đó là việc mà tôi đã nói trong bài tập làm văn.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i="1" dirty="0">
                <a:solidFill>
                  <a:srgbClr val="003399"/>
                </a:solidFill>
                <a:latin typeface="+mj-lt"/>
                <a:cs typeface="+mn-cs"/>
              </a:rPr>
              <a:t>Theo Pi – vô – na – nô – va.</a:t>
            </a:r>
            <a:endParaRPr lang="vi-VN" sz="2400" dirty="0">
              <a:solidFill>
                <a:srgbClr val="003399"/>
              </a:solidFill>
              <a:latin typeface="+mj-lt"/>
              <a:cs typeface="+mn-c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400176" y="1600200"/>
            <a:ext cx="1066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cxnSpLocks/>
          </p:cNvCxnSpPr>
          <p:nvPr/>
        </p:nvCxnSpPr>
        <p:spPr>
          <a:xfrm>
            <a:off x="6080919" y="1981200"/>
            <a:ext cx="1371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>
            <a:off x="747713" y="5638800"/>
            <a:ext cx="1219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cxnSpLocks/>
          </p:cNvCxnSpPr>
          <p:nvPr/>
        </p:nvCxnSpPr>
        <p:spPr>
          <a:xfrm>
            <a:off x="6462713" y="3124200"/>
            <a:ext cx="1066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985839" y="3467100"/>
            <a:ext cx="762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2651919" y="3105150"/>
            <a:ext cx="1371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9281319" y="2362200"/>
            <a:ext cx="1676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/>
          </p:cNvCxnSpPr>
          <p:nvPr/>
        </p:nvCxnSpPr>
        <p:spPr>
          <a:xfrm>
            <a:off x="9052719" y="3829050"/>
            <a:ext cx="1219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>
            <a:cxnSpLocks/>
          </p:cNvCxnSpPr>
          <p:nvPr/>
        </p:nvCxnSpPr>
        <p:spPr>
          <a:xfrm>
            <a:off x="4862513" y="3829050"/>
            <a:ext cx="1219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 l="17111" t="19727" r="60075" b="67299"/>
          <a:stretch>
            <a:fillRect/>
          </a:stretch>
        </p:blipFill>
        <p:spPr bwMode="auto">
          <a:xfrm>
            <a:off x="1636713" y="1676400"/>
            <a:ext cx="2743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17419" t="35583" r="58145" b="48560"/>
          <a:stretch>
            <a:fillRect/>
          </a:stretch>
        </p:blipFill>
        <p:spPr bwMode="auto">
          <a:xfrm>
            <a:off x="1598613" y="2670175"/>
            <a:ext cx="2971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l="16792" t="55766" r="60023" b="30348"/>
          <a:stretch>
            <a:fillRect/>
          </a:stretch>
        </p:blipFill>
        <p:spPr bwMode="auto">
          <a:xfrm>
            <a:off x="1598613" y="3730625"/>
            <a:ext cx="2819400" cy="7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4488" y="4732338"/>
            <a:ext cx="28956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l="47493" t="15402" r="10529" b="64415"/>
          <a:stretch>
            <a:fillRect/>
          </a:stretch>
        </p:blipFill>
        <p:spPr bwMode="auto">
          <a:xfrm>
            <a:off x="5700713" y="1485900"/>
            <a:ext cx="5105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 l="48120" t="34142" r="10529" b="44234"/>
          <a:stretch>
            <a:fillRect/>
          </a:stretch>
        </p:blipFill>
        <p:spPr bwMode="auto">
          <a:xfrm>
            <a:off x="5853113" y="2590800"/>
            <a:ext cx="5029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rcRect l="48120" t="54324" r="10529" b="25493"/>
          <a:stretch>
            <a:fillRect/>
          </a:stretch>
        </p:blipFill>
        <p:spPr bwMode="auto">
          <a:xfrm>
            <a:off x="5853113" y="3657600"/>
            <a:ext cx="5029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70575" y="4732338"/>
            <a:ext cx="5029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rcRect l="8022" t="6752" r="70676" b="81715"/>
          <a:stretch>
            <a:fillRect/>
          </a:stretch>
        </p:blipFill>
        <p:spPr bwMode="auto">
          <a:xfrm>
            <a:off x="441325" y="74295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Arrow Connector 12"/>
          <p:cNvCxnSpPr>
            <a:stCxn id="3" idx="3"/>
            <a:endCxn id="3" idx="3"/>
          </p:cNvCxnSpPr>
          <p:nvPr/>
        </p:nvCxnSpPr>
        <p:spPr>
          <a:xfrm>
            <a:off x="4379913" y="2019300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100513" y="2133600"/>
            <a:ext cx="1981200" cy="327660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024313" y="3162300"/>
            <a:ext cx="20574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100513" y="4191000"/>
            <a:ext cx="2133600" cy="0"/>
          </a:xfrm>
          <a:prstGeom prst="straightConnector1">
            <a:avLst/>
          </a:prstGeom>
          <a:ln w="38100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948113" y="2139950"/>
            <a:ext cx="2057400" cy="307975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h đi bít tấ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7713" y="414338"/>
            <a:ext cx="2143125" cy="347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82638" y="3733800"/>
            <a:ext cx="1447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bít tất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0113" y="0"/>
            <a:ext cx="3429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Chiếc khăn tay- kỉ vật của tình yê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69263" y="228600"/>
            <a:ext cx="381317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453313" y="4432300"/>
            <a:ext cx="2971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khăn mùi soa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3253</TotalTime>
  <Words>1984</Words>
  <Application>Microsoft Office PowerPoint</Application>
  <PresentationFormat>Custom</PresentationFormat>
  <Paragraphs>120</Paragraphs>
  <Slides>34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.VnAvant</vt:lpstr>
      <vt:lpstr>Arial</vt:lpstr>
      <vt:lpstr>AvantGarde</vt:lpstr>
      <vt:lpstr>Calibri</vt:lpstr>
      <vt:lpstr>DomCasual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Em hãy đọc đoạn em thích trong bài “ Bài tập làm văn”</vt:lpstr>
      <vt:lpstr>2.</vt:lpstr>
      <vt:lpstr>3. Em hãy đọc thật hay hết bài đọc” Bài tập làm văn”.</vt:lpstr>
      <vt:lpstr>Củng cố</vt:lpstr>
      <vt:lpstr>Dặn dò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322</cp:revision>
  <dcterms:created xsi:type="dcterms:W3CDTF">2021-05-23T10:25:42Z</dcterms:created>
  <dcterms:modified xsi:type="dcterms:W3CDTF">2023-09-26T21:54:23Z</dcterms:modified>
</cp:coreProperties>
</file>