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8" r:id="rId2"/>
    <p:sldId id="289" r:id="rId3"/>
    <p:sldId id="279" r:id="rId4"/>
    <p:sldId id="298" r:id="rId5"/>
    <p:sldId id="257" r:id="rId6"/>
    <p:sldId id="259" r:id="rId7"/>
    <p:sldId id="260" r:id="rId8"/>
    <p:sldId id="297" r:id="rId9"/>
    <p:sldId id="261" r:id="rId10"/>
    <p:sldId id="294" r:id="rId11"/>
    <p:sldId id="280" r:id="rId12"/>
    <p:sldId id="295" r:id="rId13"/>
    <p:sldId id="290" r:id="rId14"/>
    <p:sldId id="281" r:id="rId15"/>
    <p:sldId id="296" r:id="rId16"/>
    <p:sldId id="292" r:id="rId17"/>
    <p:sldId id="285" r:id="rId18"/>
    <p:sldId id="272" r:id="rId19"/>
    <p:sldId id="287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B3B8176-08C7-445C-B806-ACD93D6E51CF}">
          <p14:sldIdLst>
            <p14:sldId id="288"/>
            <p14:sldId id="289"/>
            <p14:sldId id="279"/>
            <p14:sldId id="298"/>
            <p14:sldId id="257"/>
            <p14:sldId id="259"/>
            <p14:sldId id="260"/>
            <p14:sldId id="297"/>
            <p14:sldId id="261"/>
            <p14:sldId id="294"/>
            <p14:sldId id="280"/>
            <p14:sldId id="295"/>
            <p14:sldId id="290"/>
            <p14:sldId id="281"/>
            <p14:sldId id="296"/>
            <p14:sldId id="292"/>
            <p14:sldId id="285"/>
            <p14:sldId id="272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1" autoAdjust="0"/>
    <p:restoredTop sz="91181" autoAdjust="0"/>
  </p:normalViewPr>
  <p:slideViewPr>
    <p:cSldViewPr>
      <p:cViewPr varScale="1">
        <p:scale>
          <a:sx n="68" d="100"/>
          <a:sy n="68" d="100"/>
        </p:scale>
        <p:origin x="12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402B8-046A-4D3D-BE31-3529840E8235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2E4B-0682-4B05-8E7D-60DE92CEB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4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32E4B-0682-4B05-8E7D-60DE92CEB0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49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32E4B-0682-4B05-8E7D-60DE92CEB0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5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32E4B-0682-4B05-8E7D-60DE92CEB0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1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7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09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688167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9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7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1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6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1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6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FCBA-9BCE-4FA0-B012-93F381619F9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8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457199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smtClean="0">
                <a:solidFill>
                  <a:srgbClr val="002060"/>
                </a:solidFill>
              </a:rPr>
              <a:t>Thứ tư ngày 24 tháng 2 năm 2021</a:t>
            </a:r>
          </a:p>
          <a:p>
            <a:pPr algn="ctr"/>
            <a:r>
              <a:rPr lang="vi-VN" sz="2800" u="sng" smtClean="0">
                <a:solidFill>
                  <a:srgbClr val="002060"/>
                </a:solidFill>
              </a:rPr>
              <a:t>Tiếng Việt</a:t>
            </a:r>
            <a:endParaRPr lang="vi-VN" sz="2800" u="sng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9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41714" y="858015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FF0000"/>
                </a:solidFill>
              </a:rPr>
              <a:t>uê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1398" y="858015"/>
            <a:ext cx="9941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u</a:t>
            </a:r>
            <a:r>
              <a:rPr lang="en-US" sz="5400" b="1" smtClean="0">
                <a:solidFill>
                  <a:srgbClr val="FF0000"/>
                </a:solidFill>
              </a:rPr>
              <a:t>ơ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35760" y="1555512"/>
            <a:ext cx="12763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/>
              <a:t>h</a:t>
            </a:r>
            <a:r>
              <a:rPr lang="en-US" sz="5400" b="1" smtClean="0">
                <a:solidFill>
                  <a:srgbClr val="FF0000"/>
                </a:solidFill>
              </a:rPr>
              <a:t>uệ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86844" y="1555512"/>
            <a:ext cx="13660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smtClean="0"/>
              <a:t>h</a:t>
            </a:r>
            <a:r>
              <a:rPr lang="en-US" sz="5400" b="1">
                <a:solidFill>
                  <a:srgbClr val="FF0000"/>
                </a:solidFill>
              </a:rPr>
              <a:t>u</a:t>
            </a:r>
            <a:r>
              <a:rPr lang="en-US" sz="5400" b="1" smtClean="0">
                <a:solidFill>
                  <a:srgbClr val="FF0000"/>
                </a:solidFill>
              </a:rPr>
              <a:t>ơ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75958" y="2275893"/>
            <a:ext cx="23855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smtClean="0"/>
              <a:t>h</a:t>
            </a:r>
            <a:r>
              <a:rPr lang="en-US" sz="5400" b="1">
                <a:solidFill>
                  <a:srgbClr val="FF0000"/>
                </a:solidFill>
              </a:rPr>
              <a:t>u</a:t>
            </a:r>
            <a:r>
              <a:rPr lang="en-US" sz="5400" b="1" smtClean="0">
                <a:solidFill>
                  <a:srgbClr val="FF0000"/>
                </a:solidFill>
              </a:rPr>
              <a:t>ơ </a:t>
            </a:r>
            <a:r>
              <a:rPr lang="en-US" sz="5400" b="1" smtClean="0"/>
              <a:t>vòi</a:t>
            </a:r>
          </a:p>
        </p:txBody>
      </p:sp>
      <p:sp>
        <p:nvSpPr>
          <p:cNvPr id="8" name="Rectangle 7"/>
          <p:cNvSpPr/>
          <p:nvPr/>
        </p:nvSpPr>
        <p:spPr>
          <a:xfrm>
            <a:off x="736976" y="2275893"/>
            <a:ext cx="25186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smtClean="0"/>
              <a:t>hoa h</a:t>
            </a:r>
            <a:r>
              <a:rPr lang="en-US" sz="5400" b="1" smtClean="0">
                <a:solidFill>
                  <a:srgbClr val="FF0000"/>
                </a:solidFill>
              </a:rPr>
              <a:t>uệ</a:t>
            </a:r>
            <a:endParaRPr lang="vi-VN" sz="5400" b="1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1600" y="1691118"/>
            <a:ext cx="6486071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vi-VN" sz="3200" b="1">
                <a:solidFill>
                  <a:srgbClr val="002060"/>
                </a:solidFill>
              </a:rPr>
              <a:t>Tìm từ có tiếng chứa vần </a:t>
            </a:r>
            <a:r>
              <a:rPr lang="vi-VN" sz="3200" b="1" smtClean="0">
                <a:solidFill>
                  <a:srgbClr val="002060"/>
                </a:solidFill>
              </a:rPr>
              <a:t>uê, ươ</a:t>
            </a:r>
            <a:endParaRPr lang="vi-VN" sz="32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01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Pham Thi Minh Phuong\Desktop\m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8392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5312228" y="1393372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23114" y="1447798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58886" y="1458684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82687" y="2667000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93573" y="2721426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291948" y="2373092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81058" y="2307772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810000" y="3733800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236028" y="3581400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810000" y="3657600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48189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ham Thi Minh Phuong\Desktop\m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0678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67308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20233"/>
            <a:ext cx="10515600" cy="758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12"/>
          <p:cNvSpPr txBox="1">
            <a:spLocks noChangeArrowheads="1"/>
          </p:cNvSpPr>
          <p:nvPr/>
        </p:nvSpPr>
        <p:spPr bwMode="auto">
          <a:xfrm>
            <a:off x="1022205" y="2971792"/>
            <a:ext cx="21323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en-US" sz="3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 thang</a:t>
            </a:r>
            <a:endParaRPr lang="en-US" alt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TextBox 15"/>
          <p:cNvSpPr txBox="1">
            <a:spLocks noChangeArrowheads="1"/>
          </p:cNvSpPr>
          <p:nvPr/>
        </p:nvSpPr>
        <p:spPr bwMode="auto">
          <a:xfrm>
            <a:off x="4876800" y="2971792"/>
            <a:ext cx="21323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3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hấc bổng</a:t>
            </a:r>
            <a:endParaRPr lang="en-US" alt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6" name="TextBox 17"/>
          <p:cNvSpPr txBox="1">
            <a:spLocks noChangeArrowheads="1"/>
          </p:cNvSpPr>
          <p:nvPr/>
        </p:nvSpPr>
        <p:spPr bwMode="auto">
          <a:xfrm>
            <a:off x="0" y="54114"/>
            <a:ext cx="3657600" cy="55399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smtClean="0">
                <a:solidFill>
                  <a:srgbClr val="FF0000"/>
                </a:solidFill>
                <a:latin typeface=".VnAvant" pitchFamily="34" charset="0"/>
              </a:rPr>
              <a:t>Luyện đọc từ khó</a:t>
            </a:r>
            <a:endParaRPr lang="en-US" altLang="en-US" sz="3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1069105" y="2057400"/>
            <a:ext cx="305616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xum xuê</a:t>
            </a:r>
            <a:endParaRPr lang="en-US" alt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4800600" y="2057400"/>
            <a:ext cx="3581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ngờ nghệch</a:t>
            </a:r>
            <a:endParaRPr lang="en-US" alt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805538" y="3947815"/>
            <a:ext cx="351891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3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hằm voi xông tới</a:t>
            </a:r>
            <a:endParaRPr lang="en-US" altLang="en-US" sz="3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5"/>
          <p:cNvSpPr txBox="1">
            <a:spLocks noChangeArrowheads="1"/>
          </p:cNvSpPr>
          <p:nvPr/>
        </p:nvSpPr>
        <p:spPr bwMode="auto">
          <a:xfrm>
            <a:off x="4615538" y="3947815"/>
            <a:ext cx="413927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3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ém xuống vệ đường</a:t>
            </a:r>
            <a:endParaRPr lang="en-US" alt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24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ham Thi Minh Phuong\Desktop\m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8392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1994" y="9688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151" y="1600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2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1800" y="1512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3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71800" y="21118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4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67600" y="20896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5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3486" y="33520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6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29600" y="31883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7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44142" y="3907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8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92208" y="43636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9</a:t>
            </a:r>
            <a:endParaRPr lang="vi-VN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420415"/>
      </p:ext>
    </p:extLst>
  </p:cSld>
  <p:clrMapOvr>
    <a:masterClrMapping/>
  </p:clrMapOvr>
  <p:transition spd="slow"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  <p:bldP spid="18" grpId="0"/>
      <p:bldP spid="19" grpId="0"/>
      <p:bldP spid="20" grpId="0"/>
      <p:bldP spid="21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ham Thi Minh Phuong\Desktop\m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83058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>
            <a:endCxn id="7" idx="3"/>
          </p:cNvCxnSpPr>
          <p:nvPr/>
        </p:nvCxnSpPr>
        <p:spPr>
          <a:xfrm flipV="1">
            <a:off x="533400" y="3086100"/>
            <a:ext cx="8153400" cy="3810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98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Pham Thi Minh Phuong\Desktop\m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8392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6857998" y="1545772"/>
            <a:ext cx="381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19800" y="4419600"/>
            <a:ext cx="381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14800" y="2133600"/>
            <a:ext cx="381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66800" y="3276600"/>
            <a:ext cx="381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879766" y="1611084"/>
            <a:ext cx="381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69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905434" y="511969"/>
            <a:ext cx="3423112" cy="6745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002060"/>
                </a:solidFill>
                <a:latin typeface="Century Gothic" pitchFamily="34" charset="0"/>
              </a:rPr>
              <a:t>Ghép đúng</a:t>
            </a:r>
            <a:endParaRPr lang="en-US" sz="2800" b="1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1689896"/>
            <a:ext cx="3352800" cy="97710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smtClean="0">
                <a:solidFill>
                  <a:srgbClr val="002060"/>
                </a:solidFill>
                <a:latin typeface="Century Gothic" pitchFamily="34" charset="0"/>
              </a:rPr>
              <a:t>a) Lợn rừng con nghĩ là</a:t>
            </a:r>
            <a:endParaRPr lang="en-US" sz="2800" b="1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3400" y="3158518"/>
            <a:ext cx="3352800" cy="95628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smtClean="0">
                <a:solidFill>
                  <a:srgbClr val="002060"/>
                </a:solidFill>
                <a:latin typeface="Century Gothic" pitchFamily="34" charset="0"/>
              </a:rPr>
              <a:t> b) Lợn rừng mẹ bảo con</a:t>
            </a:r>
            <a:endParaRPr lang="en-US" sz="2800" b="1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76801" y="1689895"/>
            <a:ext cx="3581400" cy="97710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smtClean="0">
                <a:solidFill>
                  <a:srgbClr val="002060"/>
                </a:solidFill>
                <a:latin typeface="Century Gothic" pitchFamily="34" charset="0"/>
              </a:rPr>
              <a:t>1, chớ tự kiêu mà hại thân. </a:t>
            </a:r>
            <a:endParaRPr lang="en-US" sz="2800" b="1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76801" y="3180290"/>
            <a:ext cx="3581400" cy="95410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2060"/>
                </a:solidFill>
                <a:latin typeface="Century Gothic" pitchFamily="34" charset="0"/>
              </a:rPr>
              <a:t>2, mình thắng được voi.</a:t>
            </a:r>
            <a:endParaRPr lang="vi-VN" sz="2800"/>
          </a:p>
        </p:txBody>
      </p:sp>
      <p:cxnSp>
        <p:nvCxnSpPr>
          <p:cNvPr id="3" name="Straight Connector 2"/>
          <p:cNvCxnSpPr/>
          <p:nvPr/>
        </p:nvCxnSpPr>
        <p:spPr>
          <a:xfrm>
            <a:off x="3886200" y="2667000"/>
            <a:ext cx="990600" cy="5132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886200" y="2667000"/>
            <a:ext cx="990600" cy="5132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28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ham Thi Minh Phuong\Desktop\s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296399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413670" y="930166"/>
            <a:ext cx="3238500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ĎĹ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04905" y="2707023"/>
            <a:ext cx="2146409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vi-VN" sz="8800" b="1" smtClean="0">
                <a:solidFill>
                  <a:srgbClr val="000000"/>
                </a:solidFill>
                <a:latin typeface="HP001 4 hàng" pitchFamily="34" charset="-93"/>
              </a:rPr>
              <a:t>Ďơ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2913749" y="928414"/>
            <a:ext cx="291984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h</a:t>
            </a:r>
            <a:r>
              <a:rPr lang="el-GR" sz="9000" b="1" smtClean="0">
                <a:latin typeface="HP001 4 hàng" pitchFamily="34" charset="-93"/>
                <a:ea typeface="HP001 4H"/>
              </a:rPr>
              <a:t>Ξ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1" name="TextBox 3"/>
          <p:cNvSpPr txBox="1">
            <a:spLocks noChangeArrowheads="1"/>
          </p:cNvSpPr>
          <p:nvPr/>
        </p:nvSpPr>
        <p:spPr bwMode="auto">
          <a:xfrm>
            <a:off x="5050960" y="945306"/>
            <a:ext cx="34289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hu</a:t>
            </a:r>
            <a:r>
              <a:rPr lang="el-GR" sz="9000" b="1" smtClean="0">
                <a:latin typeface="HP001 4 hàng" pitchFamily="34" charset="-93"/>
                <a:ea typeface="HP001 4H" pitchFamily="34" charset="-127"/>
              </a:rPr>
              <a:t>Ϛ</a:t>
            </a:r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 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787844" y="2743200"/>
            <a:ext cx="319927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huơ </a:t>
            </a:r>
            <a:endParaRPr lang="vi-VN" sz="88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823454" y="2742574"/>
            <a:ext cx="34289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v</a:t>
            </a:r>
            <a:r>
              <a:rPr lang="el-GR" sz="8800" b="1" smtClean="0">
                <a:latin typeface="HP001 4 hàng" pitchFamily="34" charset="-93"/>
                <a:ea typeface="HP001 4H" pitchFamily="34" charset="-127"/>
              </a:rPr>
              <a:t>Ρ</a:t>
            </a:r>
            <a:endParaRPr lang="vi-VN" sz="8800" b="1" dirty="0">
              <a:latin typeface="HP001 4 hàng" pitchFamily="34" charset="-93"/>
              <a:ea typeface="HP001 4H" pitchFamily="34" charset="-127"/>
            </a:endParaRPr>
          </a:p>
        </p:txBody>
      </p:sp>
      <p:pic>
        <p:nvPicPr>
          <p:cNvPr id="1026" name="Picture 2" descr="C:\Users\Pham Thi Minh Phuong\Desktop\d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103" y="2968922"/>
            <a:ext cx="2286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14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93466"/>
            <a:ext cx="10515600" cy="758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Box 17"/>
          <p:cNvSpPr txBox="1">
            <a:spLocks noChangeArrowheads="1"/>
          </p:cNvSpPr>
          <p:nvPr/>
        </p:nvSpPr>
        <p:spPr bwMode="auto">
          <a:xfrm>
            <a:off x="196454" y="100013"/>
            <a:ext cx="2379177" cy="70788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Khởi</a:t>
            </a:r>
            <a:r>
              <a:rPr lang="en-US" altLang="en-US" sz="40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động</a:t>
            </a:r>
            <a:endParaRPr lang="en-US" altLang="en-US" sz="4000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914400" y="3429000"/>
            <a:ext cx="25490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 hoè</a:t>
            </a:r>
            <a:endParaRPr lang="en-US" alt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5116276" y="3429000"/>
            <a:ext cx="29274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4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ức khoẻ</a:t>
            </a:r>
            <a:endParaRPr lang="en-US" alt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2671662" y="2167281"/>
            <a:ext cx="16626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</a:t>
            </a:r>
            <a:r>
              <a:rPr lang="en-US" altLang="en-US" sz="4800" b="1" smtClean="0">
                <a:solidFill>
                  <a:srgbClr val="FF0000"/>
                </a:solidFill>
                <a:latin typeface=".VnAvant" panose="020B7200000000000000" pitchFamily="34" charset="0"/>
              </a:rPr>
              <a:t>  </a:t>
            </a:r>
            <a:endParaRPr lang="en-US" altLang="en-US" sz="48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5585524" y="2167280"/>
            <a:ext cx="16450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</a:t>
            </a:r>
            <a:r>
              <a:rPr lang="en-US" altLang="en-US" sz="4800" b="1" smtClean="0">
                <a:solidFill>
                  <a:srgbClr val="FF0000"/>
                </a:solidFill>
                <a:latin typeface=".VnAvant" panose="020B7200000000000000" pitchFamily="34" charset="0"/>
              </a:rPr>
              <a:t>  </a:t>
            </a:r>
            <a:endParaRPr lang="en-US" altLang="en-US" sz="48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960602" y="4579203"/>
            <a:ext cx="30299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4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hìa khoá</a:t>
            </a:r>
            <a:endParaRPr lang="en-US" alt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15"/>
          <p:cNvSpPr txBox="1">
            <a:spLocks noChangeArrowheads="1"/>
          </p:cNvSpPr>
          <p:nvPr/>
        </p:nvSpPr>
        <p:spPr bwMode="auto">
          <a:xfrm>
            <a:off x="5116276" y="4579202"/>
            <a:ext cx="32351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en-US" sz="4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àng choé</a:t>
            </a:r>
            <a:endParaRPr lang="en-US" alt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98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401480" y="3628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Ďơ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69801" y="5429180"/>
            <a:ext cx="291984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huơ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42668" y="5440710"/>
            <a:ext cx="34289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vā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-60434" y="47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ĎĹ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479" y="1839226"/>
            <a:ext cx="27015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h</a:t>
            </a:r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28359" y="1839301"/>
            <a:ext cx="190468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hu</a:t>
            </a:r>
            <a:r>
              <a:rPr lang="el-GR" sz="9000" b="1" smtClean="0">
                <a:latin typeface="HP001 4 hàng" pitchFamily="34" charset="-93"/>
                <a:ea typeface="HP001 4H" pitchFamily="34" charset="-127"/>
              </a:rPr>
              <a:t>Ϛ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090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:\Users\Pham Thi Minh Phuong\Desktop\td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8853681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609600" y="3886200"/>
            <a:ext cx="8229600" cy="7620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5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457200"/>
            <a:ext cx="6172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2060"/>
                </a:solidFill>
              </a:rPr>
              <a:t>Thứ </a:t>
            </a:r>
            <a:r>
              <a:rPr lang="vi-VN" sz="2800" smtClean="0">
                <a:solidFill>
                  <a:srgbClr val="002060"/>
                </a:solidFill>
              </a:rPr>
              <a:t>tư </a:t>
            </a:r>
            <a:r>
              <a:rPr lang="vi-VN" sz="2800">
                <a:solidFill>
                  <a:srgbClr val="002060"/>
                </a:solidFill>
              </a:rPr>
              <a:t>ngày </a:t>
            </a:r>
            <a:r>
              <a:rPr lang="vi-VN" sz="2800" smtClean="0">
                <a:solidFill>
                  <a:srgbClr val="002060"/>
                </a:solidFill>
              </a:rPr>
              <a:t>16 </a:t>
            </a:r>
            <a:r>
              <a:rPr lang="vi-VN" sz="2800">
                <a:solidFill>
                  <a:srgbClr val="002060"/>
                </a:solidFill>
              </a:rPr>
              <a:t>tháng 2 năm </a:t>
            </a:r>
            <a:r>
              <a:rPr lang="vi-VN" sz="2800" smtClean="0">
                <a:solidFill>
                  <a:srgbClr val="002060"/>
                </a:solidFill>
              </a:rPr>
              <a:t>2022</a:t>
            </a:r>
            <a:endParaRPr lang="vi-VN" sz="2800">
              <a:solidFill>
                <a:srgbClr val="002060"/>
              </a:solidFill>
            </a:endParaRPr>
          </a:p>
          <a:p>
            <a:pPr algn="ctr"/>
            <a:r>
              <a:rPr lang="vi-VN" sz="2800" u="sng">
                <a:solidFill>
                  <a:srgbClr val="002060"/>
                </a:solidFill>
              </a:rPr>
              <a:t>Tiếng Việt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0" y="1428851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smtClean="0">
                <a:solidFill>
                  <a:srgbClr val="C00000"/>
                </a:solidFill>
              </a:rPr>
              <a:t>Bài 114: uê, ươ</a:t>
            </a:r>
            <a:endParaRPr lang="vi-VN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3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0253" y="775306"/>
            <a:ext cx="14378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</a:t>
            </a:r>
            <a:r>
              <a:rPr lang="en-US" sz="9600" b="1" smtClean="0">
                <a:solidFill>
                  <a:srgbClr val="002060"/>
                </a:solidFill>
                <a:latin typeface="Century Gothic" pitchFamily="34" charset="0"/>
              </a:rPr>
              <a:t>   </a:t>
            </a:r>
            <a:r>
              <a:rPr lang="en-US" sz="9600" smtClean="0">
                <a:solidFill>
                  <a:srgbClr val="002060"/>
                </a:solidFill>
                <a:latin typeface="Century Gothic" pitchFamily="34" charset="0"/>
              </a:rPr>
              <a:t>                         </a:t>
            </a:r>
            <a:endParaRPr lang="en-US" sz="9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0614" y="753535"/>
            <a:ext cx="19811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120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0" smtClean="0">
                <a:solidFill>
                  <a:srgbClr val="002060"/>
                </a:solidFill>
                <a:latin typeface="UTM Avo"/>
              </a:rPr>
              <a:t>                        </a:t>
            </a:r>
            <a:endParaRPr lang="en-US" sz="12000" dirty="0">
              <a:solidFill>
                <a:srgbClr val="002060"/>
              </a:solidFill>
              <a:latin typeface="UTM Avo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40677" y="1044828"/>
            <a:ext cx="420967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45161" y="2763816"/>
            <a:ext cx="4209670" cy="78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152400" y="1044828"/>
            <a:ext cx="1" cy="3482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321139" y="1044828"/>
            <a:ext cx="29208" cy="34978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48773" y="4546169"/>
            <a:ext cx="419100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19294" y="2793763"/>
            <a:ext cx="0" cy="1715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7756" y="2607178"/>
            <a:ext cx="18985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mtClean="0">
                <a:solidFill>
                  <a:srgbClr val="0070C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12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en-US" sz="1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2633008"/>
            <a:ext cx="19991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smtClean="0">
                <a:solidFill>
                  <a:srgbClr val="FF0000"/>
                </a:solidFill>
                <a:latin typeface="UTM Avo"/>
                <a:cs typeface="Aharoni" pitchFamily="2" charset="-79"/>
              </a:rPr>
              <a:t> </a:t>
            </a:r>
            <a:r>
              <a:rPr lang="en-US" sz="1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</a:t>
            </a:r>
            <a:endParaRPr lang="en-US" sz="1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880555"/>
            <a:ext cx="25061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9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9600" smtClean="0">
                <a:solidFill>
                  <a:srgbClr val="002060"/>
                </a:solidFill>
                <a:latin typeface="Century Gothic" pitchFamily="34" charset="0"/>
              </a:rPr>
              <a:t>                         </a:t>
            </a:r>
            <a:endParaRPr lang="en-US" sz="9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880408"/>
            <a:ext cx="13547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12000" smtClean="0">
                <a:solidFill>
                  <a:srgbClr val="002060"/>
                </a:solidFill>
                <a:latin typeface="UTM Avo"/>
              </a:rPr>
              <a:t>                            </a:t>
            </a:r>
            <a:endParaRPr lang="en-US" sz="12000" dirty="0">
              <a:solidFill>
                <a:srgbClr val="002060"/>
              </a:solidFill>
              <a:latin typeface="UTM Avo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785630" y="1046329"/>
            <a:ext cx="420967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90114" y="2765317"/>
            <a:ext cx="4209670" cy="78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797353" y="1046329"/>
            <a:ext cx="1" cy="3482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966092" y="1046329"/>
            <a:ext cx="29208" cy="34978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93726" y="4547670"/>
            <a:ext cx="419100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78340" y="2804364"/>
            <a:ext cx="0" cy="1715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648200" y="2692527"/>
            <a:ext cx="2525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en-US" sz="1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55724" y="2710220"/>
            <a:ext cx="19991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smtClean="0">
                <a:solidFill>
                  <a:srgbClr val="FF0000"/>
                </a:solidFill>
                <a:latin typeface="UTM Avo"/>
                <a:cs typeface="Aharoni" pitchFamily="2" charset="-79"/>
              </a:rPr>
              <a:t> </a:t>
            </a:r>
            <a:r>
              <a:rPr lang="en-US" sz="1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endParaRPr lang="en-US" sz="1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0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11" grpId="0"/>
      <p:bldP spid="12" grpId="0"/>
      <p:bldP spid="13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205853"/>
            <a:ext cx="4114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smtClean="0">
                <a:solidFill>
                  <a:srgbClr val="C0000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12000" b="1" smtClean="0">
                <a:solidFill>
                  <a:srgbClr val="FF0000"/>
                </a:solidFill>
                <a:latin typeface="UTM Avo"/>
                <a:cs typeface="Aharoni" pitchFamily="2" charset="-79"/>
              </a:rPr>
              <a:t>uê</a:t>
            </a:r>
            <a:endParaRPr lang="en-US" sz="12000" b="1" dirty="0">
              <a:solidFill>
                <a:srgbClr val="FF0000"/>
              </a:solidFill>
              <a:latin typeface="UTM Avo"/>
              <a:cs typeface="Aharoni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457200" y="3123074"/>
            <a:ext cx="4114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smtClean="0">
                <a:solidFill>
                  <a:srgbClr val="C0000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12000" b="1" smtClean="0">
                <a:solidFill>
                  <a:srgbClr val="FF0000"/>
                </a:solidFill>
                <a:latin typeface="UTM Avo"/>
                <a:cs typeface="Aharoni" pitchFamily="2" charset="-79"/>
              </a:rPr>
              <a:t>u</a:t>
            </a:r>
            <a:r>
              <a:rPr lang="en-US" sz="12000" b="1">
                <a:solidFill>
                  <a:srgbClr val="FF0000"/>
                </a:solidFill>
                <a:latin typeface="UTM Avo"/>
                <a:cs typeface="Aharoni" pitchFamily="2" charset="-79"/>
              </a:rPr>
              <a:t>ơ</a:t>
            </a:r>
            <a:endParaRPr lang="en-US" sz="12000" b="1" dirty="0">
              <a:solidFill>
                <a:srgbClr val="FF0000"/>
              </a:solidFill>
              <a:latin typeface="UTM Avo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4555" y="2286000"/>
            <a:ext cx="167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smtClean="0">
                <a:solidFill>
                  <a:srgbClr val="C00000"/>
                </a:solidFill>
                <a:latin typeface="UTM Avo"/>
                <a:cs typeface="Aharoni" pitchFamily="2" charset="-79"/>
              </a:rPr>
              <a:t> </a:t>
            </a:r>
            <a:r>
              <a:rPr lang="en-US" sz="12000" b="1" smtClean="0">
                <a:solidFill>
                  <a:srgbClr val="FF0000"/>
                </a:solidFill>
                <a:latin typeface="UTM Avo"/>
                <a:cs typeface="Aharoni" pitchFamily="2" charset="-79"/>
              </a:rPr>
              <a:t>u </a:t>
            </a:r>
            <a:endParaRPr lang="en-US" sz="12000" b="1" dirty="0">
              <a:solidFill>
                <a:srgbClr val="FF0000"/>
              </a:solidFill>
              <a:latin typeface="UTM Avo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20955" y="3462992"/>
            <a:ext cx="1712042" cy="71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325731" y="2561410"/>
            <a:ext cx="1559642" cy="890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62835" y="1316504"/>
            <a:ext cx="21075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smtClean="0">
                <a:solidFill>
                  <a:srgbClr val="C0000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12000" b="1">
                <a:solidFill>
                  <a:srgbClr val="FF0000"/>
                </a:solidFill>
                <a:latin typeface="UTM Avo"/>
                <a:cs typeface="Aharoni" pitchFamily="2" charset="-79"/>
              </a:rPr>
              <a:t>ê</a:t>
            </a:r>
            <a:r>
              <a:rPr lang="en-US" sz="9600" b="1" smtClean="0">
                <a:solidFill>
                  <a:srgbClr val="FF0000"/>
                </a:solidFill>
                <a:latin typeface="Century Gothic" pitchFamily="34" charset="0"/>
                <a:cs typeface="Aharoni" pitchFamily="2" charset="-79"/>
              </a:rPr>
              <a:t> </a:t>
            </a:r>
            <a:endParaRPr lang="en-US" sz="9600" b="1" dirty="0">
              <a:solidFill>
                <a:srgbClr val="FF0000"/>
              </a:solidFill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7862" y="3017345"/>
            <a:ext cx="251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>
                <a:solidFill>
                  <a:srgbClr val="FF0000"/>
                </a:solidFill>
                <a:latin typeface="UTM Avo"/>
                <a:cs typeface="Aharoni" pitchFamily="2" charset="-79"/>
              </a:rPr>
              <a:t>ơ</a:t>
            </a:r>
            <a:r>
              <a:rPr lang="en-US" sz="9600" b="1" smtClean="0">
                <a:solidFill>
                  <a:srgbClr val="FF0000"/>
                </a:solidFill>
                <a:latin typeface="Century Gothic" pitchFamily="34" charset="0"/>
                <a:cs typeface="Aharoni" pitchFamily="2" charset="-79"/>
              </a:rPr>
              <a:t> </a:t>
            </a:r>
            <a:endParaRPr lang="en-US" sz="9600" b="1" dirty="0">
              <a:solidFill>
                <a:srgbClr val="FF0000"/>
              </a:solidFill>
              <a:latin typeface="Century Gothic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60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6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-276064" y="4415165"/>
            <a:ext cx="7438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C0000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9600" b="1" smtClean="0">
                <a:latin typeface="Century Gothic" pitchFamily="34" charset="0"/>
                <a:cs typeface="Aharoni" pitchFamily="2" charset="-79"/>
              </a:rPr>
              <a:t>hoa h</a:t>
            </a:r>
            <a:r>
              <a:rPr lang="en-US" sz="9600" b="1" smtClean="0">
                <a:solidFill>
                  <a:srgbClr val="FF0000"/>
                </a:solidFill>
                <a:latin typeface="Century Gothic" pitchFamily="34" charset="0"/>
                <a:cs typeface="Aharoni" pitchFamily="2" charset="-79"/>
              </a:rPr>
              <a:t>uệ</a:t>
            </a:r>
            <a:endParaRPr lang="en-US" sz="10500" b="1" dirty="0">
              <a:solidFill>
                <a:srgbClr val="FF0000"/>
              </a:solidFill>
              <a:latin typeface="UTM Avo"/>
              <a:cs typeface="Aharoni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65133" y="864680"/>
            <a:ext cx="41507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>
                <a:latin typeface="Century Gothic" pitchFamily="34" charset="0"/>
              </a:rPr>
              <a:t>h</a:t>
            </a:r>
            <a:r>
              <a:rPr lang="en-US" sz="9600" b="1" smtClean="0">
                <a:solidFill>
                  <a:srgbClr val="FF0000"/>
                </a:solidFill>
                <a:latin typeface="Century Gothic" pitchFamily="34" charset="0"/>
              </a:rPr>
              <a:t>uệ</a:t>
            </a:r>
            <a:r>
              <a:rPr lang="en-US" sz="9600" b="1" smtClean="0">
                <a:solidFill>
                  <a:srgbClr val="002060"/>
                </a:solidFill>
                <a:latin typeface="Century Gothic" pitchFamily="34" charset="0"/>
              </a:rPr>
              <a:t>   </a:t>
            </a:r>
            <a:r>
              <a:rPr lang="en-US" sz="9600" smtClean="0">
                <a:solidFill>
                  <a:srgbClr val="002060"/>
                </a:solidFill>
                <a:latin typeface="Century Gothic" pitchFamily="34" charset="0"/>
              </a:rPr>
              <a:t>                         </a:t>
            </a:r>
            <a:endParaRPr lang="en-US" sz="9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06255" y="899849"/>
            <a:ext cx="420967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10739" y="2618837"/>
            <a:ext cx="4209670" cy="78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4617978" y="899849"/>
            <a:ext cx="1" cy="3482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786717" y="899849"/>
            <a:ext cx="29208" cy="34978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614351" y="4401190"/>
            <a:ext cx="419100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40528" y="2670196"/>
            <a:ext cx="0" cy="1715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67198" y="2823734"/>
            <a:ext cx="220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mtClean="0">
                <a:solidFill>
                  <a:srgbClr val="0070C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9600" b="1" smtClean="0">
                <a:latin typeface="Century Gothic" pitchFamily="34" charset="0"/>
                <a:cs typeface="Aharoni" pitchFamily="2" charset="-79"/>
              </a:rPr>
              <a:t>h</a:t>
            </a:r>
            <a:endParaRPr lang="en-US" sz="9600" b="1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40289" y="2714874"/>
            <a:ext cx="30696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smtClean="0">
                <a:solidFill>
                  <a:srgbClr val="FF000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9600" b="1" smtClean="0">
                <a:solidFill>
                  <a:srgbClr val="FF0000"/>
                </a:solidFill>
                <a:latin typeface="Century Gothic" pitchFamily="34" charset="0"/>
              </a:rPr>
              <a:t>uệ</a:t>
            </a:r>
            <a:endParaRPr lang="en-US" sz="9600" b="1" dirty="0">
              <a:solidFill>
                <a:srgbClr val="FF0000"/>
              </a:solidFill>
              <a:latin typeface="Century Gothic" pitchFamily="34" charset="0"/>
              <a:cs typeface="Aharoni" pitchFamily="2" charset="-79"/>
            </a:endParaRPr>
          </a:p>
        </p:txBody>
      </p:sp>
      <p:pic>
        <p:nvPicPr>
          <p:cNvPr id="1029" name="Picture 5" descr="C:\Users\Pham Thi Minh Phuong\Desktop\m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3886198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99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-276064" y="4415165"/>
            <a:ext cx="7438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C0000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9600" b="1" smtClean="0">
                <a:latin typeface="Century Gothic" pitchFamily="34" charset="0"/>
                <a:cs typeface="Aharoni" pitchFamily="2" charset="-79"/>
              </a:rPr>
              <a:t> h</a:t>
            </a:r>
            <a:r>
              <a:rPr lang="en-US" sz="9600" b="1" smtClean="0">
                <a:solidFill>
                  <a:srgbClr val="FF0000"/>
                </a:solidFill>
                <a:latin typeface="Century Gothic" pitchFamily="34" charset="0"/>
                <a:cs typeface="Aharoni" pitchFamily="2" charset="-79"/>
              </a:rPr>
              <a:t>uơ </a:t>
            </a:r>
            <a:r>
              <a:rPr lang="en-US" sz="9600" b="1" smtClean="0">
                <a:latin typeface="Century Gothic" pitchFamily="34" charset="0"/>
                <a:cs typeface="Aharoni" pitchFamily="2" charset="-79"/>
              </a:rPr>
              <a:t>vòi</a:t>
            </a:r>
            <a:endParaRPr lang="en-US" sz="10500" b="1" dirty="0">
              <a:latin typeface="UTM Avo"/>
              <a:cs typeface="Aharoni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65133" y="864680"/>
            <a:ext cx="41507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smtClean="0">
                <a:latin typeface="Century Gothic" pitchFamily="34" charset="0"/>
              </a:rPr>
              <a:t>h</a:t>
            </a:r>
            <a:r>
              <a:rPr lang="en-US" sz="9600" b="1">
                <a:solidFill>
                  <a:srgbClr val="FF0000"/>
                </a:solidFill>
                <a:latin typeface="Century Gothic" pitchFamily="34" charset="0"/>
              </a:rPr>
              <a:t>u</a:t>
            </a:r>
            <a:r>
              <a:rPr lang="en-US" sz="9600" b="1" smtClean="0">
                <a:solidFill>
                  <a:srgbClr val="FF0000"/>
                </a:solidFill>
                <a:latin typeface="Century Gothic" pitchFamily="34" charset="0"/>
              </a:rPr>
              <a:t>ơ</a:t>
            </a:r>
            <a:r>
              <a:rPr lang="en-US" sz="9600" b="1" smtClean="0">
                <a:solidFill>
                  <a:srgbClr val="002060"/>
                </a:solidFill>
                <a:latin typeface="Century Gothic" pitchFamily="34" charset="0"/>
              </a:rPr>
              <a:t>   </a:t>
            </a:r>
            <a:r>
              <a:rPr lang="en-US" sz="9600" smtClean="0">
                <a:solidFill>
                  <a:srgbClr val="002060"/>
                </a:solidFill>
                <a:latin typeface="Century Gothic" pitchFamily="34" charset="0"/>
              </a:rPr>
              <a:t>                         </a:t>
            </a:r>
            <a:endParaRPr lang="en-US" sz="96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06255" y="899849"/>
            <a:ext cx="420967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10739" y="2618837"/>
            <a:ext cx="4209670" cy="78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4617978" y="899849"/>
            <a:ext cx="1" cy="34826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786717" y="899849"/>
            <a:ext cx="29208" cy="34978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614351" y="4401190"/>
            <a:ext cx="419100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40528" y="2670196"/>
            <a:ext cx="0" cy="1715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65132" y="2823734"/>
            <a:ext cx="18118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smtClean="0">
                <a:latin typeface="Century Gothic" pitchFamily="34" charset="0"/>
                <a:cs typeface="Aharoni" pitchFamily="2" charset="-79"/>
              </a:rPr>
              <a:t>h</a:t>
            </a:r>
            <a:endParaRPr lang="en-US" sz="9600" b="1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40289" y="2714874"/>
            <a:ext cx="306961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smtClean="0">
                <a:solidFill>
                  <a:srgbClr val="FF0000"/>
                </a:solidFill>
                <a:latin typeface="Century Gothic" pitchFamily="34" charset="0"/>
                <a:cs typeface="Aharoni" pitchFamily="2" charset="-79"/>
              </a:rPr>
              <a:t> </a:t>
            </a:r>
            <a:r>
              <a:rPr lang="en-US" sz="9600" b="1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  <a:r>
              <a:rPr lang="en-US" sz="10500" b="1">
                <a:solidFill>
                  <a:srgbClr val="FF0000"/>
                </a:solidFill>
                <a:latin typeface="UTM Avo"/>
              </a:rPr>
              <a:t>ơ</a:t>
            </a:r>
            <a:endParaRPr lang="en-US" sz="9600" b="1" dirty="0">
              <a:solidFill>
                <a:srgbClr val="FF0000"/>
              </a:solidFill>
              <a:latin typeface="Century Gothic" pitchFamily="34" charset="0"/>
              <a:cs typeface="Aharoni" pitchFamily="2" charset="-79"/>
            </a:endParaRPr>
          </a:p>
        </p:txBody>
      </p:sp>
      <p:pic>
        <p:nvPicPr>
          <p:cNvPr id="3074" name="Picture 2" descr="C:\Users\Pham Thi Minh Phuong\Desktop\m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4114800" cy="403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0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174</Words>
  <Application>Microsoft Office PowerPoint</Application>
  <PresentationFormat>On-screen Show (4:3)</PresentationFormat>
  <Paragraphs>76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.VnAvant</vt:lpstr>
      <vt:lpstr>Aharoni</vt:lpstr>
      <vt:lpstr>Arial</vt:lpstr>
      <vt:lpstr>Calibri</vt:lpstr>
      <vt:lpstr>Century Gothic</vt:lpstr>
      <vt:lpstr>HP001 4 hàng</vt:lpstr>
      <vt:lpstr>HP001 4H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Pham Thi Minh Phuong</cp:lastModifiedBy>
  <cp:revision>154</cp:revision>
  <dcterms:created xsi:type="dcterms:W3CDTF">2020-10-21T22:23:20Z</dcterms:created>
  <dcterms:modified xsi:type="dcterms:W3CDTF">2022-02-16T00:54:07Z</dcterms:modified>
</cp:coreProperties>
</file>