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94" r:id="rId2"/>
    <p:sldId id="311" r:id="rId3"/>
    <p:sldId id="309" r:id="rId4"/>
    <p:sldId id="315" r:id="rId5"/>
    <p:sldId id="283" r:id="rId6"/>
    <p:sldId id="301" r:id="rId7"/>
    <p:sldId id="312" r:id="rId8"/>
    <p:sldId id="313" r:id="rId9"/>
    <p:sldId id="290" r:id="rId10"/>
    <p:sldId id="303" r:id="rId11"/>
    <p:sldId id="308" r:id="rId12"/>
    <p:sldId id="270" r:id="rId13"/>
  </p:sldIdLst>
  <p:sldSz cx="12192000" cy="6858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oBVT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99"/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>
        <p:scale>
          <a:sx n="59" d="100"/>
          <a:sy n="59" d="100"/>
        </p:scale>
        <p:origin x="-834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7CE72-7896-453E-B37C-C19DD7A82E06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E070F-04E4-459F-99E2-148328547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16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1064441" y="0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2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86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66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2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8AD11223-96EF-4329-A73E-B99823A47DBB}"/>
              </a:ext>
            </a:extLst>
          </p:cNvPr>
          <p:cNvSpPr/>
          <p:nvPr userDrawn="1"/>
        </p:nvSpPr>
        <p:spPr>
          <a:xfrm>
            <a:off x="10628311" y="56751"/>
            <a:ext cx="1447800" cy="14097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72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31/01/2024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60872" y="2461507"/>
            <a:ext cx="7889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37" y="4690853"/>
            <a:ext cx="2973699" cy="2622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2437" y="-880283"/>
            <a:ext cx="2332439" cy="2721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987" y="4414748"/>
            <a:ext cx="2174517" cy="21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6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4"/>
          <a:stretch/>
        </p:blipFill>
        <p:spPr bwMode="auto">
          <a:xfrm>
            <a:off x="6591300" y="1525083"/>
            <a:ext cx="5130800" cy="436771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(</a:t>
            </a:r>
            <a:r>
              <a:rPr lang="en-US" sz="4000" b="1">
                <a:solidFill>
                  <a:srgbClr val="0000FF"/>
                </a:solidFill>
                <a:cs typeface="Times New Roman" panose="02020603050405020304" pitchFamily="18" charset="0"/>
              </a:rPr>
              <a:t>3</a:t>
            </a:r>
            <a:r>
              <a:rPr lang="en-US" sz="40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Hình chữ nhật 7">
            <a:extLst>
              <a:ext uri="{FF2B5EF4-FFF2-40B4-BE49-F238E27FC236}">
                <a16:creationId xmlns="" xmlns:a16="http://schemas.microsoft.com/office/drawing/2014/main" id="{C66D1AE9-2999-4729-A1DC-0B78B299B85B}"/>
              </a:ext>
            </a:extLst>
          </p:cNvPr>
          <p:cNvSpPr/>
          <p:nvPr/>
        </p:nvSpPr>
        <p:spPr>
          <a:xfrm>
            <a:off x="243670" y="476846"/>
            <a:ext cx="8318046" cy="4049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b) 3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, con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vần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uôc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endParaRPr lang="en-US" sz="4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endParaRPr lang="en-US" sz="4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0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Có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cs typeface="Times New Roman" panose="02020603050405020304" pitchFamily="18" charset="0"/>
              </a:rPr>
              <a:t>vần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uôt</a:t>
            </a:r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Hình chữ nhật 8">
            <a:extLst>
              <a:ext uri="{FF2B5EF4-FFF2-40B4-BE49-F238E27FC236}">
                <a16:creationId xmlns=""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203655" y="2190587"/>
            <a:ext cx="6628946" cy="621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chemeClr val="tx1"/>
                </a:solidFill>
                <a:cs typeface="Times New Roman" panose="02020603050405020304" pitchFamily="18" charset="0"/>
              </a:rPr>
              <a:t>    </a:t>
            </a:r>
            <a:r>
              <a:rPr lang="en-US" sz="4000" b="1" smtClean="0">
                <a:solidFill>
                  <a:srgbClr val="0000FF"/>
                </a:solidFill>
                <a:cs typeface="Times New Roman" panose="02020603050405020304" pitchFamily="18" charset="0"/>
              </a:rPr>
              <a:t>đôi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guốc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ngọn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đuốc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cuốc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đất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… </a:t>
            </a:r>
          </a:p>
        </p:txBody>
      </p:sp>
      <p:sp>
        <p:nvSpPr>
          <p:cNvPr id="12" name="Hình chữ nhật 8">
            <a:extLst>
              <a:ext uri="{FF2B5EF4-FFF2-40B4-BE49-F238E27FC236}">
                <a16:creationId xmlns=""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294587" y="3857500"/>
            <a:ext cx="5979213" cy="10200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chuột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tuốt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lúa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ruột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gan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,… </a:t>
            </a:r>
          </a:p>
        </p:txBody>
      </p:sp>
    </p:spTree>
    <p:extLst>
      <p:ext uri="{BB962C8B-B14F-4D97-AF65-F5344CB8AC3E}">
        <p14:creationId xmlns:p14="http://schemas.microsoft.com/office/powerpoint/2010/main" val="108510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4378" y="-2269958"/>
            <a:ext cx="12994104" cy="9127958"/>
          </a:xfrm>
          <a:prstGeom prst="rect">
            <a:avLst/>
          </a:prstGeom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="" xmlns:a16="http://schemas.microsoft.com/office/drawing/2014/main" id="{3767AB97-4B96-428D-A443-BFEDC107B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54864"/>
            <a:ext cx="1299345" cy="812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75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54066" y="378707"/>
            <a:ext cx="78890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Trò</a:t>
            </a:r>
            <a:r>
              <a:rPr lang="en-US" sz="8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chơi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133" y="4744948"/>
            <a:ext cx="2973699" cy="26223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223" y="-812123"/>
            <a:ext cx="2332439" cy="27211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845" y="4862542"/>
            <a:ext cx="2174517" cy="2174517"/>
          </a:xfrm>
          <a:prstGeom prst="rect">
            <a:avLst/>
          </a:prstGeom>
        </p:spPr>
      </p:pic>
      <p:sp>
        <p:nvSpPr>
          <p:cNvPr id="8" name="WordArt 3"/>
          <p:cNvSpPr>
            <a:spLocks noChangeArrowheads="1" noChangeShapeType="1" noTextEdit="1"/>
          </p:cNvSpPr>
          <p:nvPr/>
        </p:nvSpPr>
        <p:spPr bwMode="auto">
          <a:xfrm>
            <a:off x="1967216" y="2084298"/>
            <a:ext cx="9855200" cy="2362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PerspectiveBottomLeft"/>
              <a:lightRig rig="legacyFlat3" dir="t"/>
            </a:scene3d>
            <a:sp3d extrusionH="887400" prstMaterial="legacyMatte">
              <a:extrusionClr>
                <a:srgbClr val="CCFFCC"/>
              </a:extrusionClr>
            </a:sp3d>
          </a:bodyPr>
          <a:lstStyle/>
          <a:p>
            <a:pPr algn="ctr"/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+mj-lt"/>
                <a:cs typeface="Arial"/>
              </a:rPr>
              <a:t>Hái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+mj-lt"/>
                <a:cs typeface="Arial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+mj-lt"/>
                <a:cs typeface="Arial"/>
              </a:rPr>
              <a:t>hoa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+mj-lt"/>
                <a:cs typeface="Arial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+mj-lt"/>
                <a:cs typeface="Arial"/>
              </a:rPr>
              <a:t>nhận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+mj-lt"/>
                <a:cs typeface="Arial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+mj-lt"/>
                <a:cs typeface="Arial"/>
              </a:rPr>
              <a:t>lì</a:t>
            </a:r>
            <a:r>
              <a:rPr lang="en-US" sz="3600" b="1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+mj-lt"/>
                <a:cs typeface="Arial"/>
              </a:rPr>
              <a:t> </a:t>
            </a:r>
            <a:r>
              <a:rPr lang="en-US" sz="3600" b="1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6600"/>
                    </a:gs>
                  </a:gsLst>
                  <a:path path="rect">
                    <a:fillToRect r="100000" b="100000"/>
                  </a:path>
                </a:gradFill>
                <a:latin typeface="+mj-lt"/>
                <a:cs typeface="Arial"/>
              </a:rPr>
              <a:t>xì</a:t>
            </a:r>
            <a:endParaRPr lang="en-US" sz="3600" b="1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FF6600"/>
                  </a:gs>
                </a:gsLst>
                <a:path path="rect">
                  <a:fillToRect r="100000" b="100000"/>
                </a:path>
              </a:gra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198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9" presetClass="entr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m yeu truong e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369" y="470840"/>
            <a:ext cx="1443024" cy="70788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4000" b="1" dirty="0">
                <a:latin typeface="+mj-lt"/>
                <a:cs typeface="Times New Roman" panose="02020603050405020304" pitchFamily="18" charset="0"/>
              </a:rPr>
              <a:t>ĐỌC</a:t>
            </a:r>
            <a:endParaRPr lang="vi-VN" sz="40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41831" y="392120"/>
            <a:ext cx="3602781" cy="14054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Tiếng</a:t>
            </a:r>
            <a:r>
              <a:rPr lang="en-US" sz="4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vườn</a:t>
            </a:r>
            <a:endParaRPr lang="en-US" sz="4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endParaRPr lang="en-US" sz="3733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6986" r="25715" b="39564"/>
          <a:stretch/>
        </p:blipFill>
        <p:spPr>
          <a:xfrm>
            <a:off x="5508938" y="5719555"/>
            <a:ext cx="1556912" cy="10863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0900" y="1372241"/>
            <a:ext cx="118525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733" dirty="0">
                <a:latin typeface="+mj-lt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vườn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muỗm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khoe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chùm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mới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muỗm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tua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tủa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trổ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thẳng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trời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nhài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xóa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vại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nước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bông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nhài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một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màu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trắng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tinh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khôi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hương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thơm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ngào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ngạt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. Khi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nhài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nở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bưởi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đua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nở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rộ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70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69831" t="39342" r="-1"/>
          <a:stretch/>
        </p:blipFill>
        <p:spPr>
          <a:xfrm>
            <a:off x="10242790" y="5708110"/>
            <a:ext cx="1720610" cy="1090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68009" b="48002"/>
          <a:stretch/>
        </p:blipFill>
        <p:spPr>
          <a:xfrm>
            <a:off x="93166" y="5785945"/>
            <a:ext cx="1824534" cy="9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95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-160421" y="-160421"/>
            <a:ext cx="12737432" cy="71547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5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C66D1AE9-2999-4729-A1DC-0B78B299B85B}"/>
              </a:ext>
            </a:extLst>
          </p:cNvPr>
          <p:cNvSpPr/>
          <p:nvPr/>
        </p:nvSpPr>
        <p:spPr>
          <a:xfrm>
            <a:off x="313870" y="1323439"/>
            <a:ext cx="7076476" cy="43383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lphaLcParenR"/>
            </a:pP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hay</a:t>
            </a:r>
            <a:r>
              <a:rPr lang="en-US" sz="36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</a:t>
            </a:r>
            <a:r>
              <a:rPr lang="en-US" sz="36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endParaRPr lang="en-US" sz="36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Mỏ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dài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lông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biếc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ên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cành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lặng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yên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Bỗng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vụt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tên</a:t>
            </a:r>
            <a:endParaRPr lang="en-US" sz="4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ao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              (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339270" y="3158905"/>
            <a:ext cx="550478" cy="4644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="" xmlns:a16="http://schemas.microsoft.com/office/drawing/2014/main" id="{2CE0068C-7D4A-418F-858D-2F6E76DB4669}"/>
              </a:ext>
            </a:extLst>
          </p:cNvPr>
          <p:cNvSpPr/>
          <p:nvPr/>
        </p:nvSpPr>
        <p:spPr>
          <a:xfrm>
            <a:off x="339270" y="4450398"/>
            <a:ext cx="725398" cy="46446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(2)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vần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Họ chim bói cá ở Việt Nam: đời sống, tập tính của bói cá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346" y="1779773"/>
            <a:ext cx="4371668" cy="303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2733" y="4953942"/>
            <a:ext cx="514275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00FF"/>
                </a:solidFill>
              </a:rPr>
              <a:t>(Là con chim bói cá)</a:t>
            </a:r>
            <a:endParaRPr lang="vi-VN" sz="4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23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3" r="78972" b="60412"/>
          <a:stretch/>
        </p:blipFill>
        <p:spPr bwMode="auto">
          <a:xfrm>
            <a:off x="1968500" y="2714224"/>
            <a:ext cx="11430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08034"/>
            <a:ext cx="121920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(3)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6982" y="707886"/>
            <a:ext cx="1016081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cs typeface="Times New Roman" panose="02020603050405020304" pitchFamily="18" charset="0"/>
              </a:rPr>
              <a:t>a) </a:t>
            </a:r>
            <a:r>
              <a:rPr lang="en-US" sz="4000" b="1" dirty="0">
                <a:cs typeface="Times New Roman" panose="02020603050405020304" pitchFamily="18" charset="0"/>
              </a:rPr>
              <a:t>3 </a:t>
            </a:r>
            <a:r>
              <a:rPr lang="en-US" sz="4000" b="1" dirty="0" err="1">
                <a:cs typeface="Times New Roman" panose="02020603050405020304" pitchFamily="18" charset="0"/>
              </a:rPr>
              <a:t>loài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000" b="1" dirty="0"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ch</a:t>
            </a:r>
            <a:r>
              <a:rPr lang="en-US" sz="4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chè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marL="571500" indent="-571500" algn="just">
              <a:buFontTx/>
              <a:buChar char="-"/>
            </a:pPr>
            <a:endParaRPr lang="en-US" sz="32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endParaRPr lang="en-US" sz="3200" b="1" dirty="0" smtClean="0">
              <a:cs typeface="Times New Roman" panose="02020603050405020304" pitchFamily="18" charset="0"/>
            </a:endParaRPr>
          </a:p>
          <a:p>
            <a:pPr algn="just"/>
            <a:endParaRPr lang="en-US" sz="3200" b="1" dirty="0" smtClean="0">
              <a:cs typeface="Times New Roman" panose="02020603050405020304" pitchFamily="18" charset="0"/>
            </a:endParaRPr>
          </a:p>
          <a:p>
            <a:pPr algn="just"/>
            <a:endParaRPr lang="en-US" sz="4000" b="1" dirty="0" smtClean="0"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 smtClean="0"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tr</a:t>
            </a:r>
            <a:r>
              <a:rPr lang="en-US" sz="40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trúc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</a:p>
          <a:p>
            <a:pPr algn="just"/>
            <a:endParaRPr lang="en-US" sz="3200" dirty="0"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11" name="Hình chữ nhật 8">
            <a:extLst>
              <a:ext uri="{FF2B5EF4-FFF2-40B4-BE49-F238E27FC236}">
                <a16:creationId xmlns=""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234264" y="1902560"/>
            <a:ext cx="9379635" cy="6461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chuối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chanh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chôm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cs typeface="Times New Roman" panose="02020603050405020304" pitchFamily="18" charset="0"/>
              </a:rPr>
              <a:t>chôm</a:t>
            </a:r>
            <a:r>
              <a:rPr lang="en-US" sz="4000" b="1" dirty="0" smtClean="0">
                <a:solidFill>
                  <a:srgbClr val="0000FF"/>
                </a:solidFill>
                <a:cs typeface="Times New Roman" panose="02020603050405020304" pitchFamily="18" charset="0"/>
              </a:rPr>
              <a:t>,… </a:t>
            </a:r>
            <a:endParaRPr lang="en-US" sz="4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Hình chữ nhật 8">
            <a:extLst>
              <a:ext uri="{FF2B5EF4-FFF2-40B4-BE49-F238E27FC236}">
                <a16:creationId xmlns=""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291548" y="4785396"/>
            <a:ext cx="6947186" cy="4644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trám</a:t>
            </a:r>
            <a:r>
              <a:rPr lang="en-US" sz="4000" b="1" dirty="0">
                <a:solidFill>
                  <a:srgbClr val="0000FF"/>
                </a:solidFill>
                <a:cs typeface="Times New Roman" panose="02020603050405020304" pitchFamily="18" charset="0"/>
              </a:rPr>
              <a:t>…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0" t="6587" b="46706"/>
          <a:stretch/>
        </p:blipFill>
        <p:spPr bwMode="auto">
          <a:xfrm>
            <a:off x="8743950" y="3342875"/>
            <a:ext cx="1079500" cy="202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4" r="78271" b="28108"/>
          <a:stretch/>
        </p:blipFill>
        <p:spPr bwMode="auto">
          <a:xfrm>
            <a:off x="381000" y="2733026"/>
            <a:ext cx="1181100" cy="121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3" t="59389" r="7934" b="8125"/>
          <a:stretch/>
        </p:blipFill>
        <p:spPr bwMode="auto">
          <a:xfrm>
            <a:off x="8089900" y="815920"/>
            <a:ext cx="1193800" cy="14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EF3F9"/>
              </a:clrFrom>
              <a:clrTo>
                <a:srgbClr val="EEF3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0" t="61686" r="30385" b="6704"/>
          <a:stretch/>
        </p:blipFill>
        <p:spPr bwMode="auto">
          <a:xfrm>
            <a:off x="5119709" y="5398930"/>
            <a:ext cx="1408091" cy="133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125" y="5569236"/>
            <a:ext cx="1442775" cy="10820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1" y="2750986"/>
            <a:ext cx="1922779" cy="1201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198" y="5365779"/>
            <a:ext cx="2169886" cy="1343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4" y="5380320"/>
            <a:ext cx="2404846" cy="137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1" y="0"/>
            <a:ext cx="5069843" cy="29387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3493" y="2938790"/>
            <a:ext cx="309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Cây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chà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là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948" y="-12700"/>
            <a:ext cx="4119609" cy="30790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4" y="3462011"/>
            <a:ext cx="5116495" cy="27482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3462009"/>
            <a:ext cx="4420938" cy="2748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92125" y="2925833"/>
            <a:ext cx="309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Cây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chay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504" y="6210301"/>
            <a:ext cx="309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Cây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chó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đẻ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39198" y="6329844"/>
            <a:ext cx="309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Cây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chuỗi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ngọc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81014" y="0"/>
            <a:ext cx="1560934" cy="497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333" y="0"/>
            <a:ext cx="511171" cy="497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261557" y="0"/>
            <a:ext cx="930443" cy="4973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71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545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956" y="681001"/>
            <a:ext cx="4825141" cy="51655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00" y="75699"/>
            <a:ext cx="4589928" cy="2640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00" y="3408159"/>
            <a:ext cx="4589928" cy="2832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7101" y="2763471"/>
            <a:ext cx="256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Cây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trinh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nữ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8659" y="6298904"/>
            <a:ext cx="256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Cây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trâm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bầu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8217" y="6037294"/>
            <a:ext cx="2560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Cây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tràm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="" xmlns:a16="http://schemas.microsoft.com/office/drawing/2014/main" id="{C66D1AE9-2999-4729-A1DC-0B78B299B85B}"/>
              </a:ext>
            </a:extLst>
          </p:cNvPr>
          <p:cNvSpPr/>
          <p:nvPr/>
        </p:nvSpPr>
        <p:spPr>
          <a:xfrm>
            <a:off x="136070" y="1244857"/>
            <a:ext cx="6429830" cy="4644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Vần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uốc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hay</a:t>
            </a:r>
            <a:r>
              <a:rPr lang="en-US" sz="3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uôt </a:t>
            </a:r>
            <a:r>
              <a:rPr lang="en-US" sz="3600" b="1" smtClean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endParaRPr lang="en-US" sz="36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Móng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g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uốc</a:t>
            </a:r>
            <a:endParaRPr lang="en-US" sz="36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Ụt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ịt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36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uốt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ngày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No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ngủ</a:t>
            </a:r>
            <a:r>
              <a:rPr lang="en-US" sz="3600" b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ngay</a:t>
            </a:r>
            <a:endParaRPr lang="en-US" sz="36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Đói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la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eng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éc</a:t>
            </a:r>
            <a:r>
              <a:rPr lang="en-US" sz="36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                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?)</a:t>
            </a:r>
          </a:p>
        </p:txBody>
      </p:sp>
      <p:sp>
        <p:nvSpPr>
          <p:cNvPr id="9" name="Hình chữ nhật 8">
            <a:extLst>
              <a:ext uri="{FF2B5EF4-FFF2-40B4-BE49-F238E27FC236}">
                <a16:creationId xmlns="" xmlns:a16="http://schemas.microsoft.com/office/drawing/2014/main" id="{B84FA255-B05E-4AD8-8015-DD7114A774C3}"/>
              </a:ext>
            </a:extLst>
          </p:cNvPr>
          <p:cNvSpPr/>
          <p:nvPr/>
        </p:nvSpPr>
        <p:spPr>
          <a:xfrm>
            <a:off x="4082507" y="2616200"/>
            <a:ext cx="916721" cy="6080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Hình chữ nhật 12">
            <a:extLst>
              <a:ext uri="{FF2B5EF4-FFF2-40B4-BE49-F238E27FC236}">
                <a16:creationId xmlns="" xmlns:a16="http://schemas.microsoft.com/office/drawing/2014/main" id="{2CE0068C-7D4A-418F-858D-2F6E76DB4669}"/>
              </a:ext>
            </a:extLst>
          </p:cNvPr>
          <p:cNvSpPr/>
          <p:nvPr/>
        </p:nvSpPr>
        <p:spPr>
          <a:xfrm>
            <a:off x="1491983" y="3224243"/>
            <a:ext cx="747245" cy="54331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(2)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vần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trống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3218" y="2328692"/>
            <a:ext cx="3321276" cy="30876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5605" y="4942184"/>
            <a:ext cx="314220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b="1" smtClean="0">
                <a:solidFill>
                  <a:srgbClr val="0000FF"/>
                </a:solidFill>
              </a:rPr>
              <a:t>(Là con lợn)</a:t>
            </a:r>
            <a:endParaRPr lang="vi-VN" sz="4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1575</TotalTime>
  <Words>296</Words>
  <Application>Microsoft Office PowerPoint</Application>
  <PresentationFormat>Custom</PresentationFormat>
  <Paragraphs>56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RedStar</cp:lastModifiedBy>
  <cp:revision>128</cp:revision>
  <dcterms:created xsi:type="dcterms:W3CDTF">2021-11-01T08:16:43Z</dcterms:created>
  <dcterms:modified xsi:type="dcterms:W3CDTF">2024-01-31T01:52:58Z</dcterms:modified>
</cp:coreProperties>
</file>