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45" r:id="rId2"/>
    <p:sldId id="347" r:id="rId3"/>
    <p:sldId id="350" r:id="rId4"/>
    <p:sldId id="346" r:id="rId5"/>
    <p:sldId id="298" r:id="rId6"/>
    <p:sldId id="324" r:id="rId7"/>
    <p:sldId id="325" r:id="rId8"/>
    <p:sldId id="326" r:id="rId9"/>
    <p:sldId id="303" r:id="rId10"/>
    <p:sldId id="328" r:id="rId11"/>
    <p:sldId id="349" r:id="rId12"/>
    <p:sldId id="329" r:id="rId13"/>
    <p:sldId id="330" r:id="rId14"/>
    <p:sldId id="331" r:id="rId15"/>
  </p:sldIdLst>
  <p:sldSz cx="12192000" cy="6858000"/>
  <p:notesSz cx="6858000" cy="9144000"/>
  <p:embeddedFontLst>
    <p:embeddedFont>
      <p:font typeface=".VnTifani Heavy" pitchFamily="34" charset="0"/>
      <p:regular r:id="rId18"/>
    </p:embeddedFont>
    <p:embeddedFont>
      <p:font typeface=".VnTifani HeavyH" pitchFamily="34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.VnArial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-24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5180D79-1D92-488D-92D0-EA2D605E5C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4956585-C1DE-4145-8363-A019D32428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DD633-984F-4297-AF8C-1A190FBFBDA3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EC6252-C1FD-4BD8-AA8D-2DFD859B88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42FE837-4598-4F63-9AD3-967E4B370C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D1FC7-8BE7-4D70-8D24-56C88C200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78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F1919-EB94-41CB-B687-6F8BEA5FFBC3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25389-D585-4303-88D6-3714E917F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0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964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4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15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90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9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4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4EA16-1A8E-4512-B13F-D83D5387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88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24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0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121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9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1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tr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473200" y="2914650"/>
            <a:ext cx="9855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vÒ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dù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giê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: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Nãi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vÀ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Nghe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.VnTifani HeavyH" pitchFamily="34" charset="0"/>
              <a:cs typeface="Arial"/>
            </a:endParaRP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Líp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.VnTifani HeavyH" pitchFamily="34" charset="0"/>
                <a:cs typeface="Arial"/>
              </a:rPr>
              <a:t>2H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.VnTifani HeavyH" pitchFamily="34" charset="0"/>
              <a:cs typeface="Arial"/>
            </a:endParaRPr>
          </a:p>
        </p:txBody>
      </p:sp>
      <p:pic>
        <p:nvPicPr>
          <p:cNvPr id="2052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14020">
            <a:off x="0" y="1"/>
            <a:ext cx="27432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 descr="Parchment"/>
          <p:cNvSpPr>
            <a:spLocks noChangeArrowheads="1" noChangeShapeType="1" noTextEdit="1"/>
          </p:cNvSpPr>
          <p:nvPr/>
        </p:nvSpPr>
        <p:spPr bwMode="auto">
          <a:xfrm>
            <a:off x="1280585" y="1695450"/>
            <a:ext cx="10526183" cy="1282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NhiÖt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liÖt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chµo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mõng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c¸c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thÇy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c« </a:t>
            </a:r>
            <a:r>
              <a:rPr lang="en-US" sz="3600" kern="10" dirty="0" err="1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gi¸o</a:t>
            </a:r>
            <a:r>
              <a:rPr lang="en-US" sz="3600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Tifani Heavy" pitchFamily="34" charset="0"/>
                <a:cs typeface="Arial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6779200" y="5807075"/>
            <a:ext cx="38506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Gi¸o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viªn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thùc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hiÖn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: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NguyÔn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ThÞ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Ch©m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;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Trưêng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TiÓu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err="1">
                <a:solidFill>
                  <a:srgbClr val="0000FF"/>
                </a:solidFill>
                <a:latin typeface=".VnArial" pitchFamily="34" charset="0"/>
              </a:rPr>
              <a:t>häc</a:t>
            </a:r>
            <a:r>
              <a:rPr lang="en-US" altLang="en-US" sz="6600" b="1" i="1" dirty="0">
                <a:solidFill>
                  <a:srgbClr val="0000FF"/>
                </a:solidFill>
                <a:latin typeface=".VnArial" pitchFamily="34" charset="0"/>
              </a:rPr>
              <a:t> 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.VnArial" pitchFamily="34" charset="0"/>
              </a:rPr>
              <a:t>Chu </a:t>
            </a:r>
            <a:r>
              <a:rPr lang="en-US" altLang="en-US" sz="6600" b="1" i="1" dirty="0" err="1" smtClean="0">
                <a:solidFill>
                  <a:srgbClr val="0000FF"/>
                </a:solidFill>
                <a:latin typeface=".VnArial" pitchFamily="34" charset="0"/>
              </a:rPr>
              <a:t>Văn</a:t>
            </a:r>
            <a:r>
              <a:rPr lang="en-US" altLang="en-US" sz="6600" b="1" i="1" dirty="0" smtClean="0">
                <a:solidFill>
                  <a:srgbClr val="0000FF"/>
                </a:solidFill>
                <a:latin typeface=".VnArial" pitchFamily="34" charset="0"/>
              </a:rPr>
              <a:t> An</a:t>
            </a:r>
            <a:endParaRPr lang="en-US" altLang="en-US" sz="6600" b="1" i="1" dirty="0">
              <a:solidFill>
                <a:srgbClr val="0000FF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862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9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-2948" y="0"/>
            <a:ext cx="12194948" cy="67710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l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064E2E32-64F4-41B8-8343-FA3C8B647EDA}"/>
              </a:ext>
            </a:extLst>
          </p:cNvPr>
          <p:cNvSpPr/>
          <p:nvPr/>
        </p:nvSpPr>
        <p:spPr>
          <a:xfrm>
            <a:off x="171356" y="964337"/>
            <a:ext cx="11490740" cy="1765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3200" dirty="0" err="1" smtClean="0">
                <a:solidFill>
                  <a:schemeClr val="tx1"/>
                </a:solidFill>
              </a:rPr>
              <a:t>Bông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cúc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dirty="0" err="1">
                <a:solidFill>
                  <a:schemeClr val="tx1"/>
                </a:solidFill>
              </a:rPr>
              <a:t>truyện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Chim</a:t>
            </a:r>
            <a:r>
              <a:rPr lang="en-US" sz="3200" i="1" dirty="0">
                <a:solidFill>
                  <a:schemeClr val="tx1"/>
                </a:solidFill>
              </a:rPr>
              <a:t> s</a:t>
            </a:r>
            <a:r>
              <a:rPr lang="vi-VN" sz="3200" i="1" dirty="0">
                <a:solidFill>
                  <a:schemeClr val="tx1"/>
                </a:solidFill>
              </a:rPr>
              <a:t>ơ</a:t>
            </a:r>
            <a:r>
              <a:rPr lang="en-US" sz="3200" i="1" dirty="0">
                <a:solidFill>
                  <a:schemeClr val="tx1"/>
                </a:solidFill>
              </a:rPr>
              <a:t>n ca </a:t>
            </a:r>
            <a:r>
              <a:rPr lang="en-US" sz="3200" i="1" dirty="0" err="1">
                <a:solidFill>
                  <a:schemeClr val="tx1"/>
                </a:solidFill>
              </a:rPr>
              <a:t>và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bông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cúc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 err="1">
                <a:solidFill>
                  <a:schemeClr val="tx1"/>
                </a:solidFill>
              </a:rPr>
              <a:t>trắng</a:t>
            </a:r>
            <a:r>
              <a:rPr lang="en-US" sz="3200" dirty="0">
                <a:solidFill>
                  <a:schemeClr val="tx1"/>
                </a:solidFill>
              </a:rPr>
              <a:t>) </a:t>
            </a:r>
            <a:r>
              <a:rPr lang="en-US" sz="3200" dirty="0" err="1">
                <a:solidFill>
                  <a:schemeClr val="tx1"/>
                </a:solidFill>
              </a:rPr>
              <a:t>thấy</a:t>
            </a:r>
            <a:r>
              <a:rPr lang="en-US" sz="3200" dirty="0">
                <a:solidFill>
                  <a:schemeClr val="tx1"/>
                </a:solidFill>
              </a:rPr>
              <a:t> s</a:t>
            </a:r>
            <a:r>
              <a:rPr lang="vi-VN" sz="3200" dirty="0">
                <a:solidFill>
                  <a:schemeClr val="tx1"/>
                </a:solidFill>
              </a:rPr>
              <a:t>ơ</a:t>
            </a:r>
            <a:r>
              <a:rPr lang="en-US" sz="3200" dirty="0">
                <a:solidFill>
                  <a:schemeClr val="tx1"/>
                </a:solidFill>
              </a:rPr>
              <a:t>n ca </a:t>
            </a:r>
            <a:r>
              <a:rPr lang="en-US" sz="3200" dirty="0" err="1">
                <a:solidFill>
                  <a:schemeClr val="tx1"/>
                </a:solidFill>
              </a:rPr>
              <a:t>đói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khát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tha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: “</a:t>
            </a:r>
            <a:r>
              <a:rPr lang="en-US" sz="3200" dirty="0" err="1">
                <a:solidFill>
                  <a:srgbClr val="FF0000"/>
                </a:solidFill>
              </a:rPr>
              <a:t>Bạn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tôi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</a:t>
            </a:r>
            <a:r>
              <a:rPr lang="en-US" sz="3200" dirty="0" smtClean="0">
                <a:solidFill>
                  <a:srgbClr val="FF0000"/>
                </a:solidFill>
              </a:rPr>
              <a:t>!”.</a:t>
            </a:r>
          </a:p>
          <a:p>
            <a:r>
              <a:rPr lang="en-US" sz="3200" dirty="0" smtClean="0">
                <a:solidFill>
                  <a:srgbClr val="0000CC"/>
                </a:solidFill>
              </a:rPr>
              <a:t>     </a:t>
            </a:r>
            <a:r>
              <a:rPr lang="en-US" sz="3200" dirty="0" err="1" smtClean="0">
                <a:solidFill>
                  <a:srgbClr val="0000CC"/>
                </a:solidFill>
              </a:rPr>
              <a:t>Chim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>
                <a:solidFill>
                  <a:srgbClr val="0000CC"/>
                </a:solidFill>
              </a:rPr>
              <a:t>s</a:t>
            </a:r>
            <a:r>
              <a:rPr lang="vi-VN" sz="3200" dirty="0">
                <a:solidFill>
                  <a:srgbClr val="0000CC"/>
                </a:solidFill>
              </a:rPr>
              <a:t>ơ</a:t>
            </a:r>
            <a:r>
              <a:rPr lang="en-US" sz="3200" dirty="0">
                <a:solidFill>
                  <a:srgbClr val="0000CC"/>
                </a:solidFill>
              </a:rPr>
              <a:t>n ca </a:t>
            </a:r>
            <a:r>
              <a:rPr lang="en-US" sz="3200" dirty="0" err="1">
                <a:solidFill>
                  <a:srgbClr val="0000CC"/>
                </a:solidFill>
              </a:rPr>
              <a:t>sẽ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Bông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cúc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đáp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</a:p>
        </p:txBody>
      </p:sp>
      <p:pic>
        <p:nvPicPr>
          <p:cNvPr id="10" name="Hình ảnh 4">
            <a:extLst>
              <a:ext uri="{FF2B5EF4-FFF2-40B4-BE49-F238E27FC236}">
                <a16:creationId xmlns:a16="http://schemas.microsoft.com/office/drawing/2014/main" xmlns="" id="{2C8B081F-8B53-4CA1-A6A0-6DFEAB42C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95" y="3402399"/>
            <a:ext cx="7020905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42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-2948" y="0"/>
            <a:ext cx="12194948" cy="67710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="" xmlns:a16="http://schemas.microsoft.com/office/drawing/2014/main" id="{064E2E32-64F4-41B8-8343-FA3C8B647EDA}"/>
              </a:ext>
            </a:extLst>
          </p:cNvPr>
          <p:cNvSpPr/>
          <p:nvPr/>
        </p:nvSpPr>
        <p:spPr>
          <a:xfrm>
            <a:off x="349156" y="1206669"/>
            <a:ext cx="11490740" cy="1765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smtClean="0"/>
              <a:t>b</a:t>
            </a:r>
            <a:endParaRPr lang="en-US" sz="36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smtClean="0">
                <a:solidFill>
                  <a:schemeClr val="tx1"/>
                </a:solidFill>
              </a:rPr>
              <a:t>b</a:t>
            </a:r>
            <a:r>
              <a:rPr lang="en-US" sz="3200" dirty="0">
                <a:solidFill>
                  <a:schemeClr val="tx1"/>
                </a:solidFill>
              </a:rPr>
              <a:t>)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mấy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rủ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trèo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bắt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 non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tổ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chim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</a:rPr>
              <a:t>Em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?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đáp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  <a:p>
            <a:pPr algn="just"/>
            <a:endParaRPr lang="en-US" sz="4000" dirty="0"/>
          </a:p>
        </p:txBody>
      </p:sp>
      <p:pic>
        <p:nvPicPr>
          <p:cNvPr id="10" name="Hình ảnh 4">
            <a:extLst>
              <a:ext uri="{FF2B5EF4-FFF2-40B4-BE49-F238E27FC236}">
                <a16:creationId xmlns:a16="http://schemas.microsoft.com/office/drawing/2014/main" xmlns="" id="{2C8B081F-8B53-4CA1-A6A0-6DFEAB42C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95" y="3402399"/>
            <a:ext cx="7020905" cy="3105583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36B929BF-FCF7-49D3-8111-6287F38A018C}"/>
              </a:ext>
            </a:extLst>
          </p:cNvPr>
          <p:cNvSpPr/>
          <p:nvPr/>
        </p:nvSpPr>
        <p:spPr>
          <a:xfrm>
            <a:off x="-206148" y="152400"/>
            <a:ext cx="12194948" cy="677104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l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+mj-lt"/>
                <a:cs typeface="Times New Roman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666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="" xmlns:a16="http://schemas.microsoft.com/office/drawing/2014/main" id="{9FB18C58-EAAF-44BE-846E-6364390ADFE8}"/>
              </a:ext>
            </a:extLst>
          </p:cNvPr>
          <p:cNvSpPr/>
          <p:nvPr/>
        </p:nvSpPr>
        <p:spPr>
          <a:xfrm>
            <a:off x="290074" y="1097207"/>
            <a:ext cx="11611852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    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l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ời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chối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B22C7876-B843-4445-8CD7-5EA4A629B39B}"/>
              </a:ext>
            </a:extLst>
          </p:cNvPr>
          <p:cNvSpPr/>
          <p:nvPr/>
        </p:nvSpPr>
        <p:spPr>
          <a:xfrm>
            <a:off x="675860" y="1961321"/>
            <a:ext cx="10469218" cy="11529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/>
              <a:t>b</a:t>
            </a:r>
            <a:r>
              <a:rPr lang="en-US" sz="2400" dirty="0"/>
              <a:t>)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trèo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non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  <a:endParaRPr lang="en-US" sz="2800" dirty="0"/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29814577-0BF7-4DB3-AD31-5B8A5497A0D2}"/>
              </a:ext>
            </a:extLst>
          </p:cNvPr>
          <p:cNvCxnSpPr>
            <a:cxnSpLocks/>
          </p:cNvCxnSpPr>
          <p:nvPr/>
        </p:nvCxnSpPr>
        <p:spPr>
          <a:xfrm>
            <a:off x="781878" y="2902226"/>
            <a:ext cx="2676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969E0249-BE35-43FC-99E1-B125B4241CD0}"/>
              </a:ext>
            </a:extLst>
          </p:cNvPr>
          <p:cNvCxnSpPr>
            <a:cxnSpLocks/>
          </p:cNvCxnSpPr>
          <p:nvPr/>
        </p:nvCxnSpPr>
        <p:spPr>
          <a:xfrm>
            <a:off x="3836503" y="2902226"/>
            <a:ext cx="309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ũi tên: Phải 12">
            <a:extLst>
              <a:ext uri="{FF2B5EF4-FFF2-40B4-BE49-F238E27FC236}">
                <a16:creationId xmlns="" xmlns:a16="http://schemas.microsoft.com/office/drawing/2014/main" id="{EF15C62F-F15B-45C7-9585-A4CA779D0A6A}"/>
              </a:ext>
            </a:extLst>
          </p:cNvPr>
          <p:cNvSpPr/>
          <p:nvPr/>
        </p:nvSpPr>
        <p:spPr>
          <a:xfrm>
            <a:off x="675860" y="4002156"/>
            <a:ext cx="3538331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6FD25F7C-2C2F-4BE8-B629-1F165101244C}"/>
              </a:ext>
            </a:extLst>
          </p:cNvPr>
          <p:cNvSpPr txBox="1"/>
          <p:nvPr/>
        </p:nvSpPr>
        <p:spPr>
          <a:xfrm>
            <a:off x="1073425" y="3634528"/>
            <a:ext cx="361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Em sẽ từ chối: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7004DB5E-FBFE-46A4-9BA6-7B32B5A8DBF2}"/>
              </a:ext>
            </a:extLst>
          </p:cNvPr>
          <p:cNvSpPr/>
          <p:nvPr/>
        </p:nvSpPr>
        <p:spPr>
          <a:xfrm>
            <a:off x="4479235" y="3297069"/>
            <a:ext cx="7580243" cy="21961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   - </a:t>
            </a:r>
            <a:r>
              <a:rPr lang="en-US" sz="2400" dirty="0" err="1"/>
              <a:t>Không</a:t>
            </a:r>
            <a:r>
              <a:rPr lang="en-US" sz="2400" dirty="0"/>
              <a:t> đ</a:t>
            </a:r>
            <a:r>
              <a:rPr lang="vi-VN" sz="2400" dirty="0"/>
              <a:t>ư</a:t>
            </a:r>
            <a:r>
              <a:rPr lang="en-US" sz="2400" dirty="0" err="1"/>
              <a:t>ợc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. </a:t>
            </a:r>
            <a:r>
              <a:rPr lang="en-US" sz="2400" dirty="0" err="1"/>
              <a:t>Chim</a:t>
            </a:r>
            <a:r>
              <a:rPr lang="en-US" sz="2400" dirty="0"/>
              <a:t> non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sung s</a:t>
            </a:r>
            <a:r>
              <a:rPr lang="vi-VN" sz="2400" dirty="0"/>
              <a:t>ư</a:t>
            </a:r>
            <a:r>
              <a:rPr lang="en-US" sz="2400" dirty="0" err="1"/>
              <a:t>ớng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nó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chết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.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con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buồn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hót</a:t>
            </a:r>
            <a:r>
              <a:rPr lang="en-US" sz="2400" dirty="0"/>
              <a:t> </a:t>
            </a:r>
            <a:r>
              <a:rPr lang="en-US" sz="2400" dirty="0" err="1"/>
              <a:t>nữa</a:t>
            </a:r>
            <a:r>
              <a:rPr lang="en-US" sz="2400" dirty="0"/>
              <a:t>.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loài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chứ</a:t>
            </a:r>
            <a:r>
              <a:rPr lang="en-US" sz="2400" dirty="0"/>
              <a:t>.</a:t>
            </a:r>
          </a:p>
        </p:txBody>
      </p:sp>
      <p:sp>
        <p:nvSpPr>
          <p:cNvPr id="16" name="Mũi tên: Phải 15">
            <a:extLst>
              <a:ext uri="{FF2B5EF4-FFF2-40B4-BE49-F238E27FC236}">
                <a16:creationId xmlns="" xmlns:a16="http://schemas.microsoft.com/office/drawing/2014/main" id="{A51D8BAB-5324-46F9-9898-D1C0000CDD89}"/>
              </a:ext>
            </a:extLst>
          </p:cNvPr>
          <p:cNvSpPr/>
          <p:nvPr/>
        </p:nvSpPr>
        <p:spPr>
          <a:xfrm>
            <a:off x="675860" y="5977942"/>
            <a:ext cx="3538331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="" xmlns:a16="http://schemas.microsoft.com/office/drawing/2014/main" id="{9533C023-0889-4A53-890D-AA7740157D57}"/>
              </a:ext>
            </a:extLst>
          </p:cNvPr>
          <p:cNvSpPr/>
          <p:nvPr/>
        </p:nvSpPr>
        <p:spPr>
          <a:xfrm>
            <a:off x="4479234" y="5705255"/>
            <a:ext cx="7580243" cy="9207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    - Ừ </a:t>
            </a:r>
            <a:r>
              <a:rPr lang="en-US" sz="2400" dirty="0" err="1"/>
              <a:t>nhỉ</a:t>
            </a:r>
            <a:r>
              <a:rPr lang="en-US" sz="2400" dirty="0"/>
              <a:t>!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cậu</a:t>
            </a:r>
            <a:r>
              <a:rPr lang="en-US" sz="2400" dirty="0"/>
              <a:t>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81170DA5-298B-4B78-A6AE-431D5240BB1C}"/>
              </a:ext>
            </a:extLst>
          </p:cNvPr>
          <p:cNvSpPr txBox="1"/>
          <p:nvPr/>
        </p:nvSpPr>
        <p:spPr>
          <a:xfrm>
            <a:off x="596347" y="5194853"/>
            <a:ext cx="361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chối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38926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A88043-2A8F-4DB3-9BBF-8B3A3AF2F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63694" r="50307"/>
          <a:stretch/>
        </p:blipFill>
        <p:spPr>
          <a:xfrm>
            <a:off x="3179178" y="4210581"/>
            <a:ext cx="1844826" cy="2489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0BD94D-BB0F-489D-8E8D-3F028FA12E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5585" r="11353" b="36659"/>
          <a:stretch/>
        </p:blipFill>
        <p:spPr>
          <a:xfrm>
            <a:off x="7904813" y="3959602"/>
            <a:ext cx="2485896" cy="269637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E9B86E40-227B-45BE-87FF-C1A42BC53129}"/>
              </a:ext>
            </a:extLst>
          </p:cNvPr>
          <p:cNvSpPr/>
          <p:nvPr/>
        </p:nvSpPr>
        <p:spPr>
          <a:xfrm>
            <a:off x="74135" y="1637562"/>
            <a:ext cx="5115684" cy="2432684"/>
          </a:xfrm>
          <a:prstGeom prst="wedgeEllipseCallout">
            <a:avLst>
              <a:gd name="adj1" fmla="val 18151"/>
              <a:gd name="adj2" fmla="val 7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Sơn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ca ơi, bạn mệt lắm rồi. Ở đây không có nước uống. Bạn hãy ăn tôi đi cho đỡ khát.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422CA8D1-D720-41CB-BA69-3727278A8CC4}"/>
              </a:ext>
            </a:extLst>
          </p:cNvPr>
          <p:cNvSpPr/>
          <p:nvPr/>
        </p:nvSpPr>
        <p:spPr>
          <a:xfrm>
            <a:off x="6506678" y="2001660"/>
            <a:ext cx="4666579" cy="1844825"/>
          </a:xfrm>
          <a:prstGeom prst="wedgeEllipseCallout">
            <a:avLst>
              <a:gd name="adj1" fmla="val -7422"/>
              <a:gd name="adj2" fmla="val 73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>
                <a:latin typeface="+mj-lt"/>
              </a:rPr>
              <a:t>   Không! Làm sao tôi có thể ăn ng</a:t>
            </a:r>
            <a:r>
              <a:rPr lang="vi-VN" sz="2600">
                <a:latin typeface="+mj-lt"/>
              </a:rPr>
              <a:t>ư</a:t>
            </a:r>
            <a:r>
              <a:rPr lang="en-US" sz="2600">
                <a:latin typeface="+mj-lt"/>
              </a:rPr>
              <a:t>ời bạn của mình!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40DBEFA-DDD5-451B-A8F7-0BF55AB5D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0" y="4943199"/>
            <a:ext cx="1844825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CD04AFF-736C-4ED5-B64B-99F151CC3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9" y="5013175"/>
            <a:ext cx="1844825" cy="1844825"/>
          </a:xfrm>
          <a:prstGeom prst="rect">
            <a:avLst/>
          </a:prstGeom>
        </p:spPr>
      </p:pic>
      <p:sp>
        <p:nvSpPr>
          <p:cNvPr id="26" name="Speech Bubble: Oval 25">
            <a:extLst>
              <a:ext uri="{FF2B5EF4-FFF2-40B4-BE49-F238E27FC236}">
                <a16:creationId xmlns="" xmlns:a16="http://schemas.microsoft.com/office/drawing/2014/main" id="{5B69F671-4B4C-4FAB-8BC7-B0FA82BE471F}"/>
              </a:ext>
            </a:extLst>
          </p:cNvPr>
          <p:cNvSpPr/>
          <p:nvPr/>
        </p:nvSpPr>
        <p:spPr>
          <a:xfrm>
            <a:off x="307915" y="2001659"/>
            <a:ext cx="4539265" cy="1844825"/>
          </a:xfrm>
          <a:prstGeom prst="wedgeEllipseCallout">
            <a:avLst>
              <a:gd name="adj1" fmla="val 22642"/>
              <a:gd name="adj2" fmla="val 8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600">
                <a:latin typeface="+mj-lt"/>
              </a:rPr>
              <a:t>  Bạn đừng ngại! Tôi đã bị cắt rễ, đằng nào tôi cũng héo mà.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C390FD1-05E4-478C-A44F-470D702FB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88" y="4922478"/>
            <a:ext cx="1844825" cy="184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8E95125-316B-4599-8762-A29271150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" y="5013175"/>
            <a:ext cx="1844825" cy="184482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29B7A248-AA58-4C5D-A5A1-FD622715A30D}"/>
              </a:ext>
            </a:extLst>
          </p:cNvPr>
          <p:cNvSpPr/>
          <p:nvPr/>
        </p:nvSpPr>
        <p:spPr>
          <a:xfrm>
            <a:off x="503583" y="450298"/>
            <a:ext cx="4147930" cy="6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</a:rPr>
              <a:t>Luyện tập đóng vai</a:t>
            </a:r>
          </a:p>
        </p:txBody>
      </p:sp>
    </p:spTree>
    <p:extLst>
      <p:ext uri="{BB962C8B-B14F-4D97-AF65-F5344CB8AC3E}">
        <p14:creationId xmlns:p14="http://schemas.microsoft.com/office/powerpoint/2010/main" val="312469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E9B86E40-227B-45BE-87FF-C1A42BC53129}"/>
              </a:ext>
            </a:extLst>
          </p:cNvPr>
          <p:cNvSpPr/>
          <p:nvPr/>
        </p:nvSpPr>
        <p:spPr>
          <a:xfrm>
            <a:off x="75919" y="1142570"/>
            <a:ext cx="5727981" cy="2838127"/>
          </a:xfrm>
          <a:prstGeom prst="wedgeEllipseCallout">
            <a:avLst>
              <a:gd name="adj1" fmla="val 18151"/>
              <a:gd name="adj2" fmla="val 7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Nam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ơi, trên cây xoài kia có một tổ chim. Chúng hót líu lo hay lắm. Chúng mình trèo lên cây bắt mấy con chim non về nuôi đi.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="" xmlns:a16="http://schemas.microsoft.com/office/drawing/2014/main" id="{422CA8D1-D720-41CB-BA69-3727278A8CC4}"/>
              </a:ext>
            </a:extLst>
          </p:cNvPr>
          <p:cNvSpPr/>
          <p:nvPr/>
        </p:nvSpPr>
        <p:spPr>
          <a:xfrm>
            <a:off x="5486400" y="450297"/>
            <a:ext cx="6629681" cy="3105703"/>
          </a:xfrm>
          <a:prstGeom prst="wedgeEllipseCallout">
            <a:avLst>
              <a:gd name="adj1" fmla="val -7422"/>
              <a:gd name="adj2" fmla="val 73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Không</a:t>
            </a:r>
            <a:r>
              <a:rPr lang="en-US" sz="2200" dirty="0">
                <a:latin typeface="+mj-lt"/>
              </a:rPr>
              <a:t> đ</a:t>
            </a:r>
            <a:r>
              <a:rPr lang="vi-VN" sz="2200" dirty="0">
                <a:latin typeface="+mj-lt"/>
              </a:rPr>
              <a:t>ư</a:t>
            </a:r>
            <a:r>
              <a:rPr lang="en-US" sz="2200" dirty="0" err="1">
                <a:latin typeface="+mj-lt"/>
              </a:rPr>
              <a:t>ợc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đâu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Chim</a:t>
            </a:r>
            <a:r>
              <a:rPr lang="en-US" sz="2200" dirty="0">
                <a:latin typeface="+mj-lt"/>
              </a:rPr>
              <a:t> non </a:t>
            </a:r>
            <a:r>
              <a:rPr lang="en-US" sz="2200" dirty="0" err="1">
                <a:latin typeface="+mj-lt"/>
              </a:rPr>
              <a:t>đang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sống</a:t>
            </a:r>
            <a:r>
              <a:rPr lang="en-US" sz="2200" dirty="0">
                <a:latin typeface="+mj-lt"/>
              </a:rPr>
              <a:t> sung s</a:t>
            </a:r>
            <a:r>
              <a:rPr lang="vi-VN" sz="2200" dirty="0">
                <a:latin typeface="+mj-lt"/>
              </a:rPr>
              <a:t>ư</a:t>
            </a:r>
            <a:r>
              <a:rPr lang="en-US" sz="2200" dirty="0" err="1">
                <a:latin typeface="+mj-lt"/>
              </a:rPr>
              <a:t>ớng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mẹ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cậu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bắt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chúng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thì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chúng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sẽ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chết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đấy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Chim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mẹ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thấy</a:t>
            </a:r>
            <a:r>
              <a:rPr lang="en-US" sz="2200" dirty="0">
                <a:latin typeface="+mj-lt"/>
              </a:rPr>
              <a:t> con </a:t>
            </a:r>
            <a:r>
              <a:rPr lang="en-US" sz="2200" dirty="0" err="1">
                <a:latin typeface="+mj-lt"/>
              </a:rPr>
              <a:t>bị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bắt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thì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cũng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sẽ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buồn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không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hót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nữa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Chúng</a:t>
            </a:r>
            <a:r>
              <a:rPr lang="en-US" sz="2200" dirty="0">
                <a:latin typeface="+mj-lt"/>
              </a:rPr>
              <a:t> ta </a:t>
            </a:r>
            <a:r>
              <a:rPr lang="en-US" sz="2200" dirty="0" err="1">
                <a:latin typeface="+mj-lt"/>
              </a:rPr>
              <a:t>phải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bảo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loài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chim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chứ</a:t>
            </a:r>
            <a:r>
              <a:rPr lang="en-US" sz="2200" dirty="0">
                <a:latin typeface="+mj-lt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40DBEFA-DDD5-451B-A8F7-0BF55AB5D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0" y="4943199"/>
            <a:ext cx="1844825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CD04AFF-736C-4ED5-B64B-99F151CC3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1" y="4943199"/>
            <a:ext cx="1844825" cy="1844825"/>
          </a:xfrm>
          <a:prstGeom prst="rect">
            <a:avLst/>
          </a:prstGeom>
        </p:spPr>
      </p:pic>
      <p:sp>
        <p:nvSpPr>
          <p:cNvPr id="26" name="Speech Bubble: Oval 25">
            <a:extLst>
              <a:ext uri="{FF2B5EF4-FFF2-40B4-BE49-F238E27FC236}">
                <a16:creationId xmlns="" xmlns:a16="http://schemas.microsoft.com/office/drawing/2014/main" id="{5B69F671-4B4C-4FAB-8BC7-B0FA82BE471F}"/>
              </a:ext>
            </a:extLst>
          </p:cNvPr>
          <p:cNvSpPr/>
          <p:nvPr/>
        </p:nvSpPr>
        <p:spPr>
          <a:xfrm>
            <a:off x="503583" y="1945650"/>
            <a:ext cx="4337800" cy="1844825"/>
          </a:xfrm>
          <a:prstGeom prst="wedgeEllipseCallout">
            <a:avLst>
              <a:gd name="adj1" fmla="val 22642"/>
              <a:gd name="adj2" fmla="val 8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>
                <a:latin typeface="+mj-lt"/>
              </a:rPr>
              <a:t> Ừ </a:t>
            </a:r>
            <a:r>
              <a:rPr lang="en-US" sz="2800" dirty="0" err="1">
                <a:latin typeface="+mj-lt"/>
              </a:rPr>
              <a:t>nhỉ</a:t>
            </a:r>
            <a:r>
              <a:rPr lang="en-US" sz="2800" dirty="0">
                <a:latin typeface="+mj-lt"/>
              </a:rPr>
              <a:t>!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quá</a:t>
            </a:r>
            <a:r>
              <a:rPr lang="en-US" sz="2800" dirty="0">
                <a:latin typeface="+mj-lt"/>
              </a:rPr>
              <a:t>!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C390FD1-05E4-478C-A44F-470D702FB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04" y="4943199"/>
            <a:ext cx="1844825" cy="184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8E95125-316B-4599-8762-A29271150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5" y="5013175"/>
            <a:ext cx="1844825" cy="184482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29B7A248-AA58-4C5D-A5A1-FD622715A30D}"/>
              </a:ext>
            </a:extLst>
          </p:cNvPr>
          <p:cNvSpPr/>
          <p:nvPr/>
        </p:nvSpPr>
        <p:spPr>
          <a:xfrm>
            <a:off x="503583" y="450298"/>
            <a:ext cx="4147930" cy="6361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</a:rPr>
              <a:t>Luyện tập đóng vai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C996855-1996-4B18-8EC5-FC1D01CA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63694" r="50307"/>
          <a:stretch/>
        </p:blipFill>
        <p:spPr>
          <a:xfrm>
            <a:off x="3179178" y="4210581"/>
            <a:ext cx="1844826" cy="2489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D94236A-301A-4248-88C7-F2C8CEFE5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5585" r="11353" b="36659"/>
          <a:stretch/>
        </p:blipFill>
        <p:spPr>
          <a:xfrm>
            <a:off x="7904813" y="3959602"/>
            <a:ext cx="2485896" cy="269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C586F49-C0B4-4E95-98C0-498E208BE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b="37303"/>
          <a:stretch/>
        </p:blipFill>
        <p:spPr>
          <a:xfrm>
            <a:off x="215900" y="774699"/>
            <a:ext cx="11722100" cy="5092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270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quạ thông minh - Tiếng việt 2 - Hoc10 (1)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" y="274638"/>
            <a:ext cx="11709400" cy="6329362"/>
          </a:xfrm>
        </p:spPr>
      </p:pic>
    </p:spTree>
    <p:extLst>
      <p:ext uri="{BB962C8B-B14F-4D97-AF65-F5344CB8AC3E}">
        <p14:creationId xmlns:p14="http://schemas.microsoft.com/office/powerpoint/2010/main" val="3410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C586F49-C0B4-4E95-98C0-498E208BE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/>
          <a:stretch/>
        </p:blipFill>
        <p:spPr>
          <a:xfrm>
            <a:off x="863600" y="798731"/>
            <a:ext cx="10693400" cy="56909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270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9963811F-D2ED-4952-BC40-E2CB2CA148B0}"/>
              </a:ext>
            </a:extLst>
          </p:cNvPr>
          <p:cNvSpPr/>
          <p:nvPr/>
        </p:nvSpPr>
        <p:spPr>
          <a:xfrm>
            <a:off x="354492" y="6117408"/>
            <a:ext cx="11545408" cy="563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CC"/>
                </a:solidFill>
              </a:rPr>
              <a:t>a) Con </a:t>
            </a:r>
            <a:r>
              <a:rPr lang="en-US" sz="3200" dirty="0" err="1">
                <a:solidFill>
                  <a:srgbClr val="0000CC"/>
                </a:solidFill>
              </a:rPr>
              <a:t>quạ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  </a:t>
            </a:r>
            <a:r>
              <a:rPr lang="en-US" sz="3200" dirty="0" err="1">
                <a:solidFill>
                  <a:srgbClr val="0000CC"/>
                </a:solidFill>
              </a:rPr>
              <a:t>đi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tìm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nước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vất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như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nào</a:t>
            </a:r>
            <a:r>
              <a:rPr lang="en-US" sz="32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4" t="-5465" r="-19766" b="-28800"/>
          <a:stretch/>
        </p:blipFill>
        <p:spPr bwMode="auto">
          <a:xfrm>
            <a:off x="0" y="0"/>
            <a:ext cx="13011150" cy="731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9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9963811F-D2ED-4952-BC40-E2CB2CA148B0}"/>
              </a:ext>
            </a:extLst>
          </p:cNvPr>
          <p:cNvSpPr/>
          <p:nvPr/>
        </p:nvSpPr>
        <p:spPr>
          <a:xfrm>
            <a:off x="469900" y="5701668"/>
            <a:ext cx="8518388" cy="563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</a:rPr>
              <a:t>b) </a:t>
            </a:r>
            <a:r>
              <a:rPr lang="en-US" sz="3600" b="1" dirty="0" err="1">
                <a:solidFill>
                  <a:srgbClr val="0000CC"/>
                </a:solidFill>
              </a:rPr>
              <a:t>Quạ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đã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tìm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thấy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nước</a:t>
            </a:r>
            <a:r>
              <a:rPr lang="en-US" sz="3600" b="1" dirty="0">
                <a:solidFill>
                  <a:srgbClr val="0000CC"/>
                </a:solidFill>
              </a:rPr>
              <a:t> ở </a:t>
            </a:r>
            <a:r>
              <a:rPr lang="en-US" sz="3600" b="1" dirty="0" err="1">
                <a:solidFill>
                  <a:srgbClr val="0000CC"/>
                </a:solidFill>
              </a:rPr>
              <a:t>đâu</a:t>
            </a:r>
            <a:r>
              <a:rPr lang="en-US" sz="36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03200"/>
            <a:ext cx="9448800" cy="531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9963811F-D2ED-4952-BC40-E2CB2CA148B0}"/>
              </a:ext>
            </a:extLst>
          </p:cNvPr>
          <p:cNvSpPr/>
          <p:nvPr/>
        </p:nvSpPr>
        <p:spPr>
          <a:xfrm>
            <a:off x="114300" y="5756078"/>
            <a:ext cx="11887199" cy="563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CC"/>
                </a:solidFill>
              </a:rPr>
              <a:t>c) </a:t>
            </a:r>
            <a:r>
              <a:rPr lang="en-US" sz="3600" dirty="0" err="1">
                <a:solidFill>
                  <a:srgbClr val="0000CC"/>
                </a:solidFill>
              </a:rPr>
              <a:t>Vì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sao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quạ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không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thể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uống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được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nước</a:t>
            </a:r>
            <a:r>
              <a:rPr lang="en-US" sz="3600" dirty="0">
                <a:solidFill>
                  <a:srgbClr val="0000CC"/>
                </a:solidFill>
              </a:rPr>
              <a:t> ở </a:t>
            </a:r>
            <a:r>
              <a:rPr lang="en-US" sz="3600" dirty="0" err="1">
                <a:solidFill>
                  <a:srgbClr val="0000CC"/>
                </a:solidFill>
              </a:rPr>
              <a:t>đó</a:t>
            </a:r>
            <a:r>
              <a:rPr lang="en-US" sz="36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 bwMode="auto">
          <a:xfrm>
            <a:off x="359250" y="101600"/>
            <a:ext cx="10734199" cy="544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8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9963811F-D2ED-4952-BC40-E2CB2CA148B0}"/>
              </a:ext>
            </a:extLst>
          </p:cNvPr>
          <p:cNvSpPr/>
          <p:nvPr/>
        </p:nvSpPr>
        <p:spPr>
          <a:xfrm>
            <a:off x="0" y="5302241"/>
            <a:ext cx="11734800" cy="563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CC"/>
                </a:solidFill>
              </a:rPr>
              <a:t>d) </a:t>
            </a:r>
            <a:r>
              <a:rPr lang="en-US" sz="3600" dirty="0" err="1">
                <a:solidFill>
                  <a:srgbClr val="0000CC"/>
                </a:solidFill>
              </a:rPr>
              <a:t>Quạ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đã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nghĩ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ra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kế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gì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để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uống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được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nước</a:t>
            </a:r>
            <a:r>
              <a:rPr lang="en-US" sz="36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8" t="46837" r="47477" b="36085"/>
          <a:stretch/>
        </p:blipFill>
        <p:spPr bwMode="auto">
          <a:xfrm>
            <a:off x="7099300" y="646330"/>
            <a:ext cx="4635500" cy="34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94" y="498148"/>
            <a:ext cx="6696306" cy="376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6" y="452670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43" y="2948948"/>
            <a:ext cx="42680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0">
              <a:defRPr/>
            </a:pPr>
            <a:r>
              <a:rPr lang="en-US" sz="8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KỂ</a:t>
            </a:r>
            <a:endParaRPr lang="en-US" sz="8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524</Words>
  <Application>Microsoft Office PowerPoint</Application>
  <PresentationFormat>Custom</PresentationFormat>
  <Paragraphs>33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.VnTifani Heavy</vt:lpstr>
      <vt:lpstr>.VnTifani HeavyH</vt:lpstr>
      <vt:lpstr>Calibri</vt:lpstr>
      <vt:lpstr>.VnArial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95</cp:revision>
  <dcterms:created xsi:type="dcterms:W3CDTF">2021-11-01T08:16:43Z</dcterms:created>
  <dcterms:modified xsi:type="dcterms:W3CDTF">2024-09-04T13:57:06Z</dcterms:modified>
</cp:coreProperties>
</file>