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309" r:id="rId2"/>
    <p:sldId id="310" r:id="rId3"/>
    <p:sldId id="270" r:id="rId4"/>
    <p:sldId id="319" r:id="rId5"/>
    <p:sldId id="313" r:id="rId6"/>
    <p:sldId id="311" r:id="rId7"/>
    <p:sldId id="312" r:id="rId8"/>
    <p:sldId id="282" r:id="rId9"/>
    <p:sldId id="273" r:id="rId10"/>
    <p:sldId id="317" r:id="rId11"/>
    <p:sldId id="275" r:id="rId12"/>
    <p:sldId id="320" r:id="rId13"/>
    <p:sldId id="321" r:id="rId14"/>
    <p:sldId id="322" r:id="rId15"/>
    <p:sldId id="318" r:id="rId16"/>
    <p:sldId id="274" r:id="rId17"/>
    <p:sldId id="297" r:id="rId18"/>
    <p:sldId id="314" r:id="rId19"/>
    <p:sldId id="283" r:id="rId20"/>
    <p:sldId id="315" r:id="rId21"/>
    <p:sldId id="316" r:id="rId22"/>
    <p:sldId id="277" r:id="rId23"/>
    <p:sldId id="296" r:id="rId24"/>
    <p:sldId id="278" r:id="rId25"/>
    <p:sldId id="308" r:id="rId26"/>
    <p:sldId id="285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60093"/>
    <a:srgbClr val="FF3399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4660"/>
  </p:normalViewPr>
  <p:slideViewPr>
    <p:cSldViewPr snapToGrid="0">
      <p:cViewPr>
        <p:scale>
          <a:sx n="75" d="100"/>
          <a:sy n="75" d="100"/>
        </p:scale>
        <p:origin x="-6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7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6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907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039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99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77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0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13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470D8F-908C-4148-B10C-FC272376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80D37D2-3DC1-4258-8904-5EFE71FF5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FD91E7E-FEC6-430D-A0F5-11539199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F20810-63A6-4786-AD3E-9F753D2B8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76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6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6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5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90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66676"/>
            <a:ext cx="12484100" cy="70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2A0175-CF37-411D-A5D6-22E151DD0D1B}"/>
              </a:ext>
            </a:extLst>
          </p:cNvPr>
          <p:cNvSpPr/>
          <p:nvPr userDrawn="1"/>
        </p:nvSpPr>
        <p:spPr>
          <a:xfrm>
            <a:off x="10986522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4939" y="4017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4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2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8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2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C10B419-FF10-4B1A-ACF4-A90B728DF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859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67" r:id="rId6"/>
    <p:sldLayoutId id="2147483668" r:id="rId7"/>
    <p:sldLayoutId id="2147483677" r:id="rId8"/>
    <p:sldLayoutId id="2147483669" r:id="rId9"/>
    <p:sldLayoutId id="2147483676" r:id="rId10"/>
    <p:sldLayoutId id="2147483678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84" r:id="rId1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ươm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ướp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THƯ GIÃN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58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500" t="15852" r="27750" b="22815"/>
          <a:stretch/>
        </p:blipFill>
        <p:spPr>
          <a:xfrm>
            <a:off x="1193800" y="1295666"/>
            <a:ext cx="9613900" cy="5303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578"/>
            <a:ext cx="1307592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smtClean="0">
                <a:latin typeface="UTM Avo" panose="02040603050506020204" pitchFamily="18" charset="0"/>
              </a:rPr>
              <a:t>2. Giúp </a:t>
            </a:r>
            <a:r>
              <a:rPr lang="en-US" sz="4000" b="1" dirty="0" err="1">
                <a:latin typeface="UTM Avo" panose="02040603050506020204" pitchFamily="18" charset="0"/>
              </a:rPr>
              <a:t>thỏ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đem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cà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rốt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về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hai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kho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cho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đúng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413000" y="4203700"/>
            <a:ext cx="2101850" cy="146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3997056" y="1950720"/>
            <a:ext cx="1961784" cy="3672840"/>
          </a:xfrm>
          <a:custGeom>
            <a:avLst/>
            <a:gdLst>
              <a:gd name="connsiteX0" fmla="*/ 1961784 w 1961784"/>
              <a:gd name="connsiteY0" fmla="*/ 0 h 3672840"/>
              <a:gd name="connsiteX1" fmla="*/ 894984 w 1961784"/>
              <a:gd name="connsiteY1" fmla="*/ 289560 h 3672840"/>
              <a:gd name="connsiteX2" fmla="*/ 254904 w 1961784"/>
              <a:gd name="connsiteY2" fmla="*/ 853440 h 3672840"/>
              <a:gd name="connsiteX3" fmla="*/ 11064 w 1961784"/>
              <a:gd name="connsiteY3" fmla="*/ 1524000 h 3672840"/>
              <a:gd name="connsiteX4" fmla="*/ 117744 w 1961784"/>
              <a:gd name="connsiteY4" fmla="*/ 2103120 h 3672840"/>
              <a:gd name="connsiteX5" fmla="*/ 773064 w 1961784"/>
              <a:gd name="connsiteY5" fmla="*/ 3672840 h 367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1784" h="3672840">
                <a:moveTo>
                  <a:pt x="1961784" y="0"/>
                </a:moveTo>
                <a:cubicBezTo>
                  <a:pt x="1570624" y="73660"/>
                  <a:pt x="1179464" y="147320"/>
                  <a:pt x="894984" y="289560"/>
                </a:cubicBezTo>
                <a:cubicBezTo>
                  <a:pt x="610504" y="431800"/>
                  <a:pt x="402224" y="647700"/>
                  <a:pt x="254904" y="853440"/>
                </a:cubicBezTo>
                <a:cubicBezTo>
                  <a:pt x="107584" y="1059180"/>
                  <a:pt x="33924" y="1315720"/>
                  <a:pt x="11064" y="1524000"/>
                </a:cubicBezTo>
                <a:cubicBezTo>
                  <a:pt x="-11796" y="1732280"/>
                  <a:pt x="-9256" y="1744980"/>
                  <a:pt x="117744" y="2103120"/>
                </a:cubicBezTo>
                <a:cubicBezTo>
                  <a:pt x="244744" y="2461260"/>
                  <a:pt x="508904" y="3067050"/>
                  <a:pt x="773064" y="36728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459980" y="2194560"/>
            <a:ext cx="1976120" cy="3429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894320" y="4203700"/>
            <a:ext cx="1846580" cy="14198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422400" y="1932940"/>
            <a:ext cx="1600200" cy="55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/>
              <a:t>lượm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768600" y="2372360"/>
            <a:ext cx="1854200" cy="33007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3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1373" y="2859680"/>
            <a:ext cx="354790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l</a:t>
            </a:r>
            <a:r>
              <a:rPr lang="en-US" sz="5400" b="1" smtClean="0">
                <a:latin typeface=".VnAvant" pitchFamily="34" charset="0"/>
              </a:rPr>
              <a:t>ượm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8500" y="2817811"/>
            <a:ext cx="27178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c</a:t>
            </a:r>
            <a:r>
              <a:rPr lang="en-US" sz="5400" b="1" smtClean="0">
                <a:latin typeface=".VnAvant" pitchFamily="34" charset="0"/>
              </a:rPr>
              <a:t>ườm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1101" y="2817810"/>
            <a:ext cx="354790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ướp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374" y="5418989"/>
            <a:ext cx="354790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gươm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8500" y="5417402"/>
            <a:ext cx="30226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t</a:t>
            </a:r>
            <a:r>
              <a:rPr lang="en-US" sz="5400" b="1" smtClean="0">
                <a:latin typeface=".VnAvant" pitchFamily="34" charset="0"/>
              </a:rPr>
              <a:t>ướp </a:t>
            </a:r>
            <a:endParaRPr lang="en-US" sz="5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7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54363" y="1838519"/>
            <a:ext cx="354790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>
                <a:latin typeface=".VnAvant" pitchFamily="34" charset="0"/>
              </a:rPr>
              <a:t>l</a:t>
            </a:r>
            <a:r>
              <a:rPr lang="en-US" sz="6000" b="1" smtClean="0">
                <a:latin typeface=".VnAvant" pitchFamily="34" charset="0"/>
              </a:rPr>
              <a:t>ượm 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1490" y="1796650"/>
            <a:ext cx="271780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>
                <a:latin typeface=".VnAvant" pitchFamily="34" charset="0"/>
              </a:rPr>
              <a:t>c</a:t>
            </a:r>
            <a:r>
              <a:rPr lang="en-US" sz="6000" b="1" smtClean="0">
                <a:latin typeface=".VnAvant" pitchFamily="34" charset="0"/>
              </a:rPr>
              <a:t>ườm 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1391" y="1838519"/>
            <a:ext cx="337010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.VnAvant" pitchFamily="34" charset="0"/>
              </a:rPr>
              <a:t>ướp </a:t>
            </a:r>
            <a:endParaRPr lang="en-US" sz="6000" b="1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1965" y="5279289"/>
            <a:ext cx="354790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gươm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9091" y="5277702"/>
            <a:ext cx="30226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t</a:t>
            </a:r>
            <a:r>
              <a:rPr lang="en-US" sz="5400" b="1" smtClean="0">
                <a:latin typeface=".VnAvant" pitchFamily="34" charset="0"/>
              </a:rPr>
              <a:t>ướp 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A44A802-DB2E-4E88-B0A9-1952BC59054C}"/>
              </a:ext>
            </a:extLst>
          </p:cNvPr>
          <p:cNvSpPr/>
          <p:nvPr/>
        </p:nvSpPr>
        <p:spPr>
          <a:xfrm>
            <a:off x="1801965" y="3119646"/>
            <a:ext cx="4382935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ươm</a:t>
            </a:r>
            <a:endParaRPr lang="en-US" sz="9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5B12F17-6174-4B74-BDBD-B81CA1E9A78D}"/>
              </a:ext>
            </a:extLst>
          </p:cNvPr>
          <p:cNvSpPr/>
          <p:nvPr/>
        </p:nvSpPr>
        <p:spPr>
          <a:xfrm>
            <a:off x="6320314" y="3071878"/>
            <a:ext cx="4195285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ươp</a:t>
            </a:r>
            <a:endParaRPr lang="en-US" sz="9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3365254" y="2501900"/>
            <a:ext cx="628179" cy="6177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 flipH="1">
            <a:off x="8791948" y="2513078"/>
            <a:ext cx="821952" cy="6065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 flipH="1">
            <a:off x="3278743" y="4432159"/>
            <a:ext cx="747983" cy="11445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 flipH="1">
            <a:off x="6606398" y="4432159"/>
            <a:ext cx="747983" cy="11445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idx="4294967295"/>
          </p:nvPr>
        </p:nvSpPr>
        <p:spPr>
          <a:xfrm>
            <a:off x="771525" y="501650"/>
            <a:ext cx="10366375" cy="539750"/>
          </a:xfrm>
        </p:spPr>
        <p:txBody>
          <a:bodyPr>
            <a:noAutofit/>
          </a:bodyPr>
          <a:lstStyle/>
          <a:p>
            <a:r>
              <a:rPr lang="en-US" sz="4000" b="1" smtClean="0">
                <a:latin typeface="UTM Avo"/>
              </a:rPr>
              <a:t>Giúp thỏ đem cà rốt về hai kho cho đúng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 flipH="1">
            <a:off x="5621490" y="2678178"/>
            <a:ext cx="821952" cy="6065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641231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«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m, </a:t>
            </a:r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«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p?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</a:rPr>
              <a:t>«m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</a:rPr>
              <a:t>«p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=""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=""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=""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=""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=""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=""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=""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=""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=""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=""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=""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=""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6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buClrTx/>
              <a:buFontTx/>
              <a:buNone/>
              <a:defRPr/>
            </a:pPr>
            <a:endParaRPr lang="zh-CN" altLang="en-US" sz="1800" kern="12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xmlns="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 panose="02020603050405020304" pitchFamily="18" charset="0"/>
              </a:rPr>
              <a:t>THƯ GIÃN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58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onkey Banana Dance - Baby Monkey - Dance Along - Pinkfong Songs for Children_Trim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2E54C7-8439-4A77-B53E-7095E133C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572"/>
            <a:ext cx="1272209" cy="5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4761" y="1296123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01" t="42512" r="15282"/>
          <a:stretch/>
        </p:blipFill>
        <p:spPr>
          <a:xfrm>
            <a:off x="2637970" y="1546624"/>
            <a:ext cx="7052129" cy="364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36528" cy="8001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-127000" y="101674"/>
            <a:ext cx="12319000" cy="643882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D60093"/>
                </a:solidFill>
                <a:latin typeface="+mn-lt"/>
              </a:rPr>
              <a:t>Ủ </a:t>
            </a:r>
            <a:r>
              <a:rPr lang="en-US" sz="6000" b="1" dirty="0" err="1">
                <a:solidFill>
                  <a:srgbClr val="D60093"/>
                </a:solidFill>
                <a:latin typeface="+mn-lt"/>
              </a:rPr>
              <a:t>ấm</a:t>
            </a:r>
            <a:r>
              <a:rPr lang="en-US" sz="6000" b="1" dirty="0">
                <a:solidFill>
                  <a:srgbClr val="D60093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D60093"/>
                </a:solidFill>
                <a:latin typeface="+mn-lt"/>
              </a:rPr>
              <a:t>cho</a:t>
            </a:r>
            <a:r>
              <a:rPr lang="en-US" sz="6000" b="1" dirty="0">
                <a:solidFill>
                  <a:srgbClr val="D60093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D60093"/>
                </a:solidFill>
                <a:latin typeface="+mn-lt"/>
              </a:rPr>
              <a:t>bà</a:t>
            </a:r>
            <a:endParaRPr lang="en-US" sz="6000" b="1" dirty="0">
              <a:solidFill>
                <a:srgbClr val="D60093"/>
              </a:solidFill>
              <a:latin typeface="+mn-lt"/>
            </a:endParaRPr>
          </a:p>
          <a:p>
            <a:pPr marL="457200" lvl="1" indent="0">
              <a:buNone/>
            </a:pPr>
            <a:r>
              <a:rPr lang="en-US" sz="6000" smtClean="0">
                <a:latin typeface="+mn-lt"/>
              </a:rPr>
              <a:t>   Gió </a:t>
            </a:r>
            <a:r>
              <a:rPr lang="en-US" sz="6000" dirty="0" err="1">
                <a:latin typeface="+mn-lt"/>
              </a:rPr>
              <a:t>mùa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về</a:t>
            </a:r>
            <a:r>
              <a:rPr lang="en-US" sz="6000" dirty="0">
                <a:latin typeface="+mn-lt"/>
              </a:rPr>
              <a:t>. </a:t>
            </a:r>
            <a:r>
              <a:rPr lang="en-US" sz="6000" dirty="0" err="1">
                <a:latin typeface="+mn-lt"/>
              </a:rPr>
              <a:t>Mẹ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mua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cho</a:t>
            </a:r>
            <a:r>
              <a:rPr lang="en-US" sz="6000" dirty="0">
                <a:latin typeface="+mn-lt"/>
              </a:rPr>
              <a:t> </a:t>
            </a:r>
            <a:r>
              <a:rPr lang="en-US" sz="6000" err="1">
                <a:latin typeface="+mn-lt"/>
              </a:rPr>
              <a:t>bà</a:t>
            </a:r>
            <a:r>
              <a:rPr lang="en-US" sz="600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tấm</a:t>
            </a:r>
            <a:r>
              <a:rPr lang="en-US" sz="6000" dirty="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nệm </a:t>
            </a:r>
            <a:r>
              <a:rPr lang="en-US" sz="6000" dirty="0" err="1">
                <a:latin typeface="+mn-lt"/>
              </a:rPr>
              <a:t>ấm</a:t>
            </a:r>
            <a:r>
              <a:rPr lang="en-US" sz="6000" dirty="0">
                <a:latin typeface="+mn-lt"/>
              </a:rPr>
              <a:t>, </a:t>
            </a:r>
            <a:r>
              <a:rPr lang="en-US" sz="6000" err="1">
                <a:latin typeface="+mn-lt"/>
              </a:rPr>
              <a:t>vì</a:t>
            </a:r>
            <a:r>
              <a:rPr lang="en-US" sz="600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tấm</a:t>
            </a:r>
            <a:r>
              <a:rPr lang="en-US" sz="600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nệm </a:t>
            </a:r>
            <a:r>
              <a:rPr lang="en-US" sz="6000" dirty="0" err="1">
                <a:latin typeface="+mn-lt"/>
              </a:rPr>
              <a:t>cũ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có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chỗ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đã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tướp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ra.</a:t>
            </a:r>
            <a:endParaRPr lang="en-US" sz="6000" dirty="0">
              <a:latin typeface="+mn-lt"/>
            </a:endParaRPr>
          </a:p>
          <a:p>
            <a:pPr marL="457200" lvl="1" indent="0">
              <a:buNone/>
            </a:pPr>
            <a:r>
              <a:rPr lang="en-US" sz="6000" smtClean="0">
                <a:latin typeface="+mn-lt"/>
              </a:rPr>
              <a:t>  Đêm </a:t>
            </a:r>
            <a:r>
              <a:rPr lang="en-US" sz="6000" dirty="0" err="1">
                <a:latin typeface="+mn-lt"/>
              </a:rPr>
              <a:t>đó</a:t>
            </a:r>
            <a:r>
              <a:rPr lang="en-US" sz="6000" dirty="0">
                <a:latin typeface="+mn-lt"/>
              </a:rPr>
              <a:t>, </a:t>
            </a:r>
            <a:r>
              <a:rPr lang="en-US" sz="6000" dirty="0" err="1">
                <a:latin typeface="+mn-lt"/>
              </a:rPr>
              <a:t>Mi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nằm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ôm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bà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ngủ</a:t>
            </a:r>
            <a:r>
              <a:rPr lang="en-US" sz="6000" dirty="0">
                <a:latin typeface="+mn-lt"/>
              </a:rPr>
              <a:t>. </a:t>
            </a:r>
            <a:r>
              <a:rPr lang="en-US" sz="6000" dirty="0" err="1">
                <a:latin typeface="+mn-lt"/>
              </a:rPr>
              <a:t>Bà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thì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thầm</a:t>
            </a:r>
            <a:r>
              <a:rPr lang="en-US" sz="6000" dirty="0">
                <a:latin typeface="+mn-lt"/>
              </a:rPr>
              <a:t>: “</a:t>
            </a:r>
            <a:r>
              <a:rPr lang="en-US" sz="6000" err="1">
                <a:latin typeface="+mn-lt"/>
              </a:rPr>
              <a:t>Bé</a:t>
            </a:r>
            <a:r>
              <a:rPr lang="en-US" sz="600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Mi</a:t>
            </a:r>
            <a:r>
              <a:rPr lang="en-US" sz="6000" dirty="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của </a:t>
            </a:r>
            <a:r>
              <a:rPr lang="en-US" sz="6000" dirty="0" err="1">
                <a:latin typeface="+mn-lt"/>
              </a:rPr>
              <a:t>bà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ấm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quá</a:t>
            </a:r>
            <a:r>
              <a:rPr lang="en-US" sz="6000" dirty="0">
                <a:latin typeface="+mn-lt"/>
              </a:rPr>
              <a:t>! </a:t>
            </a:r>
            <a:r>
              <a:rPr lang="en-US" sz="6000" dirty="0" err="1">
                <a:latin typeface="+mn-lt"/>
              </a:rPr>
              <a:t>Ấm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như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bếp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lửa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đỏ</a:t>
            </a:r>
            <a:r>
              <a:rPr lang="en-US" sz="6000" dirty="0">
                <a:latin typeface="+mn-lt"/>
              </a:rPr>
              <a:t> </a:t>
            </a:r>
            <a:r>
              <a:rPr lang="en-US" sz="6000" err="1">
                <a:latin typeface="+mn-lt"/>
              </a:rPr>
              <a:t>đượm</a:t>
            </a:r>
            <a:r>
              <a:rPr lang="en-US" sz="6000" smtClean="0">
                <a:latin typeface="+mn-lt"/>
              </a:rPr>
              <a:t>”.</a:t>
            </a:r>
            <a:endParaRPr lang="en-US" sz="6000" dirty="0"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923540" y="3546928"/>
            <a:ext cx="22453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2429" y="2726145"/>
            <a:ext cx="26633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25988" y="5286828"/>
            <a:ext cx="22453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28488" y="6112328"/>
            <a:ext cx="25135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12476" y="6154056"/>
            <a:ext cx="29061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4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1100" y="240860"/>
            <a:ext cx="6374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Phố Thợ Nhuộm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00" y="994268"/>
            <a:ext cx="11747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+mj-lt"/>
              </a:rPr>
              <a:t>      Ở </a:t>
            </a:r>
            <a:r>
              <a:rPr lang="en-US" sz="6000" dirty="0" err="1">
                <a:latin typeface="+mj-lt"/>
              </a:rPr>
              <a:t>Thủ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đô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có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phố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Thợ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Nhuộm</a:t>
            </a:r>
            <a:r>
              <a:rPr lang="en-US" sz="6000" dirty="0">
                <a:latin typeface="+mj-lt"/>
              </a:rPr>
              <a:t>. </a:t>
            </a:r>
            <a:r>
              <a:rPr lang="en-US" sz="6000" dirty="0" err="1">
                <a:latin typeface="+mj-lt"/>
              </a:rPr>
              <a:t>Bà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em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kể</a:t>
            </a:r>
            <a:r>
              <a:rPr lang="en-US" sz="6000" dirty="0">
                <a:latin typeface="+mj-lt"/>
              </a:rPr>
              <a:t>, </a:t>
            </a:r>
            <a:r>
              <a:rPr lang="en-US" sz="6000" dirty="0" err="1">
                <a:latin typeface="+mj-lt"/>
              </a:rPr>
              <a:t>xưa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kia</a:t>
            </a:r>
            <a:r>
              <a:rPr lang="en-US" sz="6000" dirty="0">
                <a:latin typeface="+mj-lt"/>
              </a:rPr>
              <a:t>, </a:t>
            </a:r>
            <a:r>
              <a:rPr lang="en-US" sz="6000" dirty="0" err="1">
                <a:latin typeface="+mj-lt"/>
              </a:rPr>
              <a:t>phố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có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nghề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nhuộm</a:t>
            </a:r>
            <a:r>
              <a:rPr lang="en-US" sz="6000" dirty="0">
                <a:latin typeface="+mj-lt"/>
              </a:rPr>
              <a:t>. </a:t>
            </a:r>
            <a:r>
              <a:rPr lang="en-US" sz="6000" dirty="0" err="1">
                <a:latin typeface="+mj-lt"/>
              </a:rPr>
              <a:t>Phố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tấp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nập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và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đẹp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lắm</a:t>
            </a:r>
            <a:r>
              <a:rPr lang="en-US" sz="6000" dirty="0">
                <a:latin typeface="+mj-lt"/>
              </a:rPr>
              <a:t>. </a:t>
            </a:r>
            <a:r>
              <a:rPr lang="en-US" sz="6000" dirty="0" err="1">
                <a:latin typeface="+mj-lt"/>
              </a:rPr>
              <a:t>Bà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hứa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đưa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em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đi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thăm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phố</a:t>
            </a:r>
            <a:r>
              <a:rPr lang="en-US" sz="6000" dirty="0">
                <a:latin typeface="+mj-lt"/>
              </a:rPr>
              <a:t>. </a:t>
            </a:r>
            <a:r>
              <a:rPr lang="en-US" sz="6000" dirty="0" err="1">
                <a:latin typeface="+mj-lt"/>
              </a:rPr>
              <a:t>Bà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sẽ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kể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cho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em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nghe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thêm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về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nghề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nhuộm</a:t>
            </a:r>
            <a:r>
              <a:rPr lang="en-US" sz="60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46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36528" cy="8001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-127000" y="101674"/>
            <a:ext cx="12319000" cy="643882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D60093"/>
                </a:solidFill>
                <a:latin typeface="+mn-lt"/>
              </a:rPr>
              <a:t>Ủ </a:t>
            </a:r>
            <a:r>
              <a:rPr lang="en-US" sz="6000" b="1" dirty="0" err="1">
                <a:solidFill>
                  <a:srgbClr val="D60093"/>
                </a:solidFill>
                <a:latin typeface="+mn-lt"/>
              </a:rPr>
              <a:t>ấm</a:t>
            </a:r>
            <a:r>
              <a:rPr lang="en-US" sz="6000" b="1" dirty="0">
                <a:solidFill>
                  <a:srgbClr val="D60093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D60093"/>
                </a:solidFill>
                <a:latin typeface="+mn-lt"/>
              </a:rPr>
              <a:t>cho</a:t>
            </a:r>
            <a:r>
              <a:rPr lang="en-US" sz="6000" b="1" dirty="0">
                <a:solidFill>
                  <a:srgbClr val="D60093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D60093"/>
                </a:solidFill>
                <a:latin typeface="+mn-lt"/>
              </a:rPr>
              <a:t>bà</a:t>
            </a:r>
            <a:endParaRPr lang="en-US" sz="6000" b="1" dirty="0">
              <a:solidFill>
                <a:srgbClr val="D60093"/>
              </a:solidFill>
              <a:latin typeface="+mn-lt"/>
            </a:endParaRPr>
          </a:p>
          <a:p>
            <a:pPr marL="457200" lvl="1" indent="0">
              <a:buNone/>
            </a:pPr>
            <a:r>
              <a:rPr lang="en-US" sz="6000" smtClean="0">
                <a:latin typeface="+mn-lt"/>
              </a:rPr>
              <a:t>   Gió </a:t>
            </a:r>
            <a:r>
              <a:rPr lang="en-US" sz="6000" dirty="0" err="1">
                <a:latin typeface="+mn-lt"/>
              </a:rPr>
              <a:t>mùa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về</a:t>
            </a:r>
            <a:r>
              <a:rPr lang="en-US" sz="6000" dirty="0">
                <a:latin typeface="+mn-lt"/>
              </a:rPr>
              <a:t>. </a:t>
            </a:r>
            <a:r>
              <a:rPr lang="en-US" sz="6000" dirty="0" err="1">
                <a:latin typeface="+mn-lt"/>
              </a:rPr>
              <a:t>Mẹ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mua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cho</a:t>
            </a:r>
            <a:r>
              <a:rPr lang="en-US" sz="6000" dirty="0">
                <a:latin typeface="+mn-lt"/>
              </a:rPr>
              <a:t> </a:t>
            </a:r>
            <a:r>
              <a:rPr lang="en-US" sz="6000" err="1">
                <a:latin typeface="+mn-lt"/>
              </a:rPr>
              <a:t>bà</a:t>
            </a:r>
            <a:r>
              <a:rPr lang="en-US" sz="600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tấm</a:t>
            </a:r>
            <a:r>
              <a:rPr lang="en-US" sz="6000" dirty="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nệm </a:t>
            </a:r>
            <a:r>
              <a:rPr lang="en-US" sz="6000" dirty="0" err="1">
                <a:latin typeface="+mn-lt"/>
              </a:rPr>
              <a:t>ấm</a:t>
            </a:r>
            <a:r>
              <a:rPr lang="en-US" sz="6000" dirty="0">
                <a:latin typeface="+mn-lt"/>
              </a:rPr>
              <a:t>, </a:t>
            </a:r>
            <a:r>
              <a:rPr lang="en-US" sz="6000" err="1">
                <a:latin typeface="+mn-lt"/>
              </a:rPr>
              <a:t>vì</a:t>
            </a:r>
            <a:r>
              <a:rPr lang="en-US" sz="600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tấm</a:t>
            </a:r>
            <a:r>
              <a:rPr lang="en-US" sz="600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nệm </a:t>
            </a:r>
            <a:r>
              <a:rPr lang="en-US" sz="6000" dirty="0" err="1">
                <a:latin typeface="+mn-lt"/>
              </a:rPr>
              <a:t>cũ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có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chỗ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đã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tướp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ra.</a:t>
            </a:r>
            <a:endParaRPr lang="en-US" sz="6000" dirty="0">
              <a:latin typeface="+mn-lt"/>
            </a:endParaRPr>
          </a:p>
          <a:p>
            <a:pPr marL="457200" lvl="1" indent="0">
              <a:buNone/>
            </a:pPr>
            <a:r>
              <a:rPr lang="en-US" sz="6000" smtClean="0">
                <a:latin typeface="+mn-lt"/>
              </a:rPr>
              <a:t>  Đêm </a:t>
            </a:r>
            <a:r>
              <a:rPr lang="en-US" sz="6000" dirty="0" err="1">
                <a:latin typeface="+mn-lt"/>
              </a:rPr>
              <a:t>đó</a:t>
            </a:r>
            <a:r>
              <a:rPr lang="en-US" sz="6000" dirty="0">
                <a:latin typeface="+mn-lt"/>
              </a:rPr>
              <a:t>, </a:t>
            </a:r>
            <a:r>
              <a:rPr lang="en-US" sz="6000" dirty="0" err="1">
                <a:latin typeface="+mn-lt"/>
              </a:rPr>
              <a:t>Mi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nằm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ôm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bà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ngủ</a:t>
            </a:r>
            <a:r>
              <a:rPr lang="en-US" sz="6000" dirty="0">
                <a:latin typeface="+mn-lt"/>
              </a:rPr>
              <a:t>. </a:t>
            </a:r>
            <a:r>
              <a:rPr lang="en-US" sz="6000" dirty="0" err="1">
                <a:latin typeface="+mn-lt"/>
              </a:rPr>
              <a:t>Bà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thì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thầm</a:t>
            </a:r>
            <a:r>
              <a:rPr lang="en-US" sz="6000" dirty="0">
                <a:latin typeface="+mn-lt"/>
              </a:rPr>
              <a:t>: “</a:t>
            </a:r>
            <a:r>
              <a:rPr lang="en-US" sz="6000" err="1">
                <a:latin typeface="+mn-lt"/>
              </a:rPr>
              <a:t>Bé</a:t>
            </a:r>
            <a:r>
              <a:rPr lang="en-US" sz="600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Mi</a:t>
            </a:r>
            <a:r>
              <a:rPr lang="en-US" sz="6000" dirty="0">
                <a:latin typeface="+mn-lt"/>
              </a:rPr>
              <a:t> </a:t>
            </a:r>
            <a:r>
              <a:rPr lang="en-US" sz="6000" smtClean="0">
                <a:latin typeface="+mn-lt"/>
              </a:rPr>
              <a:t>của </a:t>
            </a:r>
            <a:r>
              <a:rPr lang="en-US" sz="6000" dirty="0" err="1">
                <a:latin typeface="+mn-lt"/>
              </a:rPr>
              <a:t>bà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ấm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quá</a:t>
            </a:r>
            <a:r>
              <a:rPr lang="en-US" sz="6000" dirty="0">
                <a:latin typeface="+mn-lt"/>
              </a:rPr>
              <a:t>! </a:t>
            </a:r>
            <a:r>
              <a:rPr lang="en-US" sz="6000" dirty="0" err="1">
                <a:latin typeface="+mn-lt"/>
              </a:rPr>
              <a:t>Ấm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như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bếp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lửa</a:t>
            </a:r>
            <a:r>
              <a:rPr lang="en-US" sz="6000" dirty="0">
                <a:latin typeface="+mn-lt"/>
              </a:rPr>
              <a:t> </a:t>
            </a:r>
            <a:r>
              <a:rPr lang="en-US" sz="6000" dirty="0" err="1">
                <a:latin typeface="+mn-lt"/>
              </a:rPr>
              <a:t>đỏ</a:t>
            </a:r>
            <a:r>
              <a:rPr lang="en-US" sz="6000" dirty="0">
                <a:latin typeface="+mn-lt"/>
              </a:rPr>
              <a:t> </a:t>
            </a:r>
            <a:r>
              <a:rPr lang="en-US" sz="6000" err="1">
                <a:latin typeface="+mn-lt"/>
              </a:rPr>
              <a:t>đượm</a:t>
            </a:r>
            <a:r>
              <a:rPr lang="en-US" sz="6000" smtClean="0">
                <a:latin typeface="+mn-lt"/>
              </a:rPr>
              <a:t>”.</a:t>
            </a:r>
            <a:endParaRPr lang="en-US" sz="6000" dirty="0">
              <a:latin typeface="+mn-lt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25500" y="99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067300" y="990600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57712" y="3517900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0412912" y="3517899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250112" y="4305299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01524" y="5194299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332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36528" cy="8001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-127000" y="101674"/>
            <a:ext cx="12319000" cy="643882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D60093"/>
                </a:solidFill>
                <a:latin typeface="+mn-lt"/>
              </a:rPr>
              <a:t>Ủ </a:t>
            </a:r>
            <a:r>
              <a:rPr lang="en-US" sz="6000" b="1" dirty="0" err="1">
                <a:solidFill>
                  <a:srgbClr val="D60093"/>
                </a:solidFill>
                <a:latin typeface="+mn-lt"/>
              </a:rPr>
              <a:t>ấm</a:t>
            </a:r>
            <a:r>
              <a:rPr lang="en-US" sz="6000" b="1" dirty="0">
                <a:solidFill>
                  <a:srgbClr val="D60093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D60093"/>
                </a:solidFill>
                <a:latin typeface="+mn-lt"/>
              </a:rPr>
              <a:t>cho</a:t>
            </a:r>
            <a:r>
              <a:rPr lang="en-US" sz="6000" b="1" dirty="0">
                <a:solidFill>
                  <a:srgbClr val="D60093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D60093"/>
                </a:solidFill>
                <a:latin typeface="+mn-lt"/>
              </a:rPr>
              <a:t>bà</a:t>
            </a:r>
            <a:endParaRPr lang="en-US" sz="6000" b="1" dirty="0">
              <a:solidFill>
                <a:srgbClr val="D60093"/>
              </a:solidFill>
              <a:latin typeface="+mn-lt"/>
            </a:endParaRPr>
          </a:p>
          <a:p>
            <a:pPr marL="457200" lvl="1" indent="0">
              <a:buNone/>
            </a:pPr>
            <a:r>
              <a:rPr lang="en-US" sz="6000" smtClean="0">
                <a:latin typeface="+mn-lt"/>
              </a:rPr>
              <a:t>   </a:t>
            </a:r>
            <a:r>
              <a:rPr lang="en-US" sz="6000" smtClean="0">
                <a:solidFill>
                  <a:schemeClr val="accent1"/>
                </a:solidFill>
                <a:latin typeface="+mn-lt"/>
              </a:rPr>
              <a:t>Gió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mùa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về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.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Mẹ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mua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cho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err="1">
                <a:solidFill>
                  <a:schemeClr val="accent1"/>
                </a:solidFill>
                <a:latin typeface="+mn-lt"/>
              </a:rPr>
              <a:t>bà</a:t>
            </a:r>
            <a:r>
              <a:rPr lang="en-US" sz="600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smtClean="0">
                <a:solidFill>
                  <a:schemeClr val="accent1"/>
                </a:solidFill>
                <a:latin typeface="+mn-lt"/>
              </a:rPr>
              <a:t>tấm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smtClean="0">
                <a:solidFill>
                  <a:schemeClr val="accent1"/>
                </a:solidFill>
                <a:latin typeface="+mn-lt"/>
              </a:rPr>
              <a:t>nệm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ấm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, </a:t>
            </a:r>
            <a:r>
              <a:rPr lang="en-US" sz="6000" err="1">
                <a:solidFill>
                  <a:schemeClr val="accent1"/>
                </a:solidFill>
                <a:latin typeface="+mn-lt"/>
              </a:rPr>
              <a:t>vì</a:t>
            </a:r>
            <a:r>
              <a:rPr lang="en-US" sz="600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smtClean="0">
                <a:solidFill>
                  <a:schemeClr val="accent1"/>
                </a:solidFill>
                <a:latin typeface="+mn-lt"/>
              </a:rPr>
              <a:t>tấm</a:t>
            </a:r>
            <a:r>
              <a:rPr lang="en-US" sz="600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smtClean="0">
                <a:solidFill>
                  <a:schemeClr val="accent1"/>
                </a:solidFill>
                <a:latin typeface="+mn-lt"/>
              </a:rPr>
              <a:t>nệm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cũ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có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chỗ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đã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tướp</a:t>
            </a:r>
            <a:r>
              <a:rPr lang="en-US" sz="6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latin typeface="+mn-lt"/>
              </a:rPr>
              <a:t>ra</a:t>
            </a:r>
            <a:r>
              <a:rPr lang="en-US" sz="6000" dirty="0" err="1">
                <a:latin typeface="+mn-lt"/>
              </a:rPr>
              <a:t>.</a:t>
            </a:r>
            <a:endParaRPr lang="en-US" sz="6000" dirty="0">
              <a:latin typeface="+mn-lt"/>
            </a:endParaRPr>
          </a:p>
          <a:p>
            <a:pPr marL="457200" lvl="1" indent="0">
              <a:buNone/>
            </a:pPr>
            <a:r>
              <a:rPr lang="en-US" sz="6000" smtClean="0">
                <a:latin typeface="+mn-lt"/>
              </a:rPr>
              <a:t>  </a:t>
            </a:r>
            <a:r>
              <a:rPr lang="en-US" sz="6000" smtClean="0">
                <a:solidFill>
                  <a:srgbClr val="7030A0"/>
                </a:solidFill>
                <a:latin typeface="+mn-lt"/>
              </a:rPr>
              <a:t>Đêm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đó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,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Mi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nằm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ôm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bà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ngủ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.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Bà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thì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thầm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: “</a:t>
            </a:r>
            <a:r>
              <a:rPr lang="en-US" sz="6000" err="1">
                <a:solidFill>
                  <a:srgbClr val="7030A0"/>
                </a:solidFill>
                <a:latin typeface="+mn-lt"/>
              </a:rPr>
              <a:t>Bé</a:t>
            </a:r>
            <a:r>
              <a:rPr lang="en-US" sz="600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smtClean="0">
                <a:solidFill>
                  <a:srgbClr val="7030A0"/>
                </a:solidFill>
                <a:latin typeface="+mn-lt"/>
              </a:rPr>
              <a:t>Mi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smtClean="0">
                <a:solidFill>
                  <a:srgbClr val="7030A0"/>
                </a:solidFill>
                <a:latin typeface="+mn-lt"/>
              </a:rPr>
              <a:t>của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bà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ấm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quá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!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Ấm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như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bếp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lửa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+mn-lt"/>
              </a:rPr>
              <a:t>đỏ</a:t>
            </a:r>
            <a:r>
              <a:rPr lang="en-US" sz="6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6000" err="1">
                <a:solidFill>
                  <a:srgbClr val="7030A0"/>
                </a:solidFill>
                <a:latin typeface="+mn-lt"/>
              </a:rPr>
              <a:t>đượm</a:t>
            </a:r>
            <a:r>
              <a:rPr lang="en-US" sz="6000" smtClean="0">
                <a:latin typeface="+mn-lt"/>
              </a:rPr>
              <a:t>”.</a:t>
            </a:r>
            <a:endParaRPr lang="en-US" sz="6000" dirty="0">
              <a:latin typeface="+mn-lt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25500" y="99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067300" y="990600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57712" y="3517900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0412912" y="3517899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250112" y="4305299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01524" y="5194299"/>
            <a:ext cx="35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058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417" t="51333" r="19917" b="18296"/>
          <a:stretch/>
        </p:blipFill>
        <p:spPr>
          <a:xfrm>
            <a:off x="605685" y="1711353"/>
            <a:ext cx="10846405" cy="39502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175760" y="3429000"/>
            <a:ext cx="1264920" cy="16459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175760" y="3429000"/>
            <a:ext cx="126492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4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6083" y="1992723"/>
            <a:ext cx="3891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10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980" y="441325"/>
            <a:ext cx="2606040" cy="132556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250" t="21704" r="19500" b="63778"/>
          <a:stretch/>
        </p:blipFill>
        <p:spPr>
          <a:xfrm>
            <a:off x="1187115" y="2208212"/>
            <a:ext cx="10104120" cy="15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19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93" y="-145727"/>
            <a:ext cx="11679307" cy="671979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041838" y="1997197"/>
            <a:ext cx="8163802" cy="2360341"/>
            <a:chOff x="5885207" y="2045234"/>
            <a:chExt cx="4055983" cy="1763021"/>
          </a:xfrm>
        </p:grpSpPr>
        <p:sp>
          <p:nvSpPr>
            <p:cNvPr id="9" name="TextBox 8"/>
            <p:cNvSpPr txBox="1"/>
            <p:nvPr/>
          </p:nvSpPr>
          <p:spPr>
            <a:xfrm>
              <a:off x="5885207" y="2045234"/>
              <a:ext cx="1479894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gió</a:t>
              </a:r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mùa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24313" y="2046811"/>
              <a:ext cx="1616877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tấm</a:t>
              </a:r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nệm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33703" y="3106742"/>
              <a:ext cx="877009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tướp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00370" y="3118587"/>
              <a:ext cx="1464762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thì</a:t>
              </a:r>
              <a:r>
                <a:rPr lang="en-US" sz="5400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thầm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41838" y="4839501"/>
            <a:ext cx="2802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bếp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lửa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51222" y="4829911"/>
            <a:ext cx="3304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đỏ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đượm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108" y="571792"/>
            <a:ext cx="448610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khó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3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91363" y="637496"/>
            <a:ext cx="7926029" cy="1274445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54: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2800" y="2800235"/>
            <a:ext cx="4449499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3908544"/>
            <a:ext cx="2351793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ươ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0372" y="274320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+mn-lt"/>
              </a:rPr>
              <a:t>ươm </a:t>
            </a:r>
            <a:endParaRPr lang="en-US" sz="80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1047" y="3934874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+mn-lt"/>
              </a:rPr>
              <a:t>m </a:t>
            </a:r>
            <a:endParaRPr lang="en-US" sz="8000" b="1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4141233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7470" y="3927984"/>
            <a:ext cx="1661230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ươ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5369" y="2676913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+mn-lt"/>
              </a:rPr>
              <a:t>ươp </a:t>
            </a:r>
            <a:endParaRPr lang="en-US" sz="80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7436" y="3940026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+mn-lt"/>
              </a:rPr>
              <a:t>p</a:t>
            </a:r>
            <a:r>
              <a:rPr lang="en-US" sz="8000" b="1" smtClean="0">
                <a:solidFill>
                  <a:srgbClr val="FF0000"/>
                </a:solidFill>
                <a:latin typeface="+mn-lt"/>
              </a:rPr>
              <a:t> </a:t>
            </a:r>
            <a:endParaRPr lang="en-US" sz="8000" b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2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287867" y="1508126"/>
            <a:ext cx="5486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ươm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52917" y="3122613"/>
            <a:ext cx="5486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 ươp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762752" y="2133600"/>
            <a:ext cx="1517649" cy="8461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05085" y="3021013"/>
            <a:ext cx="1924049" cy="514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71700" y="1495426"/>
            <a:ext cx="281093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m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66433" y="3124201"/>
            <a:ext cx="1930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p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86933" y="1508126"/>
            <a:ext cx="2743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 ươ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312334" y="3111501"/>
            <a:ext cx="240453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 ươ </a:t>
            </a:r>
          </a:p>
        </p:txBody>
      </p:sp>
    </p:spTree>
    <p:extLst>
      <p:ext uri="{BB962C8B-B14F-4D97-AF65-F5344CB8AC3E}">
        <p14:creationId xmlns:p14="http://schemas.microsoft.com/office/powerpoint/2010/main" val="39335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27917 0.14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0.0037 L 0.28958 -0.090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2848 0.014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" y="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4691 -0.000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0" y="2562168"/>
            <a:ext cx="4273919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b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3981" y="5163834"/>
            <a:ext cx="63185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+mn-lt"/>
              </a:rPr>
              <a:t> b</a:t>
            </a:r>
            <a:r>
              <a:rPr lang="en-US" sz="6600" b="1" smtClean="0">
                <a:solidFill>
                  <a:srgbClr val="FF0000"/>
                </a:solidFill>
                <a:latin typeface="+mn-lt"/>
              </a:rPr>
              <a:t>­ươm </a:t>
            </a:r>
            <a:r>
              <a:rPr lang="en-US" sz="6600" b="1" smtClean="0">
                <a:solidFill>
                  <a:schemeClr val="tx1"/>
                </a:solidFill>
                <a:latin typeface="+mn-lt"/>
              </a:rPr>
              <a:t>b</a:t>
            </a:r>
            <a:r>
              <a:rPr lang="en-US" sz="6600" b="1" smtClean="0">
                <a:solidFill>
                  <a:srgbClr val="FF0000"/>
                </a:solidFill>
                <a:latin typeface="+mn-lt"/>
              </a:rPr>
              <a:t>ướm</a:t>
            </a:r>
            <a:endParaRPr lang="en-US" sz="66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20521" y="2562168"/>
            <a:ext cx="3345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+mj-lt"/>
              </a:rPr>
              <a:t>b</a:t>
            </a:r>
            <a:r>
              <a:rPr lang="en-US" sz="6600" b="1" smtClean="0">
                <a:solidFill>
                  <a:srgbClr val="FF0000"/>
                </a:solidFill>
                <a:latin typeface="+mj-lt"/>
              </a:rPr>
              <a:t>ướm</a:t>
            </a:r>
            <a:endParaRPr lang="en-US" sz="6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9289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+mj-lt"/>
              </a:rPr>
              <a:t>ướm</a:t>
            </a:r>
            <a:r>
              <a:rPr lang="en-US" sz="6600" b="1" smtClean="0">
                <a:latin typeface="+mj-lt"/>
              </a:rPr>
              <a:t> </a:t>
            </a:r>
            <a:endParaRPr lang="en-US" sz="6600" b="1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5795D75-F257-425A-A18C-DFC06FBB621F}"/>
              </a:ext>
            </a:extLst>
          </p:cNvPr>
          <p:cNvGrpSpPr/>
          <p:nvPr/>
        </p:nvGrpSpPr>
        <p:grpSpPr>
          <a:xfrm>
            <a:off x="3957401" y="104361"/>
            <a:ext cx="4788013" cy="888945"/>
            <a:chOff x="3957402" y="104361"/>
            <a:chExt cx="4107306" cy="8889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85CECB5-BF29-4050-BD13-69B03E53A567}"/>
                </a:ext>
              </a:extLst>
            </p:cNvPr>
            <p:cNvSpPr txBox="1"/>
            <p:nvPr/>
          </p:nvSpPr>
          <p:spPr>
            <a:xfrm>
              <a:off x="4749024" y="104361"/>
              <a:ext cx="27429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quen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xmlns="" id="{9E420ED8-92A1-4EC0-92E4-D76660609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74" t="30232" r="55910" b="44862"/>
          <a:stretch/>
        </p:blipFill>
        <p:spPr>
          <a:xfrm>
            <a:off x="1058482" y="2339514"/>
            <a:ext cx="3332238" cy="249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0" y="2562168"/>
            <a:ext cx="4273919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m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1181" y="5163834"/>
            <a:ext cx="5616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+mn-lt"/>
              </a:rPr>
              <a:t> quả m</a:t>
            </a:r>
            <a:r>
              <a:rPr lang="en-US" sz="6600" b="1" smtClean="0">
                <a:solidFill>
                  <a:srgbClr val="FF0000"/>
                </a:solidFill>
                <a:latin typeface="+mn-lt"/>
              </a:rPr>
              <a:t>ướp</a:t>
            </a:r>
            <a:endParaRPr lang="en-US" sz="66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20521" y="2562168"/>
            <a:ext cx="3345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+mj-lt"/>
              </a:rPr>
              <a:t>m</a:t>
            </a:r>
            <a:r>
              <a:rPr lang="en-US" sz="6600" b="1" smtClean="0">
                <a:solidFill>
                  <a:srgbClr val="FF0000"/>
                </a:solidFill>
                <a:latin typeface="+mj-lt"/>
              </a:rPr>
              <a:t>ướp</a:t>
            </a:r>
            <a:endParaRPr lang="en-US" sz="6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9289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+mj-lt"/>
              </a:rPr>
              <a:t>ướp</a:t>
            </a:r>
            <a:r>
              <a:rPr lang="en-US" sz="6600" b="1" smtClean="0">
                <a:latin typeface="+mj-lt"/>
              </a:rPr>
              <a:t> </a:t>
            </a:r>
            <a:endParaRPr lang="en-US" sz="6600" b="1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5795D75-F257-425A-A18C-DFC06FBB621F}"/>
              </a:ext>
            </a:extLst>
          </p:cNvPr>
          <p:cNvGrpSpPr/>
          <p:nvPr/>
        </p:nvGrpSpPr>
        <p:grpSpPr>
          <a:xfrm>
            <a:off x="3957401" y="104361"/>
            <a:ext cx="4788013" cy="888945"/>
            <a:chOff x="3957402" y="104361"/>
            <a:chExt cx="4107306" cy="8889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85CECB5-BF29-4050-BD13-69B03E53A567}"/>
                </a:ext>
              </a:extLst>
            </p:cNvPr>
            <p:cNvSpPr txBox="1"/>
            <p:nvPr/>
          </p:nvSpPr>
          <p:spPr>
            <a:xfrm>
              <a:off x="4749024" y="104361"/>
              <a:ext cx="27429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quen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l="53889" t="28764" r="22917" b="46790"/>
          <a:stretch>
            <a:fillRect/>
          </a:stretch>
        </p:blipFill>
        <p:spPr bwMode="auto">
          <a:xfrm>
            <a:off x="965200" y="2070100"/>
            <a:ext cx="34544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71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1" y="2029733"/>
            <a:ext cx="2342605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UTM Avo" panose="02040603050506020204" pitchFamily="18" charset="0"/>
              </a:rPr>
              <a:t>ươm</a:t>
            </a:r>
            <a:endParaRPr lang="en-US" sz="7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11589" y="2029731"/>
            <a:ext cx="2333897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UTM Avo" panose="02040603050506020204" pitchFamily="18" charset="0"/>
              </a:rPr>
              <a:t>ươp</a:t>
            </a:r>
            <a:endParaRPr lang="en-US" sz="7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1831" y="3927440"/>
            <a:ext cx="5497915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UTM Avo" panose="02040603050506020204" pitchFamily="18" charset="0"/>
              </a:rPr>
              <a:t>bươm</a:t>
            </a:r>
            <a:r>
              <a:rPr lang="en-US" sz="6600" dirty="0"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bướm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26112" y="3927439"/>
            <a:ext cx="5176059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UTM Avo" panose="02040603050506020204" pitchFamily="18" charset="0"/>
              </a:rPr>
              <a:t>quả</a:t>
            </a:r>
            <a:r>
              <a:rPr lang="en-US" sz="6600" dirty="0"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mướp</a:t>
            </a:r>
            <a:endParaRPr lang="en-US" sz="6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4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723" y="409618"/>
            <a:ext cx="6383170" cy="59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480</TotalTime>
  <Words>372</Words>
  <Application>Microsoft Office PowerPoint</Application>
  <PresentationFormat>Custom</PresentationFormat>
  <Paragraphs>88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Giúp thỏ đem cà rốt về hai kho cho đúng</vt:lpstr>
      <vt:lpstr>PowerPoint Presentation</vt:lpstr>
      <vt:lpstr>Giúp thỏ đem cà rốt về hai kho cho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Tập đọc</vt:lpstr>
      <vt:lpstr>Tập đọc</vt:lpstr>
      <vt:lpstr>PowerPoint Presentation</vt:lpstr>
      <vt:lpstr>PowerPoint Presentation</vt:lpstr>
      <vt:lpstr>Tập viết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THOM</cp:lastModifiedBy>
  <cp:revision>76</cp:revision>
  <dcterms:created xsi:type="dcterms:W3CDTF">2018-04-07T09:22:02Z</dcterms:created>
  <dcterms:modified xsi:type="dcterms:W3CDTF">2022-11-28T02:55:13Z</dcterms:modified>
</cp:coreProperties>
</file>