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27"/>
  </p:notesMasterIdLst>
  <p:sldIdLst>
    <p:sldId id="256" r:id="rId2"/>
    <p:sldId id="276" r:id="rId3"/>
    <p:sldId id="273" r:id="rId4"/>
    <p:sldId id="274" r:id="rId5"/>
    <p:sldId id="275" r:id="rId6"/>
    <p:sldId id="294" r:id="rId7"/>
    <p:sldId id="259" r:id="rId8"/>
    <p:sldId id="295" r:id="rId9"/>
    <p:sldId id="296" r:id="rId10"/>
    <p:sldId id="297" r:id="rId11"/>
    <p:sldId id="264" r:id="rId12"/>
    <p:sldId id="298" r:id="rId13"/>
    <p:sldId id="266" r:id="rId14"/>
    <p:sldId id="299" r:id="rId15"/>
    <p:sldId id="301" r:id="rId16"/>
    <p:sldId id="302" r:id="rId17"/>
    <p:sldId id="289" r:id="rId18"/>
    <p:sldId id="268" r:id="rId19"/>
    <p:sldId id="300" r:id="rId20"/>
    <p:sldId id="279" r:id="rId21"/>
    <p:sldId id="269" r:id="rId22"/>
    <p:sldId id="290" r:id="rId23"/>
    <p:sldId id="270" r:id="rId24"/>
    <p:sldId id="293" r:id="rId25"/>
    <p:sldId id="277" r:id="rId26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15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73" autoAdjust="0"/>
    <p:restoredTop sz="94660"/>
  </p:normalViewPr>
  <p:slideViewPr>
    <p:cSldViewPr snapToGrid="0">
      <p:cViewPr>
        <p:scale>
          <a:sx n="75" d="100"/>
          <a:sy n="75" d="100"/>
        </p:scale>
        <p:origin x="-654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4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0BFB26-41C3-469D-AE6A-B3691C061DD2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8075AF-7FFC-40C8-876E-3CD56B9C6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890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65775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43378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43378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43378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1088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66046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85139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3450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3DCB69DA-0BC8-4C36-A362-D4A9A0E8D7B8}"/>
              </a:ext>
            </a:extLst>
          </p:cNvPr>
          <p:cNvSpPr/>
          <p:nvPr userDrawn="1"/>
        </p:nvSpPr>
        <p:spPr>
          <a:xfrm>
            <a:off x="11210926" y="95250"/>
            <a:ext cx="1082522" cy="144780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629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4807-3E9A-4EB9-8FDC-9FBFF8BC5CCE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B19B-96A7-427C-AC04-B26DBB12B1F9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Google Shape;27;p9">
            <a:extLst>
              <a:ext uri="{FF2B5EF4-FFF2-40B4-BE49-F238E27FC236}">
                <a16:creationId xmlns="" xmlns:a16="http://schemas.microsoft.com/office/drawing/2014/main" id="{27A86171-4E96-4DE1-80AB-EE86D39AB92E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0394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4807-3E9A-4EB9-8FDC-9FBFF8BC5CCE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B19B-96A7-427C-AC04-B26DBB12B1F9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Google Shape;27;p9">
            <a:extLst>
              <a:ext uri="{FF2B5EF4-FFF2-40B4-BE49-F238E27FC236}">
                <a16:creationId xmlns="" xmlns:a16="http://schemas.microsoft.com/office/drawing/2014/main" id="{5B972A76-C46B-44E7-9BB1-0CA320FEF65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25686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27;p9">
            <a:extLst>
              <a:ext uri="{FF2B5EF4-FFF2-40B4-BE49-F238E27FC236}">
                <a16:creationId xmlns="" xmlns:a16="http://schemas.microsoft.com/office/drawing/2014/main" id="{E015529E-1F3C-4AC2-B124-1C1D75AC4F3F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345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79AF5E9-530F-4731-828D-EC5B3872A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BF50C6D-2403-4037-9204-64C91D9C0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F4807-3E9A-4EB9-8FDC-9FBFF8BC5CCE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9C028AA-00F3-4673-ACA6-DAEC8CD21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7B2D806-A42F-427A-981D-7B6468F4B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BB19B-96A7-427C-AC04-B26DBB12B1F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oogle Shape;27;p9">
            <a:extLst>
              <a:ext uri="{FF2B5EF4-FFF2-40B4-BE49-F238E27FC236}">
                <a16:creationId xmlns="" xmlns:a16="http://schemas.microsoft.com/office/drawing/2014/main" id="{8D91684E-A5D0-4009-A72D-5AD398FD6785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93709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555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291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502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493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52400" y="-66676"/>
            <a:ext cx="12484100" cy="705167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="" xmlns:a16="http://schemas.microsoft.com/office/drawing/2014/main" id="{272A0175-CF37-411D-A5D6-22E151DD0D1B}"/>
              </a:ext>
            </a:extLst>
          </p:cNvPr>
          <p:cNvSpPr/>
          <p:nvPr userDrawn="1"/>
        </p:nvSpPr>
        <p:spPr>
          <a:xfrm>
            <a:off x="10986522" y="66676"/>
            <a:ext cx="1082522" cy="144780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176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3A3F4807-3E9A-4EB9-8FDC-9FBFF8BC5CCE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871BB19B-96A7-427C-AC04-B26DBB12B1F9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8017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3A3F4807-3E9A-4EB9-8FDC-9FBFF8BC5CCE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871BB19B-96A7-427C-AC04-B26DBB12B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440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3A3F4807-3E9A-4EB9-8FDC-9FBFF8BC5CCE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871BB19B-96A7-427C-AC04-B26DBB12B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977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3A3F4807-3E9A-4EB9-8FDC-9FBFF8BC5CCE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871BB19B-96A7-427C-AC04-B26DBB12B1F9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4912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3A3F4807-3E9A-4EB9-8FDC-9FBFF8BC5CCE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71BB19B-96A7-427C-AC04-B26DBB12B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6660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63" r:id="rId6"/>
    <p:sldLayoutId id="2147483664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7" r:id="rId14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2.png"/><Relationship Id="rId4" Type="http://schemas.microsoft.com/office/2007/relationships/hdphoto" Target="../media/hdphoto5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audio" Target="../media/audio6.wav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0.jpeg"/><Relationship Id="rId5" Type="http://schemas.openxmlformats.org/officeDocument/2006/relationships/image" Target="../media/image36.jpeg"/><Relationship Id="rId4" Type="http://schemas.openxmlformats.org/officeDocument/2006/relationships/image" Target="../media/image49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6.xml"/><Relationship Id="rId7" Type="http://schemas.microsoft.com/office/2007/relationships/hdphoto" Target="../media/hdphoto2.wdp"/><Relationship Id="rId12" Type="http://schemas.openxmlformats.org/officeDocument/2006/relationships/image" Target="../media/image12.png"/><Relationship Id="rId17" Type="http://schemas.openxmlformats.org/officeDocument/2006/relationships/image" Target="../media/image15.png"/><Relationship Id="rId2" Type="http://schemas.openxmlformats.org/officeDocument/2006/relationships/audio" Target="../media/media1.mp3"/><Relationship Id="rId16" Type="http://schemas.openxmlformats.org/officeDocument/2006/relationships/slide" Target="slide3.xml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microsoft.com/office/2007/relationships/hdphoto" Target="../media/hdphoto1.wdp"/><Relationship Id="rId15" Type="http://schemas.openxmlformats.org/officeDocument/2006/relationships/image" Target="../media/image14.png"/><Relationship Id="rId10" Type="http://schemas.openxmlformats.org/officeDocument/2006/relationships/image" Target="../media/image10.png"/><Relationship Id="rId19" Type="http://schemas.openxmlformats.org/officeDocument/2006/relationships/image" Target="../media/image17.png"/><Relationship Id="rId4" Type="http://schemas.openxmlformats.org/officeDocument/2006/relationships/image" Target="../media/image6.png"/><Relationship Id="rId9" Type="http://schemas.openxmlformats.org/officeDocument/2006/relationships/image" Target="../media/image9.png"/><Relationship Id="rId1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18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19.jpeg"/><Relationship Id="rId12" Type="http://schemas.openxmlformats.org/officeDocument/2006/relationships/image" Target="../media/image10.png"/><Relationship Id="rId17" Type="http://schemas.openxmlformats.org/officeDocument/2006/relationships/slide" Target="slide4.xml"/><Relationship Id="rId2" Type="http://schemas.openxmlformats.org/officeDocument/2006/relationships/audio" Target="../media/audio1.wav"/><Relationship Id="rId16" Type="http://schemas.openxmlformats.org/officeDocument/2006/relationships/slide" Target="slide5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5.wav"/><Relationship Id="rId11" Type="http://schemas.openxmlformats.org/officeDocument/2006/relationships/image" Target="../media/image21.png"/><Relationship Id="rId5" Type="http://schemas.openxmlformats.org/officeDocument/2006/relationships/audio" Target="../media/audio4.wav"/><Relationship Id="rId15" Type="http://schemas.openxmlformats.org/officeDocument/2006/relationships/image" Target="../media/image22.png"/><Relationship Id="rId10" Type="http://schemas.openxmlformats.org/officeDocument/2006/relationships/image" Target="../media/image20.png"/><Relationship Id="rId19" Type="http://schemas.openxmlformats.org/officeDocument/2006/relationships/image" Target="../media/image17.png"/><Relationship Id="rId4" Type="http://schemas.openxmlformats.org/officeDocument/2006/relationships/audio" Target="../media/audio3.wav"/><Relationship Id="rId9" Type="http://schemas.microsoft.com/office/2007/relationships/hdphoto" Target="../media/hdphoto2.wdp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66237" y="1730185"/>
            <a:ext cx="11791812" cy="234406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11</a:t>
            </a:r>
          </a:p>
          <a:p>
            <a:pPr>
              <a:lnSpc>
                <a:spcPct val="150000"/>
              </a:lnSpc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53: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uôm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ea typeface="Frankfurter" pitchFamily="2" charset="0"/>
              <a:cs typeface="Frankfurter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DDDDBED8-1B93-4217-B36B-4131187776C7}"/>
              </a:ext>
            </a:extLst>
          </p:cNvPr>
          <p:cNvSpPr/>
          <p:nvPr/>
        </p:nvSpPr>
        <p:spPr>
          <a:xfrm>
            <a:off x="9494527" y="0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FA2EFC39-FB59-415F-AA5F-D3329A01F617}"/>
              </a:ext>
            </a:extLst>
          </p:cNvPr>
          <p:cNvSpPr/>
          <p:nvPr/>
        </p:nvSpPr>
        <p:spPr>
          <a:xfrm>
            <a:off x="11012783" y="545360"/>
            <a:ext cx="9909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8633678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9">
            <a:extLst>
              <a:ext uri="{FF2B5EF4-FFF2-40B4-BE49-F238E27FC236}">
                <a16:creationId xmlns:a16="http://schemas.microsoft.com/office/drawing/2014/main" xmlns="" id="{3169107B-7D24-41CC-A8F3-83C4938013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51393" y="2002446"/>
            <a:ext cx="29938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u</a:t>
            </a:r>
            <a:r>
              <a:rPr lang="en-US" sz="6600" b="1" smtClean="0">
                <a:solidFill>
                  <a:srgbClr val="FF0000"/>
                </a:solidFill>
                <a:latin typeface=".VnAvant" pitchFamily="34" charset="0"/>
              </a:rPr>
              <a:t>«m</a:t>
            </a:r>
            <a:r>
              <a:rPr lang="en-US" sz="6600" b="1" smtClean="0">
                <a:latin typeface=".VnAvant" pitchFamily="34" charset="0"/>
              </a:rPr>
              <a:t> </a:t>
            </a:r>
            <a:endParaRPr lang="en-US" sz="6600" b="1"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45743" y="3219789"/>
            <a:ext cx="39169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mtClean="0">
                <a:latin typeface=".VnAvant" pitchFamily="34" charset="0"/>
              </a:rPr>
              <a:t>b</a:t>
            </a:r>
            <a:r>
              <a:rPr lang="en-US" sz="6600" b="1" smtClean="0">
                <a:solidFill>
                  <a:srgbClr val="FF0000"/>
                </a:solidFill>
                <a:latin typeface=".VnAvant" pitchFamily="34" charset="0"/>
              </a:rPr>
              <a:t>uåm</a:t>
            </a:r>
            <a:r>
              <a:rPr lang="en-US" sz="6600" b="1" smtClean="0">
                <a:latin typeface=".VnAvant" pitchFamily="34" charset="0"/>
              </a:rPr>
              <a:t> </a:t>
            </a:r>
            <a:endParaRPr lang="en-US" sz="6600" b="1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98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487" y="483866"/>
            <a:ext cx="6858092" cy="5965603"/>
          </a:xfrm>
          <a:prstGeom prst="rect">
            <a:avLst/>
          </a:prstGeom>
        </p:spPr>
      </p:pic>
      <p:pic>
        <p:nvPicPr>
          <p:cNvPr id="3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579" y="3624064"/>
            <a:ext cx="2419003" cy="3706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090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="" xmlns:a16="http://schemas.microsoft.com/office/drawing/2014/main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689" y="1504972"/>
            <a:ext cx="8031752" cy="3593252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="" xmlns:a16="http://schemas.microsoft.com/office/drawing/2014/main" id="{2A01E6D5-6A60-4BE5-B33A-CE53F77BCB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4" r="25309" b="35008"/>
          <a:stretch/>
        </p:blipFill>
        <p:spPr>
          <a:xfrm>
            <a:off x="4375416" y="124363"/>
            <a:ext cx="3605349" cy="1380609"/>
          </a:xfrm>
          <a:prstGeom prst="rect">
            <a:avLst/>
          </a:prstGeom>
        </p:spPr>
      </p:pic>
      <p:sp>
        <p:nvSpPr>
          <p:cNvPr id="13" name="Freeform 34"/>
          <p:cNvSpPr>
            <a:spLocks/>
          </p:cNvSpPr>
          <p:nvPr/>
        </p:nvSpPr>
        <p:spPr bwMode="auto">
          <a:xfrm>
            <a:off x="9565" y="5473335"/>
            <a:ext cx="12192000" cy="1371601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1"/>
          <p:cNvPicPr>
            <a:picLocks noChangeAspect="1"/>
          </p:cNvPicPr>
          <p:nvPr/>
        </p:nvPicPr>
        <p:blipFill rotWithShape="1">
          <a:blip r:embed="rId4"/>
          <a:srcRect l="66309" t="17606" r="1991"/>
          <a:stretch/>
        </p:blipFill>
        <p:spPr>
          <a:xfrm>
            <a:off x="8236499" y="336560"/>
            <a:ext cx="3943350" cy="4270474"/>
          </a:xfrm>
          <a:prstGeom prst="rect">
            <a:avLst/>
          </a:prstGeom>
        </p:spPr>
      </p:pic>
      <p:pic>
        <p:nvPicPr>
          <p:cNvPr id="15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81" y="1332334"/>
            <a:ext cx="2012512" cy="1295400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="" xmlns:a16="http://schemas.microsoft.com/office/drawing/2014/main" id="{C836BA51-9ECA-4AA8-A03A-F112A18C5F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7257" y="4127862"/>
            <a:ext cx="7494778" cy="2498679"/>
          </a:xfrm>
          <a:prstGeom prst="rect">
            <a:avLst/>
          </a:prstGeom>
        </p:spPr>
      </p:pic>
      <p:pic>
        <p:nvPicPr>
          <p:cNvPr id="17" name="图片 21">
            <a:extLst>
              <a:ext uri="{FF2B5EF4-FFF2-40B4-BE49-F238E27FC236}">
                <a16:creationId xmlns="" xmlns:a16="http://schemas.microsoft.com/office/drawing/2014/main" id="{7F4A62A8-0DDA-4981-841D-AE045B6493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826" y="4462675"/>
            <a:ext cx="1871963" cy="2172088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="" xmlns:a16="http://schemas.microsoft.com/office/drawing/2014/main" id="{29B8D025-8466-4181-8447-8082A46DD5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222" y="4257519"/>
            <a:ext cx="1782934" cy="237724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413989" y="2621009"/>
            <a:ext cx="75282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THƯ GIÃN</a:t>
            </a:r>
            <a:endParaRPr lang="en-US" sz="6600" b="1" dirty="0">
              <a:solidFill>
                <a:srgbClr val="6F900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8377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020" y="4036611"/>
            <a:ext cx="1594818" cy="2821389"/>
          </a:xfrm>
          <a:prstGeom prst="rect">
            <a:avLst/>
          </a:prstGeom>
        </p:spPr>
      </p:pic>
      <p:sp>
        <p:nvSpPr>
          <p:cNvPr id="6151" name="直接连接符 3084"/>
          <p:cNvSpPr>
            <a:spLocks noChangeShapeType="1"/>
          </p:cNvSpPr>
          <p:nvPr/>
        </p:nvSpPr>
        <p:spPr bwMode="auto">
          <a:xfrm>
            <a:off x="5986860" y="3522298"/>
            <a:ext cx="0" cy="768254"/>
          </a:xfrm>
          <a:prstGeom prst="line">
            <a:avLst/>
          </a:prstGeom>
          <a:noFill/>
          <a:ln w="63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53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51670" y="453722"/>
            <a:ext cx="11308357" cy="59546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dirty="0">
                <a:latin typeface="UTM Avo" panose="02040603050506020204" pitchFamily="18" charset="0"/>
              </a:rPr>
              <a:t>2. </a:t>
            </a:r>
            <a:r>
              <a:rPr lang="en-US" sz="3400" dirty="0" err="1">
                <a:latin typeface="UTM Avo" panose="02040603050506020204" pitchFamily="18" charset="0"/>
              </a:rPr>
              <a:t>Tiếng</a:t>
            </a:r>
            <a:r>
              <a:rPr lang="en-US" sz="3400" dirty="0">
                <a:latin typeface="UTM Avo" panose="02040603050506020204" pitchFamily="18" charset="0"/>
              </a:rPr>
              <a:t> nào có vần </a:t>
            </a:r>
            <a:r>
              <a:rPr lang="en-US" sz="3400" b="1" dirty="0">
                <a:solidFill>
                  <a:srgbClr val="FF0000"/>
                </a:solidFill>
                <a:latin typeface="UTM Avo" panose="02040603050506020204" pitchFamily="18" charset="0"/>
              </a:rPr>
              <a:t>uôm</a:t>
            </a:r>
            <a:r>
              <a:rPr lang="en-US" sz="3400" dirty="0">
                <a:latin typeface="UTM Avo" panose="02040603050506020204" pitchFamily="18" charset="0"/>
              </a:rPr>
              <a:t>? Tiếng nào có </a:t>
            </a:r>
            <a:r>
              <a:rPr lang="en-US" sz="3400" dirty="0" err="1">
                <a:latin typeface="UTM Avo" panose="02040603050506020204" pitchFamily="18" charset="0"/>
              </a:rPr>
              <a:t>vần</a:t>
            </a:r>
            <a:r>
              <a:rPr lang="en-US" sz="3400" dirty="0">
                <a:latin typeface="UTM Avo" panose="02040603050506020204" pitchFamily="18" charset="0"/>
              </a:rPr>
              <a:t> </a:t>
            </a:r>
            <a:r>
              <a:rPr lang="en-US" sz="3400" b="1" dirty="0">
                <a:solidFill>
                  <a:srgbClr val="FF0000"/>
                </a:solidFill>
                <a:latin typeface="UTM Avo" panose="02040603050506020204" pitchFamily="18" charset="0"/>
              </a:rPr>
              <a:t>um</a:t>
            </a:r>
            <a:r>
              <a:rPr lang="en-US" sz="3400" dirty="0"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1026" name="Picture 2" descr="C:\Users\Administrator\Pictures\anh-huong-nhuom-va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106" y="4290552"/>
            <a:ext cx="3296991" cy="1696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istrator\Pictures\qua-queo-1280x7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169" y="1154751"/>
            <a:ext cx="3173166" cy="1702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istrator\Pictures\tải xuống (1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169" y="4290552"/>
            <a:ext cx="3314835" cy="1795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istrator\Pictures\family-2-ohay-tv-9151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903" y="1086631"/>
            <a:ext cx="3173166" cy="1859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32843" y="3122093"/>
            <a:ext cx="42432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2060"/>
                </a:solidFill>
                <a:latin typeface=".VnAvant" pitchFamily="34" charset="0"/>
              </a:rPr>
              <a:t>q</a:t>
            </a:r>
            <a:r>
              <a:rPr lang="en-US" sz="4800" b="1" smtClean="0">
                <a:solidFill>
                  <a:srgbClr val="002060"/>
                </a:solidFill>
                <a:latin typeface=".VnAvant" pitchFamily="34" charset="0"/>
              </a:rPr>
              <a:t>u¶ muçm</a:t>
            </a:r>
            <a:endParaRPr lang="vi-VN" sz="4800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35904" y="3114896"/>
            <a:ext cx="38479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002060"/>
                </a:solidFill>
                <a:latin typeface=".VnAvant" pitchFamily="34" charset="0"/>
              </a:rPr>
              <a:t>sum häp</a:t>
            </a:r>
            <a:endParaRPr lang="vi-VN" sz="4800" b="1" dirty="0">
              <a:solidFill>
                <a:srgbClr val="002060"/>
              </a:solidFill>
              <a:latin typeface="UTM Avo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06345" y="5995282"/>
            <a:ext cx="47030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.VnAvant" pitchFamily="34" charset="0"/>
              </a:rPr>
              <a:t>   </a:t>
            </a:r>
            <a:r>
              <a:rPr lang="en-US" sz="4800" b="1" smtClean="0">
                <a:solidFill>
                  <a:srgbClr val="002060"/>
                </a:solidFill>
                <a:latin typeface=".VnAvant" pitchFamily="34" charset="0"/>
              </a:rPr>
              <a:t>um tïm</a:t>
            </a:r>
            <a:endParaRPr lang="vi-VN" sz="4800" b="1" dirty="0">
              <a:solidFill>
                <a:srgbClr val="002060"/>
              </a:solidFill>
              <a:latin typeface="UTM Avo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07385" y="5961368"/>
            <a:ext cx="36737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4800" b="1" smtClean="0">
                <a:solidFill>
                  <a:srgbClr val="002060"/>
                </a:solidFill>
                <a:latin typeface=".VnAvant" pitchFamily="34" charset="0"/>
              </a:rPr>
              <a:t> nhuém</a:t>
            </a:r>
            <a:endParaRPr lang="vi-VN" sz="4800" b="1" dirty="0">
              <a:solidFill>
                <a:srgbClr val="00206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15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直接连接符 3084"/>
          <p:cNvSpPr>
            <a:spLocks noChangeShapeType="1"/>
          </p:cNvSpPr>
          <p:nvPr/>
        </p:nvSpPr>
        <p:spPr bwMode="auto">
          <a:xfrm>
            <a:off x="5986860" y="3522298"/>
            <a:ext cx="0" cy="768254"/>
          </a:xfrm>
          <a:prstGeom prst="line">
            <a:avLst/>
          </a:prstGeom>
          <a:noFill/>
          <a:ln w="63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53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51670" y="453722"/>
            <a:ext cx="11308357" cy="803578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>
                <a:latin typeface="UTM Avo" panose="02040603050506020204" pitchFamily="18" charset="0"/>
              </a:rPr>
              <a:t>2. </a:t>
            </a:r>
            <a:r>
              <a:rPr lang="en-US" sz="4000" dirty="0" err="1">
                <a:latin typeface="UTM Avo" panose="02040603050506020204" pitchFamily="18" charset="0"/>
              </a:rPr>
              <a:t>Tiếng</a:t>
            </a:r>
            <a:r>
              <a:rPr lang="en-US" sz="4000" dirty="0">
                <a:latin typeface="UTM Avo" panose="02040603050506020204" pitchFamily="18" charset="0"/>
              </a:rPr>
              <a:t> nào có vần 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uôm</a:t>
            </a:r>
            <a:r>
              <a:rPr lang="en-US" sz="4000" dirty="0">
                <a:latin typeface="UTM Avo" panose="02040603050506020204" pitchFamily="18" charset="0"/>
              </a:rPr>
              <a:t>? Tiếng nào có </a:t>
            </a:r>
            <a:r>
              <a:rPr lang="en-US" sz="4000" dirty="0" err="1">
                <a:latin typeface="UTM Avo" panose="02040603050506020204" pitchFamily="18" charset="0"/>
              </a:rPr>
              <a:t>vần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um</a:t>
            </a:r>
            <a:r>
              <a:rPr lang="en-US" sz="4000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66800" y="3122093"/>
            <a:ext cx="53847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002060"/>
                </a:solidFill>
                <a:latin typeface=".VnAvant" pitchFamily="34" charset="0"/>
              </a:rPr>
              <a:t>q</a:t>
            </a:r>
            <a:r>
              <a:rPr lang="en-US" sz="7200" b="1" smtClean="0">
                <a:solidFill>
                  <a:srgbClr val="002060"/>
                </a:solidFill>
                <a:latin typeface=".VnAvant" pitchFamily="34" charset="0"/>
              </a:rPr>
              <a:t>u¶ muçm</a:t>
            </a:r>
            <a:endParaRPr lang="vi-VN" sz="7200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41862" y="3114896"/>
            <a:ext cx="44643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mtClean="0">
                <a:solidFill>
                  <a:srgbClr val="002060"/>
                </a:solidFill>
                <a:latin typeface=".VnAvant" pitchFamily="34" charset="0"/>
              </a:rPr>
              <a:t>sum häp</a:t>
            </a:r>
            <a:endParaRPr lang="vi-VN" sz="7200" b="1" dirty="0">
              <a:solidFill>
                <a:srgbClr val="002060"/>
              </a:solidFill>
              <a:latin typeface="UTM Avo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3343" y="4974667"/>
            <a:ext cx="44440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>
                <a:latin typeface=".VnAvant" pitchFamily="34" charset="0"/>
              </a:rPr>
              <a:t>   </a:t>
            </a:r>
            <a:r>
              <a:rPr lang="en-US" sz="7200" b="1" smtClean="0">
                <a:solidFill>
                  <a:srgbClr val="002060"/>
                </a:solidFill>
                <a:latin typeface=".VnAvant" pitchFamily="34" charset="0"/>
              </a:rPr>
              <a:t>um tïm</a:t>
            </a:r>
            <a:endParaRPr lang="vi-VN" sz="7200" b="1" dirty="0">
              <a:solidFill>
                <a:srgbClr val="002060"/>
              </a:solidFill>
              <a:latin typeface="UTM Avo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16059" y="4940753"/>
            <a:ext cx="34713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mtClean="0">
                <a:solidFill>
                  <a:srgbClr val="002060"/>
                </a:solidFill>
                <a:latin typeface=".VnAvant" pitchFamily="34" charset="0"/>
              </a:rPr>
              <a:t>nhuộm</a:t>
            </a:r>
            <a:endParaRPr lang="vi-VN" sz="7200" b="1" dirty="0">
              <a:solidFill>
                <a:srgbClr val="00206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35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直接连接符 3084"/>
          <p:cNvSpPr>
            <a:spLocks noChangeShapeType="1"/>
          </p:cNvSpPr>
          <p:nvPr/>
        </p:nvSpPr>
        <p:spPr bwMode="auto">
          <a:xfrm>
            <a:off x="5986860" y="3522298"/>
            <a:ext cx="0" cy="768254"/>
          </a:xfrm>
          <a:prstGeom prst="line">
            <a:avLst/>
          </a:prstGeom>
          <a:noFill/>
          <a:ln w="63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53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51670" y="453722"/>
            <a:ext cx="11308357" cy="803578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>
                <a:latin typeface="UTM Avo" panose="02040603050506020204" pitchFamily="18" charset="0"/>
              </a:rPr>
              <a:t>2. </a:t>
            </a:r>
            <a:r>
              <a:rPr lang="en-US" sz="4000" dirty="0" err="1">
                <a:latin typeface="UTM Avo" panose="02040603050506020204" pitchFamily="18" charset="0"/>
              </a:rPr>
              <a:t>Tiếng</a:t>
            </a:r>
            <a:r>
              <a:rPr lang="en-US" sz="4000" dirty="0">
                <a:latin typeface="UTM Avo" panose="02040603050506020204" pitchFamily="18" charset="0"/>
              </a:rPr>
              <a:t> nào có vần 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uôm</a:t>
            </a:r>
            <a:r>
              <a:rPr lang="en-US" sz="4000" dirty="0">
                <a:latin typeface="UTM Avo" panose="02040603050506020204" pitchFamily="18" charset="0"/>
              </a:rPr>
              <a:t>? Tiếng nào có </a:t>
            </a:r>
            <a:r>
              <a:rPr lang="en-US" sz="4000" dirty="0" err="1">
                <a:latin typeface="UTM Avo" panose="02040603050506020204" pitchFamily="18" charset="0"/>
              </a:rPr>
              <a:t>vần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um</a:t>
            </a:r>
            <a:r>
              <a:rPr lang="en-US" sz="4000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66800" y="1648893"/>
            <a:ext cx="53847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002060"/>
                </a:solidFill>
                <a:latin typeface=".VnAvant" pitchFamily="34" charset="0"/>
              </a:rPr>
              <a:t>q</a:t>
            </a:r>
            <a:r>
              <a:rPr lang="en-US" sz="7200" b="1" smtClean="0">
                <a:solidFill>
                  <a:srgbClr val="002060"/>
                </a:solidFill>
                <a:latin typeface=".VnAvant" pitchFamily="34" charset="0"/>
              </a:rPr>
              <a:t>u¶ muçm</a:t>
            </a:r>
            <a:endParaRPr lang="vi-VN" sz="7200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41862" y="1641696"/>
            <a:ext cx="44643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mtClean="0">
                <a:solidFill>
                  <a:srgbClr val="002060"/>
                </a:solidFill>
                <a:latin typeface=".VnAvant" pitchFamily="34" charset="0"/>
              </a:rPr>
              <a:t>sum häp</a:t>
            </a:r>
            <a:endParaRPr lang="vi-VN" sz="7200" b="1" dirty="0">
              <a:solidFill>
                <a:srgbClr val="002060"/>
              </a:solidFill>
              <a:latin typeface="UTM Avo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3343" y="4974667"/>
            <a:ext cx="44440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>
                <a:latin typeface=".VnAvant" pitchFamily="34" charset="0"/>
              </a:rPr>
              <a:t>   </a:t>
            </a:r>
            <a:r>
              <a:rPr lang="en-US" sz="7200" b="1" smtClean="0">
                <a:solidFill>
                  <a:srgbClr val="002060"/>
                </a:solidFill>
                <a:latin typeface=".VnAvant" pitchFamily="34" charset="0"/>
              </a:rPr>
              <a:t>um tïm</a:t>
            </a:r>
            <a:endParaRPr lang="vi-VN" sz="7200" b="1" dirty="0">
              <a:solidFill>
                <a:srgbClr val="002060"/>
              </a:solidFill>
              <a:latin typeface="UTM Avo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16059" y="4940753"/>
            <a:ext cx="34713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mtClean="0">
                <a:solidFill>
                  <a:srgbClr val="002060"/>
                </a:solidFill>
                <a:latin typeface=".VnAvant" pitchFamily="34" charset="0"/>
              </a:rPr>
              <a:t>nhuộm</a:t>
            </a:r>
            <a:endParaRPr lang="vi-VN" sz="7200" b="1" dirty="0">
              <a:solidFill>
                <a:srgbClr val="002060"/>
              </a:solidFill>
              <a:latin typeface="UTM Avo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108422" y="3157292"/>
            <a:ext cx="3797426" cy="14757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r>
              <a:rPr lang="en-US" sz="8000" b="1">
                <a:solidFill>
                  <a:srgbClr val="FF0000"/>
                </a:solidFill>
                <a:latin typeface=".VnAvant" pitchFamily="34" charset="0"/>
              </a:rPr>
              <a:t>u</a:t>
            </a:r>
            <a:r>
              <a:rPr lang="en-US" sz="8000" b="1" smtClean="0">
                <a:solidFill>
                  <a:srgbClr val="FF0000"/>
                </a:solidFill>
                <a:latin typeface=".VnAvant" pitchFamily="34" charset="0"/>
              </a:rPr>
              <a:t>«m</a:t>
            </a:r>
            <a:endParaRPr lang="en-US" sz="8000" b="1" dirty="0">
              <a:solidFill>
                <a:srgbClr val="FF0000"/>
              </a:solidFill>
              <a:latin typeface=".VnAvant" pitchFamily="34" charset="0"/>
            </a:endParaRPr>
          </a:p>
          <a:p>
            <a:pPr algn="ctr"/>
            <a:endParaRPr lang="en-US" sz="2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6883622" y="3049069"/>
            <a:ext cx="3380545" cy="147576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.VnAvant" pitchFamily="34" charset="0"/>
              </a:rPr>
              <a:t>um</a:t>
            </a:r>
          </a:p>
          <a:p>
            <a:pPr algn="ctr"/>
            <a:endParaRPr lang="en-US" sz="2000" dirty="0">
              <a:solidFill>
                <a:srgbClr val="FF0000"/>
              </a:solidFill>
              <a:latin typeface=".VnAvant" pitchFamily="34" charset="0"/>
            </a:endParaRPr>
          </a:p>
        </p:txBody>
      </p: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3236218" y="2595059"/>
            <a:ext cx="0" cy="77044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/>
          </p:cNvCxnSpPr>
          <p:nvPr/>
        </p:nvCxnSpPr>
        <p:spPr>
          <a:xfrm>
            <a:off x="8151118" y="2490684"/>
            <a:ext cx="0" cy="77044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cxnSpLocks/>
          </p:cNvCxnSpPr>
          <p:nvPr/>
        </p:nvCxnSpPr>
        <p:spPr>
          <a:xfrm flipH="1">
            <a:off x="3642618" y="3895176"/>
            <a:ext cx="3837682" cy="146471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cxnSpLocks/>
          </p:cNvCxnSpPr>
          <p:nvPr/>
        </p:nvCxnSpPr>
        <p:spPr>
          <a:xfrm>
            <a:off x="5118100" y="4152900"/>
            <a:ext cx="2918718" cy="120698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4333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7F8A4FDB-F515-4B72-9A9D-1F8B8C1AC0EE}"/>
              </a:ext>
            </a:extLst>
          </p:cNvPr>
          <p:cNvSpPr/>
          <p:nvPr/>
        </p:nvSpPr>
        <p:spPr>
          <a:xfrm>
            <a:off x="1641231" y="876925"/>
            <a:ext cx="1041231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T×m</a:t>
            </a:r>
            <a:r>
              <a:rPr kumimoji="0" lang="en-US" sz="4400" b="1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 tiÕng ngoµi bµi cã vÇn </a:t>
            </a:r>
            <a:r>
              <a:rPr lang="en-US" sz="4400" b="1">
                <a:solidFill>
                  <a:prstClr val="black"/>
                </a:solidFill>
                <a:latin typeface=".VnAvant" pitchFamily="34" charset="0"/>
              </a:rPr>
              <a:t>«</a:t>
            </a:r>
            <a:r>
              <a:rPr kumimoji="0" lang="en-US" sz="4400" b="1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m, </a:t>
            </a:r>
            <a:r>
              <a:rPr lang="en-US" sz="4400" b="1">
                <a:solidFill>
                  <a:prstClr val="black"/>
                </a:solidFill>
                <a:latin typeface=".VnAvant" pitchFamily="34" charset="0"/>
              </a:rPr>
              <a:t>«</a:t>
            </a:r>
            <a:r>
              <a:rPr kumimoji="0" lang="en-US" sz="4400" b="1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p?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48C6E946-A947-4E4E-BB63-3BEB3A76A77F}"/>
              </a:ext>
            </a:extLst>
          </p:cNvPr>
          <p:cNvSpPr/>
          <p:nvPr/>
        </p:nvSpPr>
        <p:spPr>
          <a:xfrm>
            <a:off x="1423447" y="2408317"/>
            <a:ext cx="3930978" cy="357275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 smtClean="0">
                <a:solidFill>
                  <a:srgbClr val="FF0000"/>
                </a:solidFill>
                <a:latin typeface=".VnAvant" pitchFamily="34" charset="0"/>
              </a:rPr>
              <a:t>«m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CFC9AA64-CDD6-408B-BC81-E6222FCE4B5A}"/>
              </a:ext>
            </a:extLst>
          </p:cNvPr>
          <p:cNvSpPr/>
          <p:nvPr/>
        </p:nvSpPr>
        <p:spPr>
          <a:xfrm>
            <a:off x="6194981" y="2408317"/>
            <a:ext cx="3930978" cy="357275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 smtClean="0">
                <a:solidFill>
                  <a:srgbClr val="FF0000"/>
                </a:solidFill>
                <a:latin typeface=".VnAvant" pitchFamily="34" charset="0"/>
              </a:rPr>
              <a:t>«p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</a:endParaRPr>
          </a:p>
        </p:txBody>
      </p:sp>
      <p:grpSp>
        <p:nvGrpSpPr>
          <p:cNvPr id="8" name="Group 2">
            <a:extLst>
              <a:ext uri="{FF2B5EF4-FFF2-40B4-BE49-F238E27FC236}">
                <a16:creationId xmlns="" xmlns:a16="http://schemas.microsoft.com/office/drawing/2014/main" id="{8CF5A672-1378-4191-88E3-4457FD94FAE3}"/>
              </a:ext>
            </a:extLst>
          </p:cNvPr>
          <p:cNvGrpSpPr/>
          <p:nvPr/>
        </p:nvGrpSpPr>
        <p:grpSpPr>
          <a:xfrm>
            <a:off x="10401105" y="4565471"/>
            <a:ext cx="1652436" cy="1825828"/>
            <a:chOff x="11173066" y="3333751"/>
            <a:chExt cx="2768600" cy="3059113"/>
          </a:xfrm>
        </p:grpSpPr>
        <p:sp>
          <p:nvSpPr>
            <p:cNvPr id="9" name="Freeform 5">
              <a:extLst>
                <a:ext uri="{FF2B5EF4-FFF2-40B4-BE49-F238E27FC236}">
                  <a16:creationId xmlns="" xmlns:a16="http://schemas.microsoft.com/office/drawing/2014/main" id="{CB88B041-E66D-4152-A1ED-32240D32C7CB}"/>
                </a:ext>
              </a:extLst>
            </p:cNvPr>
            <p:cNvSpPr/>
            <p:nvPr/>
          </p:nvSpPr>
          <p:spPr bwMode="auto">
            <a:xfrm>
              <a:off x="11627091" y="3333751"/>
              <a:ext cx="1863725" cy="2446338"/>
            </a:xfrm>
            <a:custGeom>
              <a:avLst/>
              <a:gdLst>
                <a:gd name="T0" fmla="*/ 179 w 496"/>
                <a:gd name="T1" fmla="*/ 59 h 650"/>
                <a:gd name="T2" fmla="*/ 402 w 496"/>
                <a:gd name="T3" fmla="*/ 112 h 650"/>
                <a:gd name="T4" fmla="*/ 463 w 496"/>
                <a:gd name="T5" fmla="*/ 303 h 650"/>
                <a:gd name="T6" fmla="*/ 443 w 496"/>
                <a:gd name="T7" fmla="*/ 442 h 650"/>
                <a:gd name="T8" fmla="*/ 440 w 496"/>
                <a:gd name="T9" fmla="*/ 495 h 650"/>
                <a:gd name="T10" fmla="*/ 237 w 496"/>
                <a:gd name="T11" fmla="*/ 649 h 650"/>
                <a:gd name="T12" fmla="*/ 54 w 496"/>
                <a:gd name="T13" fmla="*/ 499 h 650"/>
                <a:gd name="T14" fmla="*/ 59 w 496"/>
                <a:gd name="T15" fmla="*/ 446 h 650"/>
                <a:gd name="T16" fmla="*/ 39 w 496"/>
                <a:gd name="T17" fmla="*/ 295 h 650"/>
                <a:gd name="T18" fmla="*/ 179 w 496"/>
                <a:gd name="T19" fmla="*/ 59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6" h="650">
                  <a:moveTo>
                    <a:pt x="179" y="59"/>
                  </a:moveTo>
                  <a:cubicBezTo>
                    <a:pt x="198" y="28"/>
                    <a:pt x="342" y="0"/>
                    <a:pt x="402" y="112"/>
                  </a:cubicBezTo>
                  <a:cubicBezTo>
                    <a:pt x="461" y="224"/>
                    <a:pt x="431" y="264"/>
                    <a:pt x="463" y="303"/>
                  </a:cubicBezTo>
                  <a:cubicBezTo>
                    <a:pt x="496" y="343"/>
                    <a:pt x="465" y="434"/>
                    <a:pt x="443" y="442"/>
                  </a:cubicBezTo>
                  <a:cubicBezTo>
                    <a:pt x="420" y="450"/>
                    <a:pt x="429" y="481"/>
                    <a:pt x="440" y="495"/>
                  </a:cubicBezTo>
                  <a:cubicBezTo>
                    <a:pt x="487" y="553"/>
                    <a:pt x="419" y="650"/>
                    <a:pt x="237" y="649"/>
                  </a:cubicBezTo>
                  <a:cubicBezTo>
                    <a:pt x="42" y="648"/>
                    <a:pt x="4" y="535"/>
                    <a:pt x="54" y="499"/>
                  </a:cubicBezTo>
                  <a:cubicBezTo>
                    <a:pt x="70" y="488"/>
                    <a:pt x="77" y="466"/>
                    <a:pt x="59" y="446"/>
                  </a:cubicBezTo>
                  <a:cubicBezTo>
                    <a:pt x="41" y="427"/>
                    <a:pt x="0" y="354"/>
                    <a:pt x="39" y="295"/>
                  </a:cubicBezTo>
                  <a:cubicBezTo>
                    <a:pt x="77" y="235"/>
                    <a:pt x="44" y="59"/>
                    <a:pt x="179" y="59"/>
                  </a:cubicBezTo>
                </a:path>
              </a:pathLst>
            </a:custGeom>
            <a:solidFill>
              <a:srgbClr val="8060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0" name="Freeform 6">
              <a:extLst>
                <a:ext uri="{FF2B5EF4-FFF2-40B4-BE49-F238E27FC236}">
                  <a16:creationId xmlns="" xmlns:a16="http://schemas.microsoft.com/office/drawing/2014/main" id="{1B67A3A7-3777-4BD0-9121-49CF6217C181}"/>
                </a:ext>
              </a:extLst>
            </p:cNvPr>
            <p:cNvSpPr/>
            <p:nvPr/>
          </p:nvSpPr>
          <p:spPr bwMode="auto">
            <a:xfrm>
              <a:off x="11173066" y="5297489"/>
              <a:ext cx="2768600" cy="1095375"/>
            </a:xfrm>
            <a:custGeom>
              <a:avLst/>
              <a:gdLst>
                <a:gd name="T0" fmla="*/ 438 w 737"/>
                <a:gd name="T1" fmla="*/ 0 h 291"/>
                <a:gd name="T2" fmla="*/ 294 w 737"/>
                <a:gd name="T3" fmla="*/ 6 h 291"/>
                <a:gd name="T4" fmla="*/ 78 w 737"/>
                <a:gd name="T5" fmla="*/ 114 h 291"/>
                <a:gd name="T6" fmla="*/ 0 w 737"/>
                <a:gd name="T7" fmla="*/ 291 h 291"/>
                <a:gd name="T8" fmla="*/ 737 w 737"/>
                <a:gd name="T9" fmla="*/ 291 h 291"/>
                <a:gd name="T10" fmla="*/ 658 w 737"/>
                <a:gd name="T11" fmla="*/ 114 h 291"/>
                <a:gd name="T12" fmla="*/ 438 w 737"/>
                <a:gd name="T13" fmla="*/ 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7" h="291">
                  <a:moveTo>
                    <a:pt x="438" y="0"/>
                  </a:moveTo>
                  <a:cubicBezTo>
                    <a:pt x="436" y="2"/>
                    <a:pt x="295" y="4"/>
                    <a:pt x="294" y="6"/>
                  </a:cubicBezTo>
                  <a:cubicBezTo>
                    <a:pt x="250" y="69"/>
                    <a:pt x="154" y="97"/>
                    <a:pt x="78" y="114"/>
                  </a:cubicBezTo>
                  <a:cubicBezTo>
                    <a:pt x="3" y="131"/>
                    <a:pt x="0" y="227"/>
                    <a:pt x="0" y="291"/>
                  </a:cubicBezTo>
                  <a:cubicBezTo>
                    <a:pt x="737" y="291"/>
                    <a:pt x="737" y="291"/>
                    <a:pt x="737" y="291"/>
                  </a:cubicBezTo>
                  <a:cubicBezTo>
                    <a:pt x="736" y="227"/>
                    <a:pt x="735" y="131"/>
                    <a:pt x="658" y="114"/>
                  </a:cubicBezTo>
                  <a:cubicBezTo>
                    <a:pt x="581" y="97"/>
                    <a:pt x="480" y="65"/>
                    <a:pt x="438" y="0"/>
                  </a:cubicBezTo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1" name="Freeform 7">
              <a:extLst>
                <a:ext uri="{FF2B5EF4-FFF2-40B4-BE49-F238E27FC236}">
                  <a16:creationId xmlns="" xmlns:a16="http://schemas.microsoft.com/office/drawing/2014/main" id="{F4DC9B2D-16F2-41CF-9FC8-389EC954766B}"/>
                </a:ext>
              </a:extLst>
            </p:cNvPr>
            <p:cNvSpPr/>
            <p:nvPr/>
          </p:nvSpPr>
          <p:spPr bwMode="auto">
            <a:xfrm>
              <a:off x="12277966" y="4421189"/>
              <a:ext cx="555625" cy="1339850"/>
            </a:xfrm>
            <a:custGeom>
              <a:avLst/>
              <a:gdLst>
                <a:gd name="T0" fmla="*/ 0 w 148"/>
                <a:gd name="T1" fmla="*/ 98 h 356"/>
                <a:gd name="T2" fmla="*/ 0 w 148"/>
                <a:gd name="T3" fmla="*/ 219 h 356"/>
                <a:gd name="T4" fmla="*/ 0 w 148"/>
                <a:gd name="T5" fmla="*/ 279 h 356"/>
                <a:gd name="T6" fmla="*/ 148 w 148"/>
                <a:gd name="T7" fmla="*/ 279 h 356"/>
                <a:gd name="T8" fmla="*/ 148 w 148"/>
                <a:gd name="T9" fmla="*/ 219 h 356"/>
                <a:gd name="T10" fmla="*/ 148 w 148"/>
                <a:gd name="T11" fmla="*/ 98 h 356"/>
                <a:gd name="T12" fmla="*/ 0 w 148"/>
                <a:gd name="T13" fmla="*/ 9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8" h="356">
                  <a:moveTo>
                    <a:pt x="0" y="98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37" y="354"/>
                    <a:pt x="104" y="356"/>
                    <a:pt x="148" y="279"/>
                  </a:cubicBezTo>
                  <a:cubicBezTo>
                    <a:pt x="148" y="219"/>
                    <a:pt x="148" y="219"/>
                    <a:pt x="148" y="219"/>
                  </a:cubicBezTo>
                  <a:cubicBezTo>
                    <a:pt x="148" y="98"/>
                    <a:pt x="148" y="98"/>
                    <a:pt x="148" y="98"/>
                  </a:cubicBezTo>
                  <a:cubicBezTo>
                    <a:pt x="148" y="0"/>
                    <a:pt x="0" y="0"/>
                    <a:pt x="0" y="98"/>
                  </a:cubicBezTo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2" name="Freeform 8">
              <a:extLst>
                <a:ext uri="{FF2B5EF4-FFF2-40B4-BE49-F238E27FC236}">
                  <a16:creationId xmlns="" xmlns:a16="http://schemas.microsoft.com/office/drawing/2014/main" id="{63788658-1E51-4A13-90CC-6FD89AF67E1E}"/>
                </a:ext>
              </a:extLst>
            </p:cNvPr>
            <p:cNvSpPr/>
            <p:nvPr/>
          </p:nvSpPr>
          <p:spPr bwMode="auto">
            <a:xfrm>
              <a:off x="13070129" y="4448176"/>
              <a:ext cx="285750" cy="412750"/>
            </a:xfrm>
            <a:custGeom>
              <a:avLst/>
              <a:gdLst>
                <a:gd name="T0" fmla="*/ 58 w 76"/>
                <a:gd name="T1" fmla="*/ 6 h 110"/>
                <a:gd name="T2" fmla="*/ 11 w 76"/>
                <a:gd name="T3" fmla="*/ 43 h 110"/>
                <a:gd name="T4" fmla="*/ 18 w 76"/>
                <a:gd name="T5" fmla="*/ 103 h 110"/>
                <a:gd name="T6" fmla="*/ 65 w 76"/>
                <a:gd name="T7" fmla="*/ 67 h 110"/>
                <a:gd name="T8" fmla="*/ 58 w 76"/>
                <a:gd name="T9" fmla="*/ 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10">
                  <a:moveTo>
                    <a:pt x="58" y="6"/>
                  </a:moveTo>
                  <a:cubicBezTo>
                    <a:pt x="43" y="0"/>
                    <a:pt x="22" y="16"/>
                    <a:pt x="11" y="43"/>
                  </a:cubicBezTo>
                  <a:cubicBezTo>
                    <a:pt x="0" y="69"/>
                    <a:pt x="3" y="97"/>
                    <a:pt x="18" y="103"/>
                  </a:cubicBezTo>
                  <a:cubicBezTo>
                    <a:pt x="33" y="110"/>
                    <a:pt x="54" y="94"/>
                    <a:pt x="65" y="67"/>
                  </a:cubicBezTo>
                  <a:cubicBezTo>
                    <a:pt x="76" y="40"/>
                    <a:pt x="73" y="13"/>
                    <a:pt x="58" y="6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3" name="Freeform 9">
              <a:extLst>
                <a:ext uri="{FF2B5EF4-FFF2-40B4-BE49-F238E27FC236}">
                  <a16:creationId xmlns="" xmlns:a16="http://schemas.microsoft.com/office/drawing/2014/main" id="{82609B27-F8BC-4706-B60D-3ECBFE3BC443}"/>
                </a:ext>
              </a:extLst>
            </p:cNvPr>
            <p:cNvSpPr/>
            <p:nvPr/>
          </p:nvSpPr>
          <p:spPr bwMode="auto">
            <a:xfrm>
              <a:off x="11758854" y="4448176"/>
              <a:ext cx="282575" cy="412750"/>
            </a:xfrm>
            <a:custGeom>
              <a:avLst/>
              <a:gdLst>
                <a:gd name="T0" fmla="*/ 17 w 75"/>
                <a:gd name="T1" fmla="*/ 6 h 110"/>
                <a:gd name="T2" fmla="*/ 64 w 75"/>
                <a:gd name="T3" fmla="*/ 43 h 110"/>
                <a:gd name="T4" fmla="*/ 57 w 75"/>
                <a:gd name="T5" fmla="*/ 103 h 110"/>
                <a:gd name="T6" fmla="*/ 11 w 75"/>
                <a:gd name="T7" fmla="*/ 67 h 110"/>
                <a:gd name="T8" fmla="*/ 17 w 75"/>
                <a:gd name="T9" fmla="*/ 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10">
                  <a:moveTo>
                    <a:pt x="17" y="6"/>
                  </a:moveTo>
                  <a:cubicBezTo>
                    <a:pt x="32" y="0"/>
                    <a:pt x="53" y="16"/>
                    <a:pt x="64" y="43"/>
                  </a:cubicBezTo>
                  <a:cubicBezTo>
                    <a:pt x="75" y="69"/>
                    <a:pt x="72" y="97"/>
                    <a:pt x="57" y="103"/>
                  </a:cubicBezTo>
                  <a:cubicBezTo>
                    <a:pt x="42" y="110"/>
                    <a:pt x="21" y="94"/>
                    <a:pt x="11" y="67"/>
                  </a:cubicBezTo>
                  <a:cubicBezTo>
                    <a:pt x="0" y="40"/>
                    <a:pt x="3" y="13"/>
                    <a:pt x="17" y="6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4" name="Freeform 10">
              <a:extLst>
                <a:ext uri="{FF2B5EF4-FFF2-40B4-BE49-F238E27FC236}">
                  <a16:creationId xmlns="" xmlns:a16="http://schemas.microsoft.com/office/drawing/2014/main" id="{6D083E28-DD60-49D2-8FAB-8CFC333AB8A0}"/>
                </a:ext>
              </a:extLst>
            </p:cNvPr>
            <p:cNvSpPr/>
            <p:nvPr/>
          </p:nvSpPr>
          <p:spPr bwMode="auto">
            <a:xfrm>
              <a:off x="12277966" y="5129214"/>
              <a:ext cx="555625" cy="192088"/>
            </a:xfrm>
            <a:custGeom>
              <a:avLst/>
              <a:gdLst>
                <a:gd name="T0" fmla="*/ 148 w 148"/>
                <a:gd name="T1" fmla="*/ 0 h 51"/>
                <a:gd name="T2" fmla="*/ 0 w 148"/>
                <a:gd name="T3" fmla="*/ 0 h 51"/>
                <a:gd name="T4" fmla="*/ 0 w 148"/>
                <a:gd name="T5" fmla="*/ 5 h 51"/>
                <a:gd name="T6" fmla="*/ 73 w 148"/>
                <a:gd name="T7" fmla="*/ 51 h 51"/>
                <a:gd name="T8" fmla="*/ 148 w 148"/>
                <a:gd name="T9" fmla="*/ 4 h 51"/>
                <a:gd name="T10" fmla="*/ 148 w 148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8" h="51">
                  <a:moveTo>
                    <a:pt x="14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47" y="51"/>
                    <a:pt x="73" y="51"/>
                  </a:cubicBezTo>
                  <a:cubicBezTo>
                    <a:pt x="100" y="51"/>
                    <a:pt x="148" y="4"/>
                    <a:pt x="148" y="4"/>
                  </a:cubicBezTo>
                  <a:cubicBezTo>
                    <a:pt x="148" y="0"/>
                    <a:pt x="148" y="0"/>
                    <a:pt x="148" y="0"/>
                  </a:cubicBezTo>
                </a:path>
              </a:pathLst>
            </a:custGeom>
            <a:solidFill>
              <a:srgbClr val="C4AA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5" name="Freeform 11">
              <a:extLst>
                <a:ext uri="{FF2B5EF4-FFF2-40B4-BE49-F238E27FC236}">
                  <a16:creationId xmlns="" xmlns:a16="http://schemas.microsoft.com/office/drawing/2014/main" id="{23558AD6-D497-4297-AC61-1E2C7294BDB2}"/>
                </a:ext>
              </a:extLst>
            </p:cNvPr>
            <p:cNvSpPr/>
            <p:nvPr/>
          </p:nvSpPr>
          <p:spPr bwMode="auto">
            <a:xfrm>
              <a:off x="11792191" y="3567114"/>
              <a:ext cx="1525588" cy="1693863"/>
            </a:xfrm>
            <a:custGeom>
              <a:avLst/>
              <a:gdLst>
                <a:gd name="T0" fmla="*/ 203 w 406"/>
                <a:gd name="T1" fmla="*/ 450 h 450"/>
                <a:gd name="T2" fmla="*/ 31 w 406"/>
                <a:gd name="T3" fmla="*/ 266 h 450"/>
                <a:gd name="T4" fmla="*/ 203 w 406"/>
                <a:gd name="T5" fmla="*/ 0 h 450"/>
                <a:gd name="T6" fmla="*/ 376 w 406"/>
                <a:gd name="T7" fmla="*/ 266 h 450"/>
                <a:gd name="T8" fmla="*/ 203 w 406"/>
                <a:gd name="T9" fmla="*/ 45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450">
                  <a:moveTo>
                    <a:pt x="203" y="450"/>
                  </a:moveTo>
                  <a:cubicBezTo>
                    <a:pt x="157" y="450"/>
                    <a:pt x="60" y="374"/>
                    <a:pt x="31" y="266"/>
                  </a:cubicBezTo>
                  <a:cubicBezTo>
                    <a:pt x="0" y="157"/>
                    <a:pt x="57" y="0"/>
                    <a:pt x="203" y="0"/>
                  </a:cubicBezTo>
                  <a:cubicBezTo>
                    <a:pt x="349" y="0"/>
                    <a:pt x="406" y="157"/>
                    <a:pt x="376" y="266"/>
                  </a:cubicBezTo>
                  <a:cubicBezTo>
                    <a:pt x="346" y="374"/>
                    <a:pt x="249" y="450"/>
                    <a:pt x="203" y="450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6" name="Freeform 12">
              <a:extLst>
                <a:ext uri="{FF2B5EF4-FFF2-40B4-BE49-F238E27FC236}">
                  <a16:creationId xmlns="" xmlns:a16="http://schemas.microsoft.com/office/drawing/2014/main" id="{D7482F87-717C-44CD-B600-0134F73D9642}"/>
                </a:ext>
              </a:extLst>
            </p:cNvPr>
            <p:cNvSpPr/>
            <p:nvPr/>
          </p:nvSpPr>
          <p:spPr bwMode="auto">
            <a:xfrm>
              <a:off x="11789016" y="3517901"/>
              <a:ext cx="1611313" cy="1169988"/>
            </a:xfrm>
            <a:custGeom>
              <a:avLst/>
              <a:gdLst>
                <a:gd name="T0" fmla="*/ 170 w 429"/>
                <a:gd name="T1" fmla="*/ 149 h 311"/>
                <a:gd name="T2" fmla="*/ 72 w 429"/>
                <a:gd name="T3" fmla="*/ 226 h 311"/>
                <a:gd name="T4" fmla="*/ 42 w 429"/>
                <a:gd name="T5" fmla="*/ 301 h 311"/>
                <a:gd name="T6" fmla="*/ 18 w 429"/>
                <a:gd name="T7" fmla="*/ 145 h 311"/>
                <a:gd name="T8" fmla="*/ 173 w 429"/>
                <a:gd name="T9" fmla="*/ 4 h 311"/>
                <a:gd name="T10" fmla="*/ 325 w 429"/>
                <a:gd name="T11" fmla="*/ 48 h 311"/>
                <a:gd name="T12" fmla="*/ 366 w 429"/>
                <a:gd name="T13" fmla="*/ 311 h 311"/>
                <a:gd name="T14" fmla="*/ 281 w 429"/>
                <a:gd name="T15" fmla="*/ 105 h 311"/>
                <a:gd name="T16" fmla="*/ 170 w 429"/>
                <a:gd name="T17" fmla="*/ 149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9" h="311">
                  <a:moveTo>
                    <a:pt x="170" y="149"/>
                  </a:moveTo>
                  <a:cubicBezTo>
                    <a:pt x="134" y="224"/>
                    <a:pt x="119" y="246"/>
                    <a:pt x="72" y="226"/>
                  </a:cubicBezTo>
                  <a:cubicBezTo>
                    <a:pt x="24" y="206"/>
                    <a:pt x="33" y="262"/>
                    <a:pt x="42" y="301"/>
                  </a:cubicBezTo>
                  <a:cubicBezTo>
                    <a:pt x="0" y="248"/>
                    <a:pt x="5" y="197"/>
                    <a:pt x="18" y="145"/>
                  </a:cubicBezTo>
                  <a:cubicBezTo>
                    <a:pt x="32" y="89"/>
                    <a:pt x="105" y="2"/>
                    <a:pt x="173" y="4"/>
                  </a:cubicBezTo>
                  <a:cubicBezTo>
                    <a:pt x="210" y="0"/>
                    <a:pt x="266" y="5"/>
                    <a:pt x="325" y="48"/>
                  </a:cubicBezTo>
                  <a:cubicBezTo>
                    <a:pt x="429" y="123"/>
                    <a:pt x="394" y="291"/>
                    <a:pt x="366" y="311"/>
                  </a:cubicBezTo>
                  <a:cubicBezTo>
                    <a:pt x="393" y="155"/>
                    <a:pt x="327" y="186"/>
                    <a:pt x="281" y="105"/>
                  </a:cubicBezTo>
                  <a:cubicBezTo>
                    <a:pt x="266" y="69"/>
                    <a:pt x="209" y="67"/>
                    <a:pt x="170" y="149"/>
                  </a:cubicBezTo>
                  <a:close/>
                </a:path>
              </a:pathLst>
            </a:custGeom>
            <a:solidFill>
              <a:srgbClr val="8060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7" name="Rectangle 13">
              <a:extLst>
                <a:ext uri="{FF2B5EF4-FFF2-40B4-BE49-F238E27FC236}">
                  <a16:creationId xmlns="" xmlns:a16="http://schemas.microsoft.com/office/drawing/2014/main" id="{060F03DD-B9DB-4FA9-B7B4-ACC63B9C9D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17679" y="5689601"/>
              <a:ext cx="60325" cy="7032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8" name="Rectangle 14">
              <a:extLst>
                <a:ext uri="{FF2B5EF4-FFF2-40B4-BE49-F238E27FC236}">
                  <a16:creationId xmlns="" xmlns:a16="http://schemas.microsoft.com/office/drawing/2014/main" id="{85DF889B-8A8B-4682-B45F-9025594AA0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17679" y="5689601"/>
              <a:ext cx="60325" cy="703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9" name="Freeform 15">
              <a:extLst>
                <a:ext uri="{FF2B5EF4-FFF2-40B4-BE49-F238E27FC236}">
                  <a16:creationId xmlns="" xmlns:a16="http://schemas.microsoft.com/office/drawing/2014/main" id="{EADCC67D-CADF-4636-8FDE-98AE79868F39}"/>
                </a:ext>
              </a:extLst>
            </p:cNvPr>
            <p:cNvSpPr/>
            <p:nvPr/>
          </p:nvSpPr>
          <p:spPr bwMode="auto">
            <a:xfrm>
              <a:off x="12077941" y="5321301"/>
              <a:ext cx="469900" cy="571500"/>
            </a:xfrm>
            <a:custGeom>
              <a:avLst/>
              <a:gdLst>
                <a:gd name="T0" fmla="*/ 126 w 296"/>
                <a:gd name="T1" fmla="*/ 0 h 360"/>
                <a:gd name="T2" fmla="*/ 0 w 296"/>
                <a:gd name="T3" fmla="*/ 113 h 360"/>
                <a:gd name="T4" fmla="*/ 161 w 296"/>
                <a:gd name="T5" fmla="*/ 360 h 360"/>
                <a:gd name="T6" fmla="*/ 296 w 296"/>
                <a:gd name="T7" fmla="*/ 230 h 360"/>
                <a:gd name="T8" fmla="*/ 126 w 296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360">
                  <a:moveTo>
                    <a:pt x="126" y="0"/>
                  </a:moveTo>
                  <a:lnTo>
                    <a:pt x="0" y="113"/>
                  </a:lnTo>
                  <a:lnTo>
                    <a:pt x="161" y="360"/>
                  </a:lnTo>
                  <a:lnTo>
                    <a:pt x="296" y="23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0" name="Freeform 16">
              <a:extLst>
                <a:ext uri="{FF2B5EF4-FFF2-40B4-BE49-F238E27FC236}">
                  <a16:creationId xmlns="" xmlns:a16="http://schemas.microsoft.com/office/drawing/2014/main" id="{6668D18F-3972-4D63-AACA-C2A6668379B5}"/>
                </a:ext>
              </a:extLst>
            </p:cNvPr>
            <p:cNvSpPr/>
            <p:nvPr/>
          </p:nvSpPr>
          <p:spPr bwMode="auto">
            <a:xfrm>
              <a:off x="12077941" y="5321301"/>
              <a:ext cx="469900" cy="571500"/>
            </a:xfrm>
            <a:custGeom>
              <a:avLst/>
              <a:gdLst>
                <a:gd name="T0" fmla="*/ 126 w 296"/>
                <a:gd name="T1" fmla="*/ 0 h 360"/>
                <a:gd name="T2" fmla="*/ 0 w 296"/>
                <a:gd name="T3" fmla="*/ 113 h 360"/>
                <a:gd name="T4" fmla="*/ 161 w 296"/>
                <a:gd name="T5" fmla="*/ 360 h 360"/>
                <a:gd name="T6" fmla="*/ 296 w 296"/>
                <a:gd name="T7" fmla="*/ 230 h 360"/>
                <a:gd name="T8" fmla="*/ 126 w 296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360">
                  <a:moveTo>
                    <a:pt x="126" y="0"/>
                  </a:moveTo>
                  <a:lnTo>
                    <a:pt x="0" y="113"/>
                  </a:lnTo>
                  <a:lnTo>
                    <a:pt x="161" y="360"/>
                  </a:lnTo>
                  <a:lnTo>
                    <a:pt x="296" y="230"/>
                  </a:lnTo>
                  <a:lnTo>
                    <a:pt x="12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1" name="Freeform 17">
              <a:extLst>
                <a:ext uri="{FF2B5EF4-FFF2-40B4-BE49-F238E27FC236}">
                  <a16:creationId xmlns="" xmlns:a16="http://schemas.microsoft.com/office/drawing/2014/main" id="{746346CD-A896-491A-97C4-60D753D4ACB0}"/>
                </a:ext>
              </a:extLst>
            </p:cNvPr>
            <p:cNvSpPr/>
            <p:nvPr/>
          </p:nvSpPr>
          <p:spPr bwMode="auto">
            <a:xfrm>
              <a:off x="12547841" y="5321301"/>
              <a:ext cx="484188" cy="571500"/>
            </a:xfrm>
            <a:custGeom>
              <a:avLst/>
              <a:gdLst>
                <a:gd name="T0" fmla="*/ 180 w 305"/>
                <a:gd name="T1" fmla="*/ 0 h 360"/>
                <a:gd name="T2" fmla="*/ 305 w 305"/>
                <a:gd name="T3" fmla="*/ 118 h 360"/>
                <a:gd name="T4" fmla="*/ 137 w 305"/>
                <a:gd name="T5" fmla="*/ 360 h 360"/>
                <a:gd name="T6" fmla="*/ 0 w 305"/>
                <a:gd name="T7" fmla="*/ 230 h 360"/>
                <a:gd name="T8" fmla="*/ 180 w 305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360">
                  <a:moveTo>
                    <a:pt x="180" y="0"/>
                  </a:moveTo>
                  <a:lnTo>
                    <a:pt x="305" y="118"/>
                  </a:lnTo>
                  <a:lnTo>
                    <a:pt x="137" y="360"/>
                  </a:lnTo>
                  <a:lnTo>
                    <a:pt x="0" y="230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2" name="Freeform 18">
              <a:extLst>
                <a:ext uri="{FF2B5EF4-FFF2-40B4-BE49-F238E27FC236}">
                  <a16:creationId xmlns="" xmlns:a16="http://schemas.microsoft.com/office/drawing/2014/main" id="{46C475A5-26E5-4F82-8AF8-5571C7D91204}"/>
                </a:ext>
              </a:extLst>
            </p:cNvPr>
            <p:cNvSpPr/>
            <p:nvPr/>
          </p:nvSpPr>
          <p:spPr bwMode="auto">
            <a:xfrm>
              <a:off x="12547841" y="5321301"/>
              <a:ext cx="484188" cy="571500"/>
            </a:xfrm>
            <a:custGeom>
              <a:avLst/>
              <a:gdLst>
                <a:gd name="T0" fmla="*/ 180 w 305"/>
                <a:gd name="T1" fmla="*/ 0 h 360"/>
                <a:gd name="T2" fmla="*/ 305 w 305"/>
                <a:gd name="T3" fmla="*/ 118 h 360"/>
                <a:gd name="T4" fmla="*/ 137 w 305"/>
                <a:gd name="T5" fmla="*/ 360 h 360"/>
                <a:gd name="T6" fmla="*/ 0 w 305"/>
                <a:gd name="T7" fmla="*/ 230 h 360"/>
                <a:gd name="T8" fmla="*/ 180 w 305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360">
                  <a:moveTo>
                    <a:pt x="180" y="0"/>
                  </a:moveTo>
                  <a:lnTo>
                    <a:pt x="305" y="118"/>
                  </a:lnTo>
                  <a:lnTo>
                    <a:pt x="137" y="360"/>
                  </a:lnTo>
                  <a:lnTo>
                    <a:pt x="0" y="230"/>
                  </a:lnTo>
                  <a:lnTo>
                    <a:pt x="18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3" name="Freeform 19">
              <a:extLst>
                <a:ext uri="{FF2B5EF4-FFF2-40B4-BE49-F238E27FC236}">
                  <a16:creationId xmlns="" xmlns:a16="http://schemas.microsoft.com/office/drawing/2014/main" id="{6062305D-BBAA-493E-A2F6-693637CE0E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969991" y="4349751"/>
              <a:ext cx="1185863" cy="436563"/>
            </a:xfrm>
            <a:custGeom>
              <a:avLst/>
              <a:gdLst>
                <a:gd name="T0" fmla="*/ 236 w 316"/>
                <a:gd name="T1" fmla="*/ 114 h 116"/>
                <a:gd name="T2" fmla="*/ 241 w 316"/>
                <a:gd name="T3" fmla="*/ 114 h 116"/>
                <a:gd name="T4" fmla="*/ 298 w 316"/>
                <a:gd name="T5" fmla="*/ 68 h 116"/>
                <a:gd name="T6" fmla="*/ 310 w 316"/>
                <a:gd name="T7" fmla="*/ 30 h 116"/>
                <a:gd name="T8" fmla="*/ 316 w 316"/>
                <a:gd name="T9" fmla="*/ 16 h 116"/>
                <a:gd name="T10" fmla="*/ 307 w 316"/>
                <a:gd name="T11" fmla="*/ 6 h 116"/>
                <a:gd name="T12" fmla="*/ 238 w 316"/>
                <a:gd name="T13" fmla="*/ 2 h 116"/>
                <a:gd name="T14" fmla="*/ 238 w 316"/>
                <a:gd name="T15" fmla="*/ 9 h 116"/>
                <a:gd name="T16" fmla="*/ 286 w 316"/>
                <a:gd name="T17" fmla="*/ 14 h 116"/>
                <a:gd name="T18" fmla="*/ 284 w 316"/>
                <a:gd name="T19" fmla="*/ 86 h 116"/>
                <a:gd name="T20" fmla="*/ 236 w 316"/>
                <a:gd name="T21" fmla="*/ 108 h 116"/>
                <a:gd name="T22" fmla="*/ 236 w 316"/>
                <a:gd name="T23" fmla="*/ 114 h 116"/>
                <a:gd name="T24" fmla="*/ 158 w 316"/>
                <a:gd name="T25" fmla="*/ 16 h 116"/>
                <a:gd name="T26" fmla="*/ 84 w 316"/>
                <a:gd name="T27" fmla="*/ 3 h 116"/>
                <a:gd name="T28" fmla="*/ 78 w 316"/>
                <a:gd name="T29" fmla="*/ 2 h 116"/>
                <a:gd name="T30" fmla="*/ 78 w 316"/>
                <a:gd name="T31" fmla="*/ 9 h 116"/>
                <a:gd name="T32" fmla="*/ 130 w 316"/>
                <a:gd name="T33" fmla="*/ 27 h 116"/>
                <a:gd name="T34" fmla="*/ 99 w 316"/>
                <a:gd name="T35" fmla="*/ 103 h 116"/>
                <a:gd name="T36" fmla="*/ 76 w 316"/>
                <a:gd name="T37" fmla="*/ 108 h 116"/>
                <a:gd name="T38" fmla="*/ 76 w 316"/>
                <a:gd name="T39" fmla="*/ 115 h 116"/>
                <a:gd name="T40" fmla="*/ 130 w 316"/>
                <a:gd name="T41" fmla="*/ 80 h 116"/>
                <a:gd name="T42" fmla="*/ 157 w 316"/>
                <a:gd name="T43" fmla="*/ 41 h 116"/>
                <a:gd name="T44" fmla="*/ 183 w 316"/>
                <a:gd name="T45" fmla="*/ 80 h 116"/>
                <a:gd name="T46" fmla="*/ 236 w 316"/>
                <a:gd name="T47" fmla="*/ 114 h 116"/>
                <a:gd name="T48" fmla="*/ 236 w 316"/>
                <a:gd name="T49" fmla="*/ 108 h 116"/>
                <a:gd name="T50" fmla="*/ 212 w 316"/>
                <a:gd name="T51" fmla="*/ 103 h 116"/>
                <a:gd name="T52" fmla="*/ 186 w 316"/>
                <a:gd name="T53" fmla="*/ 27 h 116"/>
                <a:gd name="T54" fmla="*/ 238 w 316"/>
                <a:gd name="T55" fmla="*/ 9 h 116"/>
                <a:gd name="T56" fmla="*/ 238 w 316"/>
                <a:gd name="T57" fmla="*/ 2 h 116"/>
                <a:gd name="T58" fmla="*/ 233 w 316"/>
                <a:gd name="T59" fmla="*/ 2 h 116"/>
                <a:gd name="T60" fmla="*/ 158 w 316"/>
                <a:gd name="T61" fmla="*/ 16 h 116"/>
                <a:gd name="T62" fmla="*/ 78 w 316"/>
                <a:gd name="T63" fmla="*/ 2 h 116"/>
                <a:gd name="T64" fmla="*/ 10 w 316"/>
                <a:gd name="T65" fmla="*/ 6 h 116"/>
                <a:gd name="T66" fmla="*/ 0 w 316"/>
                <a:gd name="T67" fmla="*/ 17 h 116"/>
                <a:gd name="T68" fmla="*/ 6 w 316"/>
                <a:gd name="T69" fmla="*/ 31 h 116"/>
                <a:gd name="T70" fmla="*/ 16 w 316"/>
                <a:gd name="T71" fmla="*/ 69 h 116"/>
                <a:gd name="T72" fmla="*/ 70 w 316"/>
                <a:gd name="T73" fmla="*/ 115 h 116"/>
                <a:gd name="T74" fmla="*/ 76 w 316"/>
                <a:gd name="T75" fmla="*/ 115 h 116"/>
                <a:gd name="T76" fmla="*/ 76 w 316"/>
                <a:gd name="T77" fmla="*/ 108 h 116"/>
                <a:gd name="T78" fmla="*/ 28 w 316"/>
                <a:gd name="T79" fmla="*/ 86 h 116"/>
                <a:gd name="T80" fmla="*/ 31 w 316"/>
                <a:gd name="T81" fmla="*/ 15 h 116"/>
                <a:gd name="T82" fmla="*/ 78 w 316"/>
                <a:gd name="T83" fmla="*/ 9 h 116"/>
                <a:gd name="T84" fmla="*/ 78 w 316"/>
                <a:gd name="T85" fmla="*/ 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6" h="116">
                  <a:moveTo>
                    <a:pt x="236" y="114"/>
                  </a:moveTo>
                  <a:cubicBezTo>
                    <a:pt x="238" y="114"/>
                    <a:pt x="239" y="114"/>
                    <a:pt x="241" y="114"/>
                  </a:cubicBezTo>
                  <a:cubicBezTo>
                    <a:pt x="283" y="111"/>
                    <a:pt x="293" y="92"/>
                    <a:pt x="298" y="68"/>
                  </a:cubicBezTo>
                  <a:cubicBezTo>
                    <a:pt x="303" y="42"/>
                    <a:pt x="303" y="33"/>
                    <a:pt x="310" y="30"/>
                  </a:cubicBezTo>
                  <a:cubicBezTo>
                    <a:pt x="315" y="29"/>
                    <a:pt x="316" y="23"/>
                    <a:pt x="316" y="16"/>
                  </a:cubicBezTo>
                  <a:cubicBezTo>
                    <a:pt x="316" y="9"/>
                    <a:pt x="316" y="9"/>
                    <a:pt x="307" y="6"/>
                  </a:cubicBezTo>
                  <a:cubicBezTo>
                    <a:pt x="301" y="3"/>
                    <a:pt x="265" y="0"/>
                    <a:pt x="238" y="2"/>
                  </a:cubicBezTo>
                  <a:cubicBezTo>
                    <a:pt x="238" y="9"/>
                    <a:pt x="238" y="9"/>
                    <a:pt x="238" y="9"/>
                  </a:cubicBezTo>
                  <a:cubicBezTo>
                    <a:pt x="259" y="8"/>
                    <a:pt x="280" y="10"/>
                    <a:pt x="286" y="14"/>
                  </a:cubicBezTo>
                  <a:cubicBezTo>
                    <a:pt x="299" y="23"/>
                    <a:pt x="295" y="65"/>
                    <a:pt x="284" y="86"/>
                  </a:cubicBezTo>
                  <a:cubicBezTo>
                    <a:pt x="276" y="100"/>
                    <a:pt x="255" y="108"/>
                    <a:pt x="236" y="108"/>
                  </a:cubicBezTo>
                  <a:lnTo>
                    <a:pt x="236" y="114"/>
                  </a:lnTo>
                  <a:close/>
                  <a:moveTo>
                    <a:pt x="158" y="16"/>
                  </a:moveTo>
                  <a:cubicBezTo>
                    <a:pt x="149" y="16"/>
                    <a:pt x="111" y="5"/>
                    <a:pt x="84" y="3"/>
                  </a:cubicBezTo>
                  <a:cubicBezTo>
                    <a:pt x="82" y="2"/>
                    <a:pt x="80" y="2"/>
                    <a:pt x="78" y="2"/>
                  </a:cubicBezTo>
                  <a:cubicBezTo>
                    <a:pt x="78" y="9"/>
                    <a:pt x="78" y="9"/>
                    <a:pt x="78" y="9"/>
                  </a:cubicBezTo>
                  <a:cubicBezTo>
                    <a:pt x="100" y="10"/>
                    <a:pt x="122" y="15"/>
                    <a:pt x="130" y="27"/>
                  </a:cubicBezTo>
                  <a:cubicBezTo>
                    <a:pt x="143" y="46"/>
                    <a:pt x="120" y="93"/>
                    <a:pt x="99" y="103"/>
                  </a:cubicBezTo>
                  <a:cubicBezTo>
                    <a:pt x="93" y="107"/>
                    <a:pt x="85" y="108"/>
                    <a:pt x="76" y="108"/>
                  </a:cubicBezTo>
                  <a:cubicBezTo>
                    <a:pt x="76" y="115"/>
                    <a:pt x="76" y="115"/>
                    <a:pt x="76" y="115"/>
                  </a:cubicBezTo>
                  <a:cubicBezTo>
                    <a:pt x="112" y="115"/>
                    <a:pt x="126" y="89"/>
                    <a:pt x="130" y="80"/>
                  </a:cubicBezTo>
                  <a:cubicBezTo>
                    <a:pt x="138" y="64"/>
                    <a:pt x="137" y="41"/>
                    <a:pt x="157" y="41"/>
                  </a:cubicBezTo>
                  <a:cubicBezTo>
                    <a:pt x="178" y="41"/>
                    <a:pt x="175" y="63"/>
                    <a:pt x="183" y="80"/>
                  </a:cubicBezTo>
                  <a:cubicBezTo>
                    <a:pt x="187" y="88"/>
                    <a:pt x="199" y="116"/>
                    <a:pt x="236" y="114"/>
                  </a:cubicBezTo>
                  <a:cubicBezTo>
                    <a:pt x="236" y="108"/>
                    <a:pt x="236" y="108"/>
                    <a:pt x="236" y="108"/>
                  </a:cubicBezTo>
                  <a:cubicBezTo>
                    <a:pt x="227" y="108"/>
                    <a:pt x="218" y="106"/>
                    <a:pt x="212" y="103"/>
                  </a:cubicBezTo>
                  <a:cubicBezTo>
                    <a:pt x="192" y="93"/>
                    <a:pt x="172" y="46"/>
                    <a:pt x="186" y="27"/>
                  </a:cubicBezTo>
                  <a:cubicBezTo>
                    <a:pt x="194" y="15"/>
                    <a:pt x="216" y="10"/>
                    <a:pt x="238" y="9"/>
                  </a:cubicBezTo>
                  <a:cubicBezTo>
                    <a:pt x="238" y="2"/>
                    <a:pt x="238" y="2"/>
                    <a:pt x="238" y="2"/>
                  </a:cubicBezTo>
                  <a:cubicBezTo>
                    <a:pt x="237" y="2"/>
                    <a:pt x="235" y="2"/>
                    <a:pt x="233" y="2"/>
                  </a:cubicBezTo>
                  <a:cubicBezTo>
                    <a:pt x="209" y="4"/>
                    <a:pt x="180" y="15"/>
                    <a:pt x="158" y="16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10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4"/>
                    <a:pt x="1" y="29"/>
                    <a:pt x="6" y="31"/>
                  </a:cubicBezTo>
                  <a:cubicBezTo>
                    <a:pt x="12" y="34"/>
                    <a:pt x="12" y="43"/>
                    <a:pt x="16" y="69"/>
                  </a:cubicBezTo>
                  <a:cubicBezTo>
                    <a:pt x="19" y="93"/>
                    <a:pt x="28" y="111"/>
                    <a:pt x="70" y="115"/>
                  </a:cubicBezTo>
                  <a:cubicBezTo>
                    <a:pt x="72" y="115"/>
                    <a:pt x="74" y="115"/>
                    <a:pt x="76" y="115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6" y="101"/>
                    <a:pt x="28" y="86"/>
                  </a:cubicBezTo>
                  <a:cubicBezTo>
                    <a:pt x="18" y="66"/>
                    <a:pt x="17" y="24"/>
                    <a:pt x="31" y="15"/>
                  </a:cubicBezTo>
                  <a:cubicBezTo>
                    <a:pt x="37" y="11"/>
                    <a:pt x="57" y="8"/>
                    <a:pt x="78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4" name="Freeform 20">
              <a:extLst>
                <a:ext uri="{FF2B5EF4-FFF2-40B4-BE49-F238E27FC236}">
                  <a16:creationId xmlns="" xmlns:a16="http://schemas.microsoft.com/office/drawing/2014/main" id="{70DAAF23-B37E-43BF-9903-E7172AB10069}"/>
                </a:ext>
              </a:extLst>
            </p:cNvPr>
            <p:cNvSpPr/>
            <p:nvPr/>
          </p:nvSpPr>
          <p:spPr bwMode="auto">
            <a:xfrm>
              <a:off x="12547841" y="5686426"/>
              <a:ext cx="3175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247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5" name="Freeform 21">
              <a:extLst>
                <a:ext uri="{FF2B5EF4-FFF2-40B4-BE49-F238E27FC236}">
                  <a16:creationId xmlns="" xmlns:a16="http://schemas.microsoft.com/office/drawing/2014/main" id="{81017095-495D-4FDD-A439-F1FB2FCE0343}"/>
                </a:ext>
              </a:extLst>
            </p:cNvPr>
            <p:cNvSpPr/>
            <p:nvPr/>
          </p:nvSpPr>
          <p:spPr bwMode="auto">
            <a:xfrm>
              <a:off x="12277966" y="5313364"/>
              <a:ext cx="555625" cy="373063"/>
            </a:xfrm>
            <a:custGeom>
              <a:avLst/>
              <a:gdLst>
                <a:gd name="T0" fmla="*/ 148 w 148"/>
                <a:gd name="T1" fmla="*/ 0 h 99"/>
                <a:gd name="T2" fmla="*/ 72 w 148"/>
                <a:gd name="T3" fmla="*/ 97 h 99"/>
                <a:gd name="T4" fmla="*/ 0 w 148"/>
                <a:gd name="T5" fmla="*/ 0 h 99"/>
                <a:gd name="T6" fmla="*/ 0 w 148"/>
                <a:gd name="T7" fmla="*/ 2 h 99"/>
                <a:gd name="T8" fmla="*/ 72 w 148"/>
                <a:gd name="T9" fmla="*/ 99 h 99"/>
                <a:gd name="T10" fmla="*/ 73 w 148"/>
                <a:gd name="T11" fmla="*/ 99 h 99"/>
                <a:gd name="T12" fmla="*/ 148 w 148"/>
                <a:gd name="T13" fmla="*/ 2 h 99"/>
                <a:gd name="T14" fmla="*/ 148 w 148"/>
                <a:gd name="T15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8" h="99">
                  <a:moveTo>
                    <a:pt x="148" y="0"/>
                  </a:moveTo>
                  <a:cubicBezTo>
                    <a:pt x="72" y="97"/>
                    <a:pt x="72" y="97"/>
                    <a:pt x="72" y="9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72" y="99"/>
                    <a:pt x="72" y="99"/>
                    <a:pt x="72" y="99"/>
                  </a:cubicBezTo>
                  <a:cubicBezTo>
                    <a:pt x="72" y="99"/>
                    <a:pt x="72" y="99"/>
                    <a:pt x="73" y="99"/>
                  </a:cubicBezTo>
                  <a:cubicBezTo>
                    <a:pt x="148" y="2"/>
                    <a:pt x="148" y="2"/>
                    <a:pt x="148" y="2"/>
                  </a:cubicBezTo>
                  <a:cubicBezTo>
                    <a:pt x="148" y="0"/>
                    <a:pt x="148" y="0"/>
                    <a:pt x="148" y="0"/>
                  </a:cubicBezTo>
                </a:path>
              </a:pathLst>
            </a:custGeom>
            <a:solidFill>
              <a:srgbClr val="E9CA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7633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9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650" y="1149531"/>
            <a:ext cx="4971784" cy="4725166"/>
          </a:xfrm>
          <a:prstGeom prst="rect">
            <a:avLst/>
          </a:prstGeom>
          <a:effectLst>
            <a:outerShdw blurRad="228600" dist="38100" dir="19800000" sx="102000" sy="102000" algn="tl" rotWithShape="0">
              <a:prstClr val="black">
                <a:alpha val="67000"/>
              </a:prstClr>
            </a:outerShdw>
          </a:effectLst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8355" y="232455"/>
            <a:ext cx="4402552" cy="57636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32383" y="1269771"/>
            <a:ext cx="312751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600" b="1" dirty="0">
                <a:solidFill>
                  <a:prstClr val="black"/>
                </a:solidFill>
                <a:latin typeface="UTM Avo" panose="02040603050506020204" pitchFamily="18" charset="0"/>
              </a:rPr>
              <a:t>Tập </a:t>
            </a: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đọc</a:t>
            </a: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8" name="图片 8" descr="觅元素58b0fbac4bf9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098" y="5625939"/>
            <a:ext cx="6605516" cy="81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93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0446"/>
            <a:ext cx="3573678" cy="64213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2401" y="510412"/>
            <a:ext cx="7751160" cy="62804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496" y="510412"/>
            <a:ext cx="3514686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UTM Avo" panose="02040603050506020204" pitchFamily="18" charset="0"/>
              </a:rPr>
              <a:t>3. </a:t>
            </a:r>
            <a:r>
              <a:rPr lang="en-US" sz="4000" dirty="0" err="1">
                <a:latin typeface="UTM Avo" panose="02040603050506020204" pitchFamily="18" charset="0"/>
              </a:rPr>
              <a:t>Tập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đọc</a:t>
            </a:r>
            <a:endParaRPr lang="vi-VN" sz="4000" dirty="0"/>
          </a:p>
        </p:txBody>
      </p:sp>
    </p:spTree>
    <p:extLst>
      <p:ext uri="{BB962C8B-B14F-4D97-AF65-F5344CB8AC3E}">
        <p14:creationId xmlns:p14="http://schemas.microsoft.com/office/powerpoint/2010/main" val="133722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01100" y="88460"/>
            <a:ext cx="63746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+mn-lt"/>
              </a:rPr>
              <a:t>Phố Thợ Nhuộm</a:t>
            </a:r>
            <a:endParaRPr lang="en-US" sz="6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" y="1870834"/>
            <a:ext cx="120868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>
                <a:latin typeface="UTM Avo" panose="02040603050506020204" pitchFamily="18" charset="0"/>
              </a:rPr>
              <a:t>    </a:t>
            </a:r>
            <a:endParaRPr lang="en-US" sz="4400" dirty="0">
              <a:latin typeface="UTM Avo" panose="02040603050506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1300" y="994268"/>
            <a:ext cx="117475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dirty="0">
                <a:latin typeface="+mj-lt"/>
              </a:rPr>
              <a:t>      Ở </a:t>
            </a:r>
            <a:r>
              <a:rPr lang="en-US" sz="6000" dirty="0" err="1">
                <a:latin typeface="+mj-lt"/>
              </a:rPr>
              <a:t>Thủ</a:t>
            </a:r>
            <a:r>
              <a:rPr lang="en-US" sz="6000" dirty="0">
                <a:latin typeface="+mj-lt"/>
              </a:rPr>
              <a:t> </a:t>
            </a:r>
            <a:r>
              <a:rPr lang="en-US" sz="6000" dirty="0" err="1">
                <a:latin typeface="+mj-lt"/>
              </a:rPr>
              <a:t>đô</a:t>
            </a:r>
            <a:r>
              <a:rPr lang="en-US" sz="6000" dirty="0">
                <a:latin typeface="+mj-lt"/>
              </a:rPr>
              <a:t> </a:t>
            </a:r>
            <a:r>
              <a:rPr lang="en-US" sz="6000" dirty="0" err="1">
                <a:latin typeface="+mj-lt"/>
              </a:rPr>
              <a:t>có</a:t>
            </a:r>
            <a:r>
              <a:rPr lang="en-US" sz="6000" dirty="0">
                <a:latin typeface="+mj-lt"/>
              </a:rPr>
              <a:t> </a:t>
            </a:r>
            <a:r>
              <a:rPr lang="en-US" sz="6000" dirty="0" err="1">
                <a:latin typeface="+mj-lt"/>
              </a:rPr>
              <a:t>phố</a:t>
            </a:r>
            <a:r>
              <a:rPr lang="en-US" sz="6000" dirty="0">
                <a:latin typeface="+mj-lt"/>
              </a:rPr>
              <a:t> </a:t>
            </a:r>
            <a:r>
              <a:rPr lang="en-US" sz="6000" dirty="0" err="1">
                <a:latin typeface="+mj-lt"/>
              </a:rPr>
              <a:t>Thợ</a:t>
            </a:r>
            <a:r>
              <a:rPr lang="en-US" sz="6000" dirty="0">
                <a:latin typeface="+mj-lt"/>
              </a:rPr>
              <a:t> </a:t>
            </a:r>
            <a:r>
              <a:rPr lang="en-US" sz="6000" dirty="0" err="1">
                <a:latin typeface="+mj-lt"/>
              </a:rPr>
              <a:t>Nhuộm</a:t>
            </a:r>
            <a:r>
              <a:rPr lang="en-US" sz="6000" dirty="0">
                <a:latin typeface="+mj-lt"/>
              </a:rPr>
              <a:t>. </a:t>
            </a:r>
            <a:r>
              <a:rPr lang="en-US" sz="6000" dirty="0" err="1">
                <a:latin typeface="+mj-lt"/>
              </a:rPr>
              <a:t>Bà</a:t>
            </a:r>
            <a:r>
              <a:rPr lang="en-US" sz="6000" dirty="0">
                <a:latin typeface="+mj-lt"/>
              </a:rPr>
              <a:t> </a:t>
            </a:r>
            <a:r>
              <a:rPr lang="en-US" sz="6000" dirty="0" err="1">
                <a:latin typeface="+mj-lt"/>
              </a:rPr>
              <a:t>em</a:t>
            </a:r>
            <a:r>
              <a:rPr lang="en-US" sz="6000" dirty="0">
                <a:latin typeface="+mj-lt"/>
              </a:rPr>
              <a:t> </a:t>
            </a:r>
            <a:r>
              <a:rPr lang="en-US" sz="6000" dirty="0" err="1">
                <a:latin typeface="+mj-lt"/>
              </a:rPr>
              <a:t>kể</a:t>
            </a:r>
            <a:r>
              <a:rPr lang="en-US" sz="6000" dirty="0">
                <a:latin typeface="+mj-lt"/>
              </a:rPr>
              <a:t>, </a:t>
            </a:r>
            <a:r>
              <a:rPr lang="en-US" sz="6000" dirty="0" err="1">
                <a:latin typeface="+mj-lt"/>
              </a:rPr>
              <a:t>xưa</a:t>
            </a:r>
            <a:r>
              <a:rPr lang="en-US" sz="6000" dirty="0">
                <a:latin typeface="+mj-lt"/>
              </a:rPr>
              <a:t> </a:t>
            </a:r>
            <a:r>
              <a:rPr lang="en-US" sz="6000" dirty="0" err="1">
                <a:latin typeface="+mj-lt"/>
              </a:rPr>
              <a:t>kia</a:t>
            </a:r>
            <a:r>
              <a:rPr lang="en-US" sz="6000" dirty="0">
                <a:latin typeface="+mj-lt"/>
              </a:rPr>
              <a:t>, </a:t>
            </a:r>
            <a:r>
              <a:rPr lang="en-US" sz="6000" dirty="0" err="1">
                <a:latin typeface="+mj-lt"/>
              </a:rPr>
              <a:t>phố</a:t>
            </a:r>
            <a:r>
              <a:rPr lang="en-US" sz="6000" dirty="0">
                <a:latin typeface="+mj-lt"/>
              </a:rPr>
              <a:t> </a:t>
            </a:r>
            <a:r>
              <a:rPr lang="en-US" sz="6000" dirty="0" err="1">
                <a:latin typeface="+mj-lt"/>
              </a:rPr>
              <a:t>có</a:t>
            </a:r>
            <a:r>
              <a:rPr lang="en-US" sz="6000" dirty="0">
                <a:latin typeface="+mj-lt"/>
              </a:rPr>
              <a:t> </a:t>
            </a:r>
            <a:r>
              <a:rPr lang="en-US" sz="6000" dirty="0" err="1">
                <a:latin typeface="+mj-lt"/>
              </a:rPr>
              <a:t>nghề</a:t>
            </a:r>
            <a:r>
              <a:rPr lang="en-US" sz="6000" dirty="0">
                <a:latin typeface="+mj-lt"/>
              </a:rPr>
              <a:t> </a:t>
            </a:r>
            <a:r>
              <a:rPr lang="en-US" sz="6000" dirty="0" err="1">
                <a:latin typeface="+mj-lt"/>
              </a:rPr>
              <a:t>nhuộm</a:t>
            </a:r>
            <a:r>
              <a:rPr lang="en-US" sz="6000" dirty="0">
                <a:latin typeface="+mj-lt"/>
              </a:rPr>
              <a:t>. </a:t>
            </a:r>
            <a:r>
              <a:rPr lang="en-US" sz="6000" dirty="0" err="1">
                <a:latin typeface="+mj-lt"/>
              </a:rPr>
              <a:t>Phố</a:t>
            </a:r>
            <a:r>
              <a:rPr lang="en-US" sz="6000" dirty="0">
                <a:latin typeface="+mj-lt"/>
              </a:rPr>
              <a:t> </a:t>
            </a:r>
            <a:r>
              <a:rPr lang="en-US" sz="6000" dirty="0" err="1">
                <a:latin typeface="+mj-lt"/>
              </a:rPr>
              <a:t>tấp</a:t>
            </a:r>
            <a:r>
              <a:rPr lang="en-US" sz="6000" dirty="0">
                <a:latin typeface="+mj-lt"/>
              </a:rPr>
              <a:t> </a:t>
            </a:r>
            <a:r>
              <a:rPr lang="en-US" sz="6000" dirty="0" err="1">
                <a:latin typeface="+mj-lt"/>
              </a:rPr>
              <a:t>nập</a:t>
            </a:r>
            <a:r>
              <a:rPr lang="en-US" sz="6000" dirty="0">
                <a:latin typeface="+mj-lt"/>
              </a:rPr>
              <a:t> </a:t>
            </a:r>
            <a:r>
              <a:rPr lang="en-US" sz="6000" dirty="0" err="1">
                <a:latin typeface="+mj-lt"/>
              </a:rPr>
              <a:t>và</a:t>
            </a:r>
            <a:r>
              <a:rPr lang="en-US" sz="6000" dirty="0">
                <a:latin typeface="+mj-lt"/>
              </a:rPr>
              <a:t> </a:t>
            </a:r>
            <a:r>
              <a:rPr lang="en-US" sz="6000" dirty="0" err="1">
                <a:latin typeface="+mj-lt"/>
              </a:rPr>
              <a:t>đẹp</a:t>
            </a:r>
            <a:r>
              <a:rPr lang="en-US" sz="6000" dirty="0">
                <a:latin typeface="+mj-lt"/>
              </a:rPr>
              <a:t> </a:t>
            </a:r>
            <a:r>
              <a:rPr lang="en-US" sz="6000" dirty="0" err="1">
                <a:latin typeface="+mj-lt"/>
              </a:rPr>
              <a:t>lắm</a:t>
            </a:r>
            <a:r>
              <a:rPr lang="en-US" sz="6000" dirty="0">
                <a:latin typeface="+mj-lt"/>
              </a:rPr>
              <a:t>. </a:t>
            </a:r>
            <a:r>
              <a:rPr lang="en-US" sz="6000" dirty="0" err="1">
                <a:latin typeface="+mj-lt"/>
              </a:rPr>
              <a:t>Bà</a:t>
            </a:r>
            <a:r>
              <a:rPr lang="en-US" sz="6000" dirty="0">
                <a:latin typeface="+mj-lt"/>
              </a:rPr>
              <a:t> </a:t>
            </a:r>
            <a:r>
              <a:rPr lang="en-US" sz="6000" dirty="0" err="1">
                <a:latin typeface="+mj-lt"/>
              </a:rPr>
              <a:t>hứa</a:t>
            </a:r>
            <a:r>
              <a:rPr lang="en-US" sz="6000" dirty="0">
                <a:latin typeface="+mj-lt"/>
              </a:rPr>
              <a:t> </a:t>
            </a:r>
            <a:r>
              <a:rPr lang="en-US" sz="6000" dirty="0" err="1">
                <a:latin typeface="+mj-lt"/>
              </a:rPr>
              <a:t>đưa</a:t>
            </a:r>
            <a:r>
              <a:rPr lang="en-US" sz="6000" dirty="0">
                <a:latin typeface="+mj-lt"/>
              </a:rPr>
              <a:t> </a:t>
            </a:r>
            <a:r>
              <a:rPr lang="en-US" sz="6000" dirty="0" err="1">
                <a:latin typeface="+mj-lt"/>
              </a:rPr>
              <a:t>em</a:t>
            </a:r>
            <a:r>
              <a:rPr lang="en-US" sz="6000" dirty="0">
                <a:latin typeface="+mj-lt"/>
              </a:rPr>
              <a:t> </a:t>
            </a:r>
            <a:r>
              <a:rPr lang="en-US" sz="6000" dirty="0" err="1">
                <a:latin typeface="+mj-lt"/>
              </a:rPr>
              <a:t>đi</a:t>
            </a:r>
            <a:r>
              <a:rPr lang="en-US" sz="6000" dirty="0">
                <a:latin typeface="+mj-lt"/>
              </a:rPr>
              <a:t> </a:t>
            </a:r>
            <a:r>
              <a:rPr lang="en-US" sz="6000" dirty="0" err="1">
                <a:latin typeface="+mj-lt"/>
              </a:rPr>
              <a:t>thăm</a:t>
            </a:r>
            <a:r>
              <a:rPr lang="en-US" sz="6000" dirty="0">
                <a:latin typeface="+mj-lt"/>
              </a:rPr>
              <a:t> </a:t>
            </a:r>
            <a:r>
              <a:rPr lang="en-US" sz="6000" dirty="0" err="1">
                <a:latin typeface="+mj-lt"/>
              </a:rPr>
              <a:t>phố</a:t>
            </a:r>
            <a:r>
              <a:rPr lang="en-US" sz="6000" dirty="0">
                <a:latin typeface="+mj-lt"/>
              </a:rPr>
              <a:t>. </a:t>
            </a:r>
            <a:r>
              <a:rPr lang="en-US" sz="6000" dirty="0" err="1">
                <a:latin typeface="+mj-lt"/>
              </a:rPr>
              <a:t>Bà</a:t>
            </a:r>
            <a:r>
              <a:rPr lang="en-US" sz="6000" dirty="0">
                <a:latin typeface="+mj-lt"/>
              </a:rPr>
              <a:t> </a:t>
            </a:r>
            <a:r>
              <a:rPr lang="en-US" sz="6000" dirty="0" err="1">
                <a:latin typeface="+mj-lt"/>
              </a:rPr>
              <a:t>sẽ</a:t>
            </a:r>
            <a:r>
              <a:rPr lang="en-US" sz="6000" dirty="0">
                <a:latin typeface="+mj-lt"/>
              </a:rPr>
              <a:t> </a:t>
            </a:r>
            <a:r>
              <a:rPr lang="en-US" sz="6000" dirty="0" err="1">
                <a:latin typeface="+mj-lt"/>
              </a:rPr>
              <a:t>kể</a:t>
            </a:r>
            <a:r>
              <a:rPr lang="en-US" sz="6000" dirty="0">
                <a:latin typeface="+mj-lt"/>
              </a:rPr>
              <a:t> </a:t>
            </a:r>
            <a:r>
              <a:rPr lang="en-US" sz="6000" dirty="0" err="1">
                <a:latin typeface="+mj-lt"/>
              </a:rPr>
              <a:t>cho</a:t>
            </a:r>
            <a:r>
              <a:rPr lang="en-US" sz="6000" dirty="0">
                <a:latin typeface="+mj-lt"/>
              </a:rPr>
              <a:t> </a:t>
            </a:r>
            <a:r>
              <a:rPr lang="en-US" sz="6000" dirty="0" err="1">
                <a:latin typeface="+mj-lt"/>
              </a:rPr>
              <a:t>em</a:t>
            </a:r>
            <a:r>
              <a:rPr lang="en-US" sz="6000" dirty="0">
                <a:latin typeface="+mj-lt"/>
              </a:rPr>
              <a:t> </a:t>
            </a:r>
            <a:r>
              <a:rPr lang="en-US" sz="6000" dirty="0" err="1">
                <a:latin typeface="+mj-lt"/>
              </a:rPr>
              <a:t>nghe</a:t>
            </a:r>
            <a:r>
              <a:rPr lang="en-US" sz="6000" dirty="0">
                <a:latin typeface="+mj-lt"/>
              </a:rPr>
              <a:t> </a:t>
            </a:r>
            <a:r>
              <a:rPr lang="en-US" sz="6000" dirty="0" err="1">
                <a:latin typeface="+mj-lt"/>
              </a:rPr>
              <a:t>thêm</a:t>
            </a:r>
            <a:r>
              <a:rPr lang="en-US" sz="6000" dirty="0">
                <a:latin typeface="+mj-lt"/>
              </a:rPr>
              <a:t> </a:t>
            </a:r>
            <a:r>
              <a:rPr lang="en-US" sz="6000" dirty="0" err="1">
                <a:latin typeface="+mj-lt"/>
              </a:rPr>
              <a:t>về</a:t>
            </a:r>
            <a:r>
              <a:rPr lang="en-US" sz="6000" dirty="0">
                <a:latin typeface="+mj-lt"/>
              </a:rPr>
              <a:t> </a:t>
            </a:r>
            <a:r>
              <a:rPr lang="en-US" sz="6000" dirty="0" err="1">
                <a:latin typeface="+mj-lt"/>
              </a:rPr>
              <a:t>nghề</a:t>
            </a:r>
            <a:r>
              <a:rPr lang="en-US" sz="6000" dirty="0">
                <a:latin typeface="+mj-lt"/>
              </a:rPr>
              <a:t> </a:t>
            </a:r>
            <a:r>
              <a:rPr lang="en-US" sz="6000" dirty="0" err="1">
                <a:latin typeface="+mj-lt"/>
              </a:rPr>
              <a:t>nhuộm</a:t>
            </a:r>
            <a:r>
              <a:rPr lang="en-US" sz="6000" dirty="0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2646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939800" y="2481263"/>
            <a:ext cx="11252200" cy="23876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/>
            </a:r>
            <a:b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</a:br>
            <a:r>
              <a:rPr lang="en-US" b="1" dirty="0" err="1">
                <a:solidFill>
                  <a:srgbClr val="1E15CD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Khởi</a:t>
            </a:r>
            <a:r>
              <a:rPr lang="en-US" b="1" dirty="0">
                <a:solidFill>
                  <a:srgbClr val="1E15CD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b="1" dirty="0" err="1">
                <a:solidFill>
                  <a:srgbClr val="1E15CD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động</a:t>
            </a:r>
            <a:r>
              <a:rPr lang="en-US" sz="9600" b="1" dirty="0">
                <a:solidFill>
                  <a:srgbClr val="00206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/>
            </a:r>
            <a:br>
              <a:rPr lang="en-US" sz="9600" b="1" dirty="0">
                <a:solidFill>
                  <a:srgbClr val="00206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</a:br>
            <a:r>
              <a:rPr lang="en-US" sz="66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Trò</a:t>
            </a:r>
            <a:r>
              <a:rPr lang="en-US" sz="66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chơi</a:t>
            </a:r>
            <a:r>
              <a:rPr lang="en-US" sz="66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: </a:t>
            </a:r>
            <a:r>
              <a:rPr lang="en-US" sz="80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Bay </a:t>
            </a:r>
            <a:r>
              <a:rPr lang="en-US" sz="80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lên</a:t>
            </a:r>
            <a:r>
              <a:rPr lang="en-US" sz="80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nào</a:t>
            </a:r>
            <a:endParaRPr lang="en-US" sz="7200" b="1" dirty="0">
              <a:solidFill>
                <a:srgbClr val="FF0000"/>
              </a:solidFill>
              <a:latin typeface="UTM Avo" panose="02040603050506020204" pitchFamily="18" charset="0"/>
              <a:ea typeface="Frankfurter" pitchFamily="2" charset="0"/>
              <a:cs typeface="Frankfurt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3578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443" y="0"/>
            <a:ext cx="2448932" cy="60959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latin typeface="UTM Avo" panose="02040603050506020204" pitchFamily="18" charset="0"/>
              </a:rPr>
              <a:t>3</a:t>
            </a:r>
            <a:r>
              <a:rPr lang="en-US" sz="3200" smtClean="0">
                <a:latin typeface="UTM Avo" panose="02040603050506020204" pitchFamily="18" charset="0"/>
              </a:rPr>
              <a:t>. </a:t>
            </a:r>
            <a:r>
              <a:rPr lang="en-US" sz="3200" dirty="0" err="1">
                <a:latin typeface="UTM Avo" panose="02040603050506020204" pitchFamily="18" charset="0"/>
              </a:rPr>
              <a:t>Tập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đọc</a:t>
            </a:r>
            <a:endParaRPr lang="en-US" sz="3200" dirty="0">
              <a:latin typeface="UTM Avo" panose="0204060305050602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01100" y="240860"/>
            <a:ext cx="63746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UTM Avo" panose="02040603050506020204" pitchFamily="18" charset="0"/>
              </a:rPr>
              <a:t>Phố Thợ Nhuộm</a:t>
            </a:r>
            <a:endParaRPr lang="en-US" sz="6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" y="1870834"/>
            <a:ext cx="120868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>
                <a:latin typeface="UTM Avo" panose="02040603050506020204" pitchFamily="18" charset="0"/>
              </a:rPr>
              <a:t>    </a:t>
            </a:r>
            <a:endParaRPr lang="en-US" sz="4400" dirty="0">
              <a:latin typeface="UTM Avo" panose="02040603050506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6560" y="1222868"/>
            <a:ext cx="1115416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>
                <a:latin typeface="+mj-lt"/>
              </a:rPr>
              <a:t>      Ở </a:t>
            </a:r>
            <a:r>
              <a:rPr lang="en-US" sz="5400" dirty="0" err="1">
                <a:latin typeface="+mj-lt"/>
              </a:rPr>
              <a:t>Thủ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đô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có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phố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Thợ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Nhuộm</a:t>
            </a:r>
            <a:r>
              <a:rPr lang="en-US" sz="5400" dirty="0">
                <a:latin typeface="+mj-lt"/>
              </a:rPr>
              <a:t>. </a:t>
            </a:r>
            <a:r>
              <a:rPr lang="en-US" sz="5400" dirty="0" err="1">
                <a:latin typeface="+mj-lt"/>
              </a:rPr>
              <a:t>Bà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em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kể</a:t>
            </a:r>
            <a:r>
              <a:rPr lang="en-US" sz="5400" dirty="0">
                <a:latin typeface="+mj-lt"/>
              </a:rPr>
              <a:t>, </a:t>
            </a:r>
            <a:r>
              <a:rPr lang="en-US" sz="5400" dirty="0" err="1">
                <a:latin typeface="+mj-lt"/>
              </a:rPr>
              <a:t>xưa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kia</a:t>
            </a:r>
            <a:r>
              <a:rPr lang="en-US" sz="5400" dirty="0">
                <a:latin typeface="+mj-lt"/>
              </a:rPr>
              <a:t>, </a:t>
            </a:r>
            <a:r>
              <a:rPr lang="en-US" sz="5400" dirty="0" err="1">
                <a:latin typeface="+mj-lt"/>
              </a:rPr>
              <a:t>phố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có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nghề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nhuộm</a:t>
            </a:r>
            <a:r>
              <a:rPr lang="en-US" sz="5400" dirty="0">
                <a:latin typeface="+mj-lt"/>
              </a:rPr>
              <a:t>. </a:t>
            </a:r>
            <a:r>
              <a:rPr lang="en-US" sz="5400" dirty="0" err="1">
                <a:latin typeface="+mj-lt"/>
              </a:rPr>
              <a:t>Phố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tấp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nập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và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đẹp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lắm</a:t>
            </a:r>
            <a:r>
              <a:rPr lang="en-US" sz="5400" dirty="0">
                <a:latin typeface="+mj-lt"/>
              </a:rPr>
              <a:t>. </a:t>
            </a:r>
            <a:r>
              <a:rPr lang="en-US" sz="5400" dirty="0" err="1">
                <a:latin typeface="+mj-lt"/>
              </a:rPr>
              <a:t>Bà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hứa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đưa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em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đi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thăm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phố</a:t>
            </a:r>
            <a:r>
              <a:rPr lang="en-US" sz="5400" dirty="0">
                <a:latin typeface="+mj-lt"/>
              </a:rPr>
              <a:t>. </a:t>
            </a:r>
            <a:r>
              <a:rPr lang="en-US" sz="5400" dirty="0" err="1">
                <a:latin typeface="+mj-lt"/>
              </a:rPr>
              <a:t>Bà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sẽ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kể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cho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em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nghe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thêm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về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nghề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nhuộm</a:t>
            </a:r>
            <a:r>
              <a:rPr lang="en-US" sz="5400" dirty="0">
                <a:latin typeface="+mj-lt"/>
              </a:rPr>
              <a:t>.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7975600" y="2062344"/>
            <a:ext cx="321189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10371" y="3707074"/>
            <a:ext cx="1842329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cxnSpLocks/>
          </p:cNvCxnSpPr>
          <p:nvPr/>
        </p:nvCxnSpPr>
        <p:spPr>
          <a:xfrm>
            <a:off x="3391706" y="5313320"/>
            <a:ext cx="265174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896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9" b="25800"/>
          <a:stretch/>
        </p:blipFill>
        <p:spPr>
          <a:xfrm>
            <a:off x="0" y="4382910"/>
            <a:ext cx="2258304" cy="2475090"/>
          </a:xfrm>
          <a:prstGeom prst="rect">
            <a:avLst/>
          </a:prstGeom>
        </p:spPr>
      </p:pic>
      <p:sp>
        <p:nvSpPr>
          <p:cNvPr id="6151" name="直接连接符 3084"/>
          <p:cNvSpPr>
            <a:spLocks noChangeShapeType="1"/>
          </p:cNvSpPr>
          <p:nvPr/>
        </p:nvSpPr>
        <p:spPr bwMode="auto">
          <a:xfrm>
            <a:off x="6101502" y="4132150"/>
            <a:ext cx="0" cy="768254"/>
          </a:xfrm>
          <a:prstGeom prst="line">
            <a:avLst/>
          </a:prstGeom>
          <a:noFill/>
          <a:ln w="63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53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77957" y="516485"/>
            <a:ext cx="5563673" cy="801323"/>
          </a:xfrm>
          <a:prstGeom prst="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mtClean="0">
                <a:solidFill>
                  <a:schemeClr val="tx1"/>
                </a:solidFill>
                <a:latin typeface="UTM Avo" panose="02040603050506020204" pitchFamily="18" charset="0"/>
              </a:rPr>
              <a:t>Ghép đúng:</a:t>
            </a:r>
            <a:endParaRPr lang="en-US" sz="6000" b="1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589059" y="981633"/>
            <a:ext cx="1815353" cy="67235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Avo" panose="02040603050506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1054" y="1653986"/>
            <a:ext cx="3641558" cy="83099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+mn-lt"/>
              </a:rPr>
              <a:t>a) Ở </a:t>
            </a:r>
            <a:r>
              <a:rPr lang="en-US" sz="4800" dirty="0" err="1">
                <a:latin typeface="+mn-lt"/>
              </a:rPr>
              <a:t>Thủ</a:t>
            </a:r>
            <a:r>
              <a:rPr lang="en-US" sz="4800" dirty="0">
                <a:latin typeface="+mn-lt"/>
              </a:rPr>
              <a:t> </a:t>
            </a:r>
            <a:r>
              <a:rPr lang="en-US" sz="4800" dirty="0" err="1">
                <a:latin typeface="+mn-lt"/>
              </a:rPr>
              <a:t>đô</a:t>
            </a:r>
            <a:endParaRPr lang="vi-VN" sz="4800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38156" y="1804550"/>
            <a:ext cx="7332512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+mn-lt"/>
              </a:rPr>
              <a:t>1) </a:t>
            </a:r>
            <a:r>
              <a:rPr lang="en-US" sz="4800" dirty="0" err="1">
                <a:latin typeface="+mn-lt"/>
              </a:rPr>
              <a:t>tấp</a:t>
            </a:r>
            <a:r>
              <a:rPr lang="en-US" sz="4800" dirty="0">
                <a:latin typeface="+mn-lt"/>
              </a:rPr>
              <a:t> </a:t>
            </a:r>
            <a:r>
              <a:rPr lang="en-US" sz="4800" dirty="0" err="1">
                <a:latin typeface="+mn-lt"/>
              </a:rPr>
              <a:t>nập</a:t>
            </a:r>
            <a:r>
              <a:rPr lang="en-US" sz="4800" dirty="0">
                <a:latin typeface="+mn-lt"/>
              </a:rPr>
              <a:t> </a:t>
            </a:r>
            <a:r>
              <a:rPr lang="en-US" sz="4800" dirty="0" err="1">
                <a:latin typeface="+mn-lt"/>
              </a:rPr>
              <a:t>và</a:t>
            </a:r>
            <a:r>
              <a:rPr lang="en-US" sz="4800" dirty="0">
                <a:latin typeface="+mn-lt"/>
              </a:rPr>
              <a:t> </a:t>
            </a:r>
            <a:r>
              <a:rPr lang="en-US" sz="4800" dirty="0" err="1">
                <a:latin typeface="+mn-lt"/>
              </a:rPr>
              <a:t>đẹp</a:t>
            </a:r>
            <a:r>
              <a:rPr lang="en-US" sz="4800" dirty="0">
                <a:latin typeface="+mn-lt"/>
              </a:rPr>
              <a:t> </a:t>
            </a:r>
            <a:r>
              <a:rPr lang="en-US" sz="4800" dirty="0" err="1">
                <a:latin typeface="+mn-lt"/>
              </a:rPr>
              <a:t>lắm</a:t>
            </a:r>
            <a:r>
              <a:rPr lang="en-US" sz="4800" dirty="0">
                <a:latin typeface="+mn-lt"/>
              </a:rPr>
              <a:t>.</a:t>
            </a:r>
            <a:endParaRPr lang="vi-VN" sz="4800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7732" y="3424264"/>
            <a:ext cx="3457079" cy="83099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+mn-lt"/>
              </a:rPr>
              <a:t>b) </a:t>
            </a:r>
            <a:r>
              <a:rPr lang="en-US" sz="4800" dirty="0" err="1">
                <a:latin typeface="+mn-lt"/>
              </a:rPr>
              <a:t>Phố</a:t>
            </a:r>
            <a:endParaRPr lang="vi-VN" sz="4800" dirty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38156" y="3314568"/>
            <a:ext cx="7332512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+mn-lt"/>
              </a:rPr>
              <a:t>2) </a:t>
            </a:r>
            <a:r>
              <a:rPr lang="en-US" sz="4800" dirty="0" err="1">
                <a:latin typeface="+mn-lt"/>
              </a:rPr>
              <a:t>Có</a:t>
            </a:r>
            <a:r>
              <a:rPr lang="en-US" sz="4800" dirty="0">
                <a:latin typeface="+mn-lt"/>
              </a:rPr>
              <a:t> </a:t>
            </a:r>
            <a:r>
              <a:rPr lang="en-US" sz="4800" dirty="0" err="1">
                <a:latin typeface="+mn-lt"/>
              </a:rPr>
              <a:t>phố</a:t>
            </a:r>
            <a:r>
              <a:rPr lang="en-US" sz="4800" dirty="0">
                <a:latin typeface="+mn-lt"/>
              </a:rPr>
              <a:t> </a:t>
            </a:r>
            <a:r>
              <a:rPr lang="en-US" sz="4800" dirty="0" err="1">
                <a:latin typeface="+mn-lt"/>
              </a:rPr>
              <a:t>Thợ</a:t>
            </a:r>
            <a:r>
              <a:rPr lang="en-US" sz="4800" dirty="0">
                <a:latin typeface="+mn-lt"/>
              </a:rPr>
              <a:t> </a:t>
            </a:r>
            <a:r>
              <a:rPr lang="en-US" sz="4800" dirty="0" err="1">
                <a:latin typeface="+mn-lt"/>
              </a:rPr>
              <a:t>Nhuộm</a:t>
            </a:r>
            <a:r>
              <a:rPr lang="en-US" sz="4800" dirty="0">
                <a:latin typeface="+mn-lt"/>
              </a:rPr>
              <a:t>.</a:t>
            </a:r>
            <a:endParaRPr lang="vi-VN" sz="4800" dirty="0">
              <a:latin typeface="+mn-lt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4042612" y="2361872"/>
            <a:ext cx="834188" cy="93579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3864811" y="2488466"/>
            <a:ext cx="1515029" cy="114373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494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852" y="301574"/>
            <a:ext cx="4376446" cy="57625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03567" y="1254446"/>
            <a:ext cx="27475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7200" b="1" dirty="0">
                <a:solidFill>
                  <a:prstClr val="black"/>
                </a:solidFill>
                <a:latin typeface="UTM Avo" panose="02040603050506020204" pitchFamily="18" charset="0"/>
              </a:rPr>
              <a:t>Tập</a:t>
            </a:r>
            <a:endParaRPr kumimoji="0" lang="vi-VN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viết 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4" name="Picture 3" descr="Phim Hoạt Hình Học Sinh Học Sinh Cậu Bé, Phim Hoạt Hình, Nhà, Suốt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878" y="742791"/>
            <a:ext cx="6569121" cy="5282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8" descr="觅元素58b0fbac4bf9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023" y="5622865"/>
            <a:ext cx="6578221" cy="88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4754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" y="2743199"/>
            <a:ext cx="3028837" cy="4114423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68265" y="496070"/>
            <a:ext cx="3227294" cy="83297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UTM Avo" panose="02040603050506020204" pitchFamily="18" charset="0"/>
              </a:rPr>
              <a:t>4. </a:t>
            </a:r>
            <a:r>
              <a:rPr lang="en-US" sz="4000" dirty="0" err="1">
                <a:latin typeface="UTM Avo" panose="02040603050506020204" pitchFamily="18" charset="0"/>
              </a:rPr>
              <a:t>Tập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viết</a:t>
            </a:r>
            <a:endParaRPr lang="en-US" sz="4000" dirty="0">
              <a:latin typeface="UTM Avo" panose="020406030505060202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6" t="22887" r="15270" b="50176"/>
          <a:stretch/>
        </p:blipFill>
        <p:spPr bwMode="auto">
          <a:xfrm>
            <a:off x="287628" y="1289284"/>
            <a:ext cx="11616743" cy="3028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041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8545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直接连接符 3084"/>
          <p:cNvSpPr>
            <a:spLocks noChangeShapeType="1"/>
          </p:cNvSpPr>
          <p:nvPr/>
        </p:nvSpPr>
        <p:spPr bwMode="auto">
          <a:xfrm>
            <a:off x="5986860" y="3522298"/>
            <a:ext cx="0" cy="768254"/>
          </a:xfrm>
          <a:prstGeom prst="line">
            <a:avLst/>
          </a:prstGeom>
          <a:noFill/>
          <a:ln w="63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53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1026" name="Picture 2" descr="C:\Users\Administrator\Pictures\anh-huong-nhuom-va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5010" y="3638059"/>
            <a:ext cx="2982358" cy="219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istrator\Pictures\qua-queo-1280x72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38" y="535998"/>
            <a:ext cx="2830380" cy="2159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istrator\Pictures\tải xuống (1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13" y="4290552"/>
            <a:ext cx="2866265" cy="1758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istrator\Pictures\family-2-ohay-tv-9151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5470" y="535998"/>
            <a:ext cx="2831897" cy="1936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6389" y="2829838"/>
            <a:ext cx="34749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2060"/>
                </a:solidFill>
                <a:latin typeface="UTM Avo" pitchFamily="18" charset="0"/>
              </a:rPr>
              <a:t>quả</a:t>
            </a:r>
            <a:r>
              <a:rPr lang="en-US" sz="4800" b="1" dirty="0">
                <a:solidFill>
                  <a:srgbClr val="002060"/>
                </a:solidFill>
                <a:latin typeface="UTM Avo" pitchFamily="18" charset="0"/>
              </a:rPr>
              <a:t> muỗm</a:t>
            </a:r>
            <a:endParaRPr lang="vi-VN" sz="4800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541860" y="2503266"/>
            <a:ext cx="24341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UTM Avo" pitchFamily="18" charset="0"/>
              </a:rPr>
              <a:t>sum họp</a:t>
            </a:r>
            <a:endParaRPr lang="vi-VN" sz="4800" b="1" dirty="0">
              <a:solidFill>
                <a:srgbClr val="002060"/>
              </a:solidFill>
              <a:latin typeface="UTM Avo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5921" y="5880726"/>
            <a:ext cx="26268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latin typeface="UTM Avo" pitchFamily="18" charset="0"/>
              </a:rPr>
              <a:t> </a:t>
            </a:r>
            <a:r>
              <a:rPr lang="en-US" sz="4800" b="1" smtClean="0">
                <a:solidFill>
                  <a:srgbClr val="002060"/>
                </a:solidFill>
                <a:latin typeface="UTM Avo" pitchFamily="18" charset="0"/>
              </a:rPr>
              <a:t>um </a:t>
            </a:r>
            <a:r>
              <a:rPr lang="en-US" sz="4800" b="1" dirty="0">
                <a:solidFill>
                  <a:srgbClr val="002060"/>
                </a:solidFill>
                <a:latin typeface="UTM Avo" pitchFamily="18" charset="0"/>
              </a:rPr>
              <a:t>tùm</a:t>
            </a:r>
            <a:endParaRPr lang="vi-VN" sz="4800" b="1" dirty="0">
              <a:solidFill>
                <a:srgbClr val="002060"/>
              </a:solidFill>
              <a:latin typeface="UTM Avo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10600" y="5829926"/>
            <a:ext cx="2847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2060"/>
                </a:solidFill>
                <a:latin typeface="UTM Avo" pitchFamily="18" charset="0"/>
              </a:rPr>
              <a:t>nhuộm</a:t>
            </a:r>
            <a:endParaRPr lang="vi-VN" sz="4800" b="1" dirty="0">
              <a:solidFill>
                <a:srgbClr val="002060"/>
              </a:solidFill>
              <a:latin typeface="UTM Avo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093846" y="2026992"/>
            <a:ext cx="3301553" cy="147576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r>
              <a:rPr lang="en-US" sz="8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uôm</a:t>
            </a:r>
            <a:endParaRPr lang="en-US" sz="80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/>
            <a:endParaRPr lang="en-US" sz="2000" dirty="0"/>
          </a:p>
        </p:txBody>
      </p:sp>
      <p:sp>
        <p:nvSpPr>
          <p:cNvPr id="16" name="Oval 15"/>
          <p:cNvSpPr/>
          <p:nvPr/>
        </p:nvSpPr>
        <p:spPr>
          <a:xfrm>
            <a:off x="5093846" y="4039669"/>
            <a:ext cx="2939109" cy="1475769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8000" b="1" dirty="0">
                <a:solidFill>
                  <a:srgbClr val="002060"/>
                </a:solidFill>
                <a:latin typeface="Utm avo" panose="02040603050506020204" pitchFamily="18" charset="0"/>
              </a:rPr>
              <a:t>um</a:t>
            </a:r>
          </a:p>
          <a:p>
            <a:pPr algn="ctr"/>
            <a:endParaRPr lang="en-US" sz="2000" dirty="0"/>
          </a:p>
        </p:txBody>
      </p: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3236218" y="1245704"/>
            <a:ext cx="2014208" cy="125624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cxnSpLocks/>
          </p:cNvCxnSpPr>
          <p:nvPr/>
        </p:nvCxnSpPr>
        <p:spPr>
          <a:xfrm flipV="1">
            <a:off x="3342578" y="4985935"/>
            <a:ext cx="1803293" cy="529503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6" idx="7"/>
          </p:cNvCxnSpPr>
          <p:nvPr/>
        </p:nvCxnSpPr>
        <p:spPr>
          <a:xfrm flipV="1">
            <a:off x="7602532" y="2135561"/>
            <a:ext cx="1585735" cy="2120229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593680" y="3145493"/>
            <a:ext cx="1301329" cy="133801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668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117150" y="3301202"/>
            <a:ext cx="1806431" cy="34322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10702559" y="336945"/>
            <a:ext cx="1244391" cy="25027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 flipH="1">
            <a:off x="318130" y="46898"/>
            <a:ext cx="943432" cy="19356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67812" y="2432585"/>
            <a:ext cx="3073042" cy="47827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1576830" y="-1397428"/>
            <a:ext cx="1921689" cy="31028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8073984" y="-2074053"/>
            <a:ext cx="2397137" cy="4119794"/>
          </a:xfrm>
          <a:prstGeom prst="rect">
            <a:avLst/>
          </a:prstGeom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870" y="280265"/>
            <a:ext cx="4956730" cy="299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7612986" y="3210735"/>
            <a:ext cx="1393654" cy="2318590"/>
          </a:xfrm>
          <a:prstGeom prst="rect">
            <a:avLst/>
          </a:prstGeom>
        </p:spPr>
      </p:pic>
      <p:pic>
        <p:nvPicPr>
          <p:cNvPr id="14" name="Picture 10" descr="C:\Users\ADMIN\Desktop\Tai nguyen thiet ke tro choi\Angry birds epic birds\1505573783630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925" y="3538423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198317" y="1362846"/>
            <a:ext cx="40099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BAY LÊN NÀO</a:t>
            </a:r>
          </a:p>
        </p:txBody>
      </p:sp>
      <p:pic>
        <p:nvPicPr>
          <p:cNvPr id="2" name="Nhac Gunb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03516" y="5981700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A1D69F0-48D4-4981-A5B9-6B3F191DEDE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2" y="-3"/>
            <a:ext cx="1687067" cy="74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63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122" numSld="2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125" y="-124578"/>
            <a:ext cx="12909081" cy="7261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89704" y="2169795"/>
            <a:ext cx="9497982" cy="31085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Con giúp các con vật thực hiện ước mơ bay lên bầu trời cao bằng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cách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đọc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đúng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 tất cả các âm, tiếng,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từ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, câu sau.</a:t>
            </a:r>
            <a:endParaRPr lang="en-US" sz="3600" b="1" dirty="0">
              <a:solidFill>
                <a:srgbClr val="FF0000"/>
              </a:solidFill>
            </a:endParaRPr>
          </a:p>
          <a:p>
            <a:endParaRPr lang="en-US" sz="3600" b="1" dirty="0">
              <a:solidFill>
                <a:srgbClr val="008000"/>
              </a:solidFill>
            </a:endParaRPr>
          </a:p>
        </p:txBody>
      </p:sp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290319" y="1"/>
            <a:ext cx="1806431" cy="34322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8D0A89E-B407-4CC6-9291-21CA886EB7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930" y="-225290"/>
            <a:ext cx="1687067" cy="74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822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705"/>
            <a:ext cx="12192000" cy="6858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2" y="2834333"/>
            <a:ext cx="1806431" cy="343222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431" y="1713151"/>
            <a:ext cx="1702671" cy="342443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292" y="2493037"/>
            <a:ext cx="1732044" cy="377351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953" y="1599190"/>
            <a:ext cx="2175133" cy="338525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031" y="2746510"/>
            <a:ext cx="1921689" cy="310283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590" y="1713151"/>
            <a:ext cx="1934848" cy="332529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331" y="2976143"/>
            <a:ext cx="1892555" cy="3148600"/>
          </a:xfrm>
          <a:prstGeom prst="rect">
            <a:avLst/>
          </a:prstGeom>
        </p:spPr>
      </p:pic>
      <p:sp>
        <p:nvSpPr>
          <p:cNvPr id="28" name="Rounded Rectangle 27">
            <a:hlinkClick r:id="rId16" action="ppaction://hlinksldjump"/>
          </p:cNvPr>
          <p:cNvSpPr/>
          <p:nvPr/>
        </p:nvSpPr>
        <p:spPr>
          <a:xfrm>
            <a:off x="41898" y="5928995"/>
            <a:ext cx="2296708" cy="75882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chum</a:t>
            </a:r>
          </a:p>
        </p:txBody>
      </p:sp>
      <p:sp>
        <p:nvSpPr>
          <p:cNvPr id="29" name="Rounded Rectangle 28">
            <a:hlinkClick r:id="rId17" action="ppaction://hlinksldjump"/>
          </p:cNvPr>
          <p:cNvSpPr/>
          <p:nvPr/>
        </p:nvSpPr>
        <p:spPr>
          <a:xfrm>
            <a:off x="1773872" y="4832084"/>
            <a:ext cx="1696104" cy="976676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um</a:t>
            </a:r>
          </a:p>
        </p:txBody>
      </p:sp>
      <p:sp>
        <p:nvSpPr>
          <p:cNvPr id="30" name="Rounded Rectangle 29">
            <a:hlinkClick r:id="rId18" action="ppaction://hlinksldjump"/>
          </p:cNvPr>
          <p:cNvSpPr/>
          <p:nvPr/>
        </p:nvSpPr>
        <p:spPr>
          <a:xfrm>
            <a:off x="3356021" y="5698257"/>
            <a:ext cx="2405829" cy="1090930"/>
          </a:xfrm>
          <a:prstGeom prst="roundRect">
            <a:avLst>
              <a:gd name="adj" fmla="val 25844"/>
            </a:avLst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cúp</a:t>
            </a:r>
            <a:endParaRPr lang="en-US" sz="4800" dirty="0">
              <a:solidFill>
                <a:srgbClr val="002060"/>
              </a:solidFill>
              <a:latin typeface="UTM Avo" panose="02040603050506020204" pitchFamily="18" charset="0"/>
              <a:cs typeface="UTM Avo" panose="02040603050506020204" pitchFamily="18" charset="0"/>
            </a:endParaRPr>
          </a:p>
        </p:txBody>
      </p:sp>
      <p:sp>
        <p:nvSpPr>
          <p:cNvPr id="31" name="Rounded Rectangle 30">
            <a:hlinkClick r:id="rId18" action="ppaction://hlinksldjump"/>
          </p:cNvPr>
          <p:cNvSpPr/>
          <p:nvPr/>
        </p:nvSpPr>
        <p:spPr>
          <a:xfrm>
            <a:off x="4888542" y="4555390"/>
            <a:ext cx="2611815" cy="882503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búp</a:t>
            </a:r>
            <a:r>
              <a:rPr lang="en-US" sz="4800" dirty="0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bê</a:t>
            </a:r>
            <a:endParaRPr lang="en-US" sz="4800" dirty="0">
              <a:solidFill>
                <a:srgbClr val="002060"/>
              </a:solidFill>
              <a:latin typeface="UTM Avo" panose="02040603050506020204" pitchFamily="18" charset="0"/>
              <a:cs typeface="UTM Avo" panose="02040603050506020204" pitchFamily="18" charset="0"/>
            </a:endParaRPr>
          </a:p>
        </p:txBody>
      </p:sp>
      <p:sp>
        <p:nvSpPr>
          <p:cNvPr id="32" name="Rounded Rectangle 31">
            <a:hlinkClick r:id="rId18" action="ppaction://hlinksldjump"/>
          </p:cNvPr>
          <p:cNvSpPr/>
          <p:nvPr/>
        </p:nvSpPr>
        <p:spPr>
          <a:xfrm>
            <a:off x="5893100" y="5732547"/>
            <a:ext cx="4255914" cy="102235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chùm</a:t>
            </a:r>
            <a:r>
              <a:rPr lang="en-US" sz="4800" dirty="0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nho</a:t>
            </a:r>
            <a:endParaRPr lang="en-US" sz="4800" dirty="0">
              <a:solidFill>
                <a:srgbClr val="002060"/>
              </a:solidFill>
              <a:latin typeface="UTM Avo" panose="02040603050506020204" pitchFamily="18" charset="0"/>
              <a:cs typeface="UTM Avo" panose="02040603050506020204" pitchFamily="18" charset="0"/>
            </a:endParaRPr>
          </a:p>
        </p:txBody>
      </p:sp>
      <p:sp>
        <p:nvSpPr>
          <p:cNvPr id="33" name="Rounded Rectangle 32">
            <a:hlinkClick r:id="rId18" action="ppaction://hlinksldjump"/>
          </p:cNvPr>
          <p:cNvSpPr/>
          <p:nvPr/>
        </p:nvSpPr>
        <p:spPr>
          <a:xfrm>
            <a:off x="8740474" y="4369557"/>
            <a:ext cx="1643924" cy="768026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cộ</a:t>
            </a:r>
          </a:p>
        </p:txBody>
      </p:sp>
      <p:sp>
        <p:nvSpPr>
          <p:cNvPr id="34" name="Rounded Rectangle 33">
            <a:hlinkClick r:id="rId16" action="ppaction://hlinksldjump"/>
          </p:cNvPr>
          <p:cNvSpPr/>
          <p:nvPr/>
        </p:nvSpPr>
        <p:spPr>
          <a:xfrm>
            <a:off x="10280264" y="5871209"/>
            <a:ext cx="1863090" cy="87439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00206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up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00ADACA7-65CE-4DCB-A2E9-33A0ADA5839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2" y="-3"/>
            <a:ext cx="1687067" cy="74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774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51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4" presetClass="path" presetSubtype="0" accel="50000" decel="50000" fill="hold" nodeType="click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1.25E-6 4.44444E-6 L -0.00234 -0.7882 " pathEditMode="relative" rAng="0" ptsTypes="AA">
                                      <p:cBhvr>
                                        <p:cTn id="56" dur="8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394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01081 -0.98866 " pathEditMode="relative" rAng="0" ptsTypes="AA">
                                      <p:cBhvr>
                                        <p:cTn id="61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1446 -0.73819 " pathEditMode="relative" rAng="0" ptsTypes="AA">
                                      <p:cBhvr>
                                        <p:cTn id="66" dur="8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69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-0.00547 -0.99213 " pathEditMode="relative" rAng="0" ptsTypes="AA">
                                      <p:cBhvr>
                                        <p:cTn id="71" dur="7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49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0651 -0.74769 " pathEditMode="relative" rAng="0" ptsTypes="AA">
                                      <p:cBhvr>
                                        <p:cTn id="76" dur="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37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00104 -0.96829 " pathEditMode="relative" rAng="0" ptsTypes="AA">
                                      <p:cBhvr>
                                        <p:cTn id="81" dur="7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842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  <p:bldP spid="33" grpId="0" bldLvl="0" animBg="1"/>
      <p:bldP spid="34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353416"/>
            <a:ext cx="2679700" cy="60959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smtClean="0"/>
              <a:t>3.Tập </a:t>
            </a:r>
            <a:r>
              <a:rPr lang="en-US" sz="4000" dirty="0" err="1"/>
              <a:t>đọc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4334860" y="254626"/>
            <a:ext cx="34079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+mj-lt"/>
              </a:rPr>
              <a:t>Bà</a:t>
            </a:r>
            <a:r>
              <a:rPr lang="en-US" sz="6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+mj-lt"/>
              </a:rPr>
              <a:t>và</a:t>
            </a:r>
            <a:r>
              <a:rPr lang="en-US" sz="6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+mj-lt"/>
              </a:rPr>
              <a:t>Hà</a:t>
            </a:r>
            <a:endParaRPr lang="en-US" sz="6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7800" y="978189"/>
            <a:ext cx="115697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+mj-lt"/>
              </a:rPr>
              <a:t>    </a:t>
            </a:r>
            <a:r>
              <a:rPr lang="en-US" sz="5400" dirty="0" err="1">
                <a:latin typeface="+mj-lt"/>
              </a:rPr>
              <a:t>Hà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nhỏ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mà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chăm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chỉ</a:t>
            </a:r>
            <a:r>
              <a:rPr lang="en-US" sz="5400" dirty="0">
                <a:latin typeface="+mj-lt"/>
              </a:rPr>
              <a:t>. </a:t>
            </a:r>
            <a:r>
              <a:rPr lang="en-US" sz="5400" dirty="0" err="1">
                <a:latin typeface="+mj-lt"/>
              </a:rPr>
              <a:t>Hà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giúp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bà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xếp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đồ</a:t>
            </a:r>
            <a:r>
              <a:rPr lang="en-US" sz="5400" dirty="0">
                <a:latin typeface="+mj-lt"/>
              </a:rPr>
              <a:t> ở </a:t>
            </a:r>
            <a:r>
              <a:rPr lang="en-US" sz="5400" dirty="0" err="1">
                <a:latin typeface="+mj-lt"/>
              </a:rPr>
              <a:t>tủ</a:t>
            </a:r>
            <a:r>
              <a:rPr lang="en-US" sz="5400" dirty="0">
                <a:latin typeface="+mj-lt"/>
              </a:rPr>
              <a:t>. </a:t>
            </a:r>
            <a:r>
              <a:rPr lang="en-US" sz="5400" dirty="0" err="1">
                <a:latin typeface="+mj-lt"/>
              </a:rPr>
              <a:t>Hà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nhổ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đám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cỏ</a:t>
            </a:r>
            <a:r>
              <a:rPr lang="en-US" sz="5400" dirty="0">
                <a:latin typeface="+mj-lt"/>
              </a:rPr>
              <a:t> um </a:t>
            </a:r>
            <a:r>
              <a:rPr lang="en-US" sz="5400" dirty="0" err="1">
                <a:latin typeface="+mj-lt"/>
              </a:rPr>
              <a:t>tùm</a:t>
            </a:r>
            <a:r>
              <a:rPr lang="en-US" sz="5400" dirty="0">
                <a:latin typeface="+mj-lt"/>
              </a:rPr>
              <a:t> ở </a:t>
            </a:r>
            <a:r>
              <a:rPr lang="en-US" sz="5400" dirty="0" err="1">
                <a:latin typeface="+mj-lt"/>
              </a:rPr>
              <a:t>ngõ</a:t>
            </a:r>
            <a:r>
              <a:rPr lang="en-US" sz="5400" dirty="0">
                <a:latin typeface="+mj-lt"/>
              </a:rPr>
              <a:t>.</a:t>
            </a:r>
          </a:p>
          <a:p>
            <a:r>
              <a:rPr lang="en-US" sz="5400" dirty="0">
                <a:latin typeface="+mj-lt"/>
              </a:rPr>
              <a:t>    </a:t>
            </a:r>
            <a:r>
              <a:rPr lang="en-US" sz="5400" dirty="0" err="1">
                <a:latin typeface="+mj-lt"/>
              </a:rPr>
              <a:t>Có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hôm</a:t>
            </a:r>
            <a:r>
              <a:rPr lang="en-US" sz="5400" dirty="0">
                <a:latin typeface="+mj-lt"/>
              </a:rPr>
              <a:t>, </a:t>
            </a:r>
            <a:r>
              <a:rPr lang="en-US" sz="5400" dirty="0" err="1">
                <a:latin typeface="+mj-lt"/>
              </a:rPr>
              <a:t>Hà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giúp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bà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chữa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mũ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cho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búp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bê</a:t>
            </a:r>
            <a:r>
              <a:rPr lang="en-US" sz="5400" dirty="0">
                <a:latin typeface="+mj-lt"/>
              </a:rPr>
              <a:t>. </a:t>
            </a:r>
            <a:r>
              <a:rPr lang="en-US" sz="5400" dirty="0" err="1">
                <a:latin typeface="+mj-lt"/>
              </a:rPr>
              <a:t>Ngắm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Hà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chăm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chú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đưa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chỉ</a:t>
            </a:r>
            <a:r>
              <a:rPr lang="en-US" sz="5400" dirty="0">
                <a:latin typeface="+mj-lt"/>
              </a:rPr>
              <a:t> qua </a:t>
            </a:r>
            <a:r>
              <a:rPr lang="en-US" sz="5400" dirty="0" err="1">
                <a:latin typeface="+mj-lt"/>
              </a:rPr>
              <a:t>lỗ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kim</a:t>
            </a:r>
            <a:r>
              <a:rPr lang="en-US" sz="5400" dirty="0">
                <a:latin typeface="+mj-lt"/>
              </a:rPr>
              <a:t>, </a:t>
            </a:r>
            <a:r>
              <a:rPr lang="en-US" sz="5400" dirty="0" err="1">
                <a:latin typeface="+mj-lt"/>
              </a:rPr>
              <a:t>bà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tủm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tỉm</a:t>
            </a:r>
            <a:r>
              <a:rPr lang="en-US" sz="5400" dirty="0">
                <a:latin typeface="+mj-lt"/>
              </a:rPr>
              <a:t>: “</a:t>
            </a:r>
            <a:r>
              <a:rPr lang="en-US" sz="5400" dirty="0" err="1">
                <a:latin typeface="+mj-lt"/>
              </a:rPr>
              <a:t>Hà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của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bà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ngộ</a:t>
            </a:r>
            <a:r>
              <a:rPr lang="en-US" sz="5400" dirty="0">
                <a:latin typeface="+mj-lt"/>
              </a:rPr>
              <a:t> </a:t>
            </a:r>
            <a:r>
              <a:rPr lang="en-US" sz="5400" dirty="0" err="1">
                <a:latin typeface="+mj-lt"/>
              </a:rPr>
              <a:t>quá</a:t>
            </a:r>
            <a:r>
              <a:rPr lang="en-US" sz="5400" dirty="0">
                <a:latin typeface="+mj-lt"/>
              </a:rPr>
              <a:t>!”</a:t>
            </a:r>
          </a:p>
        </p:txBody>
      </p:sp>
      <p:sp>
        <p:nvSpPr>
          <p:cNvPr id="12" name="Oval 11"/>
          <p:cNvSpPr/>
          <p:nvPr/>
        </p:nvSpPr>
        <p:spPr>
          <a:xfrm>
            <a:off x="919838" y="930655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7403205" y="994444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1200" dirty="0">
                <a:solidFill>
                  <a:srgbClr val="002060"/>
                </a:solidFill>
                <a:latin typeface="Arial" panose="020B0604020202020204" pitchFamily="34" charset="0"/>
              </a:rPr>
              <a:t>2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3859905" y="1743744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1200" noProof="0" dirty="0">
                <a:solidFill>
                  <a:srgbClr val="002060"/>
                </a:solidFill>
                <a:latin typeface="Arial" panose="020B0604020202020204" pitchFamily="34" charset="0"/>
              </a:rPr>
              <a:t>3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750021" y="3458244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1200" dirty="0">
                <a:solidFill>
                  <a:srgbClr val="002060"/>
                </a:solidFill>
                <a:latin typeface="Arial" panose="020B0604020202020204" pitchFamily="34" charset="0"/>
              </a:rPr>
              <a:t>4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2509883" y="4258344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1200" noProof="0" dirty="0">
                <a:solidFill>
                  <a:srgbClr val="002060"/>
                </a:solidFill>
                <a:latin typeface="Arial" panose="020B0604020202020204" pitchFamily="34" charset="0"/>
              </a:rPr>
              <a:t>5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7018383" y="5109244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1200" noProof="0" dirty="0">
                <a:solidFill>
                  <a:srgbClr val="002060"/>
                </a:solidFill>
                <a:latin typeface="Arial" panose="020B0604020202020204" pitchFamily="34" charset="0"/>
              </a:rPr>
              <a:t>6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56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932" y="3510678"/>
            <a:ext cx="2442754" cy="244275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830927" y="838141"/>
            <a:ext cx="5528973" cy="1477319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53: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uôm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Oval 12"/>
          <p:cNvSpPr/>
          <p:nvPr/>
        </p:nvSpPr>
        <p:spPr>
          <a:xfrm>
            <a:off x="2229822" y="1975110"/>
            <a:ext cx="7419732" cy="387194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8800" b="1">
                <a:solidFill>
                  <a:srgbClr val="002060"/>
                </a:solidFill>
                <a:latin typeface="Utm avo" panose="02040603050506020204" pitchFamily="18" charset="0"/>
              </a:rPr>
              <a:t>uôm</a:t>
            </a:r>
          </a:p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229822" y="1975109"/>
            <a:ext cx="7419732" cy="3344143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8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uôm</a:t>
            </a:r>
            <a:endParaRPr lang="en-US" sz="88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76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378200" y="2800235"/>
            <a:ext cx="4449499" cy="2419712"/>
            <a:chOff x="5837129" y="3478945"/>
            <a:chExt cx="3807912" cy="1951432"/>
          </a:xfrm>
        </p:grpSpPr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60335" y="4462343"/>
              <a:ext cx="1884706" cy="968034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3478945"/>
              <a:ext cx="3807912" cy="968034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4462342"/>
              <a:ext cx="1891430" cy="96803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9801" y="3908544"/>
            <a:ext cx="2351793" cy="132343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>
                <a:solidFill>
                  <a:srgbClr val="FF0000"/>
                </a:solidFill>
                <a:latin typeface=".VnAvant" pitchFamily="34" charset="0"/>
                <a:cs typeface="Arial" panose="020B0604020202020204" pitchFamily="34" charset="0"/>
              </a:rPr>
              <a:t>u</a:t>
            </a:r>
            <a:r>
              <a:rPr lang="en-US" altLang="en-US" sz="8000" b="1" smtClean="0">
                <a:solidFill>
                  <a:srgbClr val="FF0000"/>
                </a:solidFill>
                <a:latin typeface=".VnAvant" pitchFamily="34" charset="0"/>
                <a:cs typeface="Arial" panose="020B0604020202020204" pitchFamily="34" charset="0"/>
              </a:rPr>
              <a:t>«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95772" y="2743201"/>
            <a:ext cx="30011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</a:rPr>
              <a:t>u</a:t>
            </a:r>
            <a:r>
              <a:rPr lang="en-US" sz="8000" b="1" smtClean="0">
                <a:solidFill>
                  <a:srgbClr val="FF0000"/>
                </a:solidFill>
                <a:latin typeface=".VnAvant" pitchFamily="34" charset="0"/>
              </a:rPr>
              <a:t>«m </a:t>
            </a:r>
            <a:endParaRPr lang="en-US" sz="80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96447" y="3934874"/>
            <a:ext cx="21371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smtClean="0">
                <a:solidFill>
                  <a:srgbClr val="FF0000"/>
                </a:solidFill>
                <a:latin typeface=".VnAvant" pitchFamily="34" charset="0"/>
              </a:rPr>
              <a:t>m </a:t>
            </a:r>
            <a:endParaRPr lang="en-US" sz="8000" b="1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8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368680" y="2562168"/>
            <a:ext cx="4273919" cy="2425710"/>
            <a:chOff x="5837129" y="3236962"/>
            <a:chExt cx="3807912" cy="242571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60335" y="4462343"/>
              <a:ext cx="1884706" cy="1200329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3236962"/>
              <a:ext cx="3807912" cy="1200329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4462342"/>
              <a:ext cx="1891430" cy="1200329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7599" y="3725826"/>
            <a:ext cx="1378854" cy="110799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6600" b="1" noProof="0">
                <a:latin typeface=".VnAvant" pitchFamily="34" charset="0"/>
                <a:cs typeface="Arial" panose="020B0604020202020204" pitchFamily="34" charset="0"/>
              </a:rPr>
              <a:t>b</a:t>
            </a:r>
            <a:endParaRPr kumimoji="0" lang="en-US" altLang="en-US" sz="6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58482" y="5121917"/>
            <a:ext cx="465651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mtClean="0">
                <a:latin typeface=".VnAvant" pitchFamily="34" charset="0"/>
              </a:rPr>
              <a:t> b</a:t>
            </a:r>
            <a:r>
              <a:rPr lang="en-US" sz="6600" b="1" smtClean="0">
                <a:solidFill>
                  <a:srgbClr val="FF0000"/>
                </a:solidFill>
                <a:latin typeface=".VnAvant" pitchFamily="34" charset="0"/>
              </a:rPr>
              <a:t>uåm</a:t>
            </a:r>
            <a:endParaRPr lang="en-US" sz="66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50722" y="2562168"/>
            <a:ext cx="26171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smtClean="0">
                <a:latin typeface=".VnAvant" pitchFamily="34" charset="0"/>
              </a:rPr>
              <a:t>b</a:t>
            </a:r>
            <a:r>
              <a:rPr lang="en-US" sz="6600" b="1" smtClean="0">
                <a:solidFill>
                  <a:srgbClr val="FF0000"/>
                </a:solidFill>
                <a:latin typeface=".VnAvant" pitchFamily="34" charset="0"/>
              </a:rPr>
              <a:t>uåm</a:t>
            </a:r>
            <a:r>
              <a:rPr lang="en-US" sz="6600" b="1" smtClean="0">
                <a:latin typeface=".VnAvant" pitchFamily="34" charset="0"/>
              </a:rPr>
              <a:t> </a:t>
            </a:r>
            <a:endParaRPr lang="en-US" sz="6600" b="1"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459289" y="3780732"/>
            <a:ext cx="21371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smtClean="0">
                <a:solidFill>
                  <a:srgbClr val="FF0000"/>
                </a:solidFill>
                <a:latin typeface=".VnAvant" pitchFamily="34" charset="0"/>
              </a:rPr>
              <a:t>uåm</a:t>
            </a:r>
            <a:r>
              <a:rPr lang="en-US" sz="6600" b="1" smtClean="0">
                <a:latin typeface=".VnAvant" pitchFamily="34" charset="0"/>
              </a:rPr>
              <a:t> </a:t>
            </a:r>
            <a:endParaRPr lang="en-US" sz="6600" b="1">
              <a:latin typeface=".VnAvant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B5795D75-F257-425A-A18C-DFC06FBB621F}"/>
              </a:ext>
            </a:extLst>
          </p:cNvPr>
          <p:cNvGrpSpPr/>
          <p:nvPr/>
        </p:nvGrpSpPr>
        <p:grpSpPr>
          <a:xfrm>
            <a:off x="3957401" y="104361"/>
            <a:ext cx="4788013" cy="888945"/>
            <a:chOff x="3957402" y="104361"/>
            <a:chExt cx="4107306" cy="88894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9789B42C-CFF8-42B4-B449-A8DA8CDBCD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74" t="11137" r="14556" b="46673"/>
            <a:stretch/>
          </p:blipFill>
          <p:spPr>
            <a:xfrm>
              <a:off x="3957402" y="111230"/>
              <a:ext cx="4107306" cy="882076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885CECB5-BF29-4050-BD13-69B03E53A567}"/>
                </a:ext>
              </a:extLst>
            </p:cNvPr>
            <p:cNvSpPr txBox="1"/>
            <p:nvPr/>
          </p:nvSpPr>
          <p:spPr>
            <a:xfrm>
              <a:off x="4749024" y="104361"/>
              <a:ext cx="274298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solidFill>
                    <a:srgbClr val="FF0000"/>
                  </a:solidFill>
                </a:rPr>
                <a:t>Làm</a:t>
              </a:r>
              <a:r>
                <a:rPr lang="en-US" sz="4400" b="1" dirty="0">
                  <a:solidFill>
                    <a:srgbClr val="FF0000"/>
                  </a:solidFill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</a:rPr>
                <a:t>quen</a:t>
              </a:r>
              <a:endParaRPr lang="en-US" sz="4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6" name="Picture 3" descr="C:\Users\Administrator\Pictures\anh 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1" t="2690"/>
          <a:stretch/>
        </p:blipFill>
        <p:spPr bwMode="auto">
          <a:xfrm>
            <a:off x="977283" y="1857130"/>
            <a:ext cx="4184868" cy="3112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0876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/>
      <p:bldP spid="17" grpId="0"/>
      <p:bldP spid="18" grpId="0"/>
    </p:bldLst>
  </p:timing>
</p:sld>
</file>

<file path=ppt/theme/theme1.xml><?xml version="1.0" encoding="utf-8"?>
<a:theme xmlns:a="http://schemas.openxmlformats.org/drawingml/2006/main" name="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HOC10 TEMPLATE</Template>
  <TotalTime>198</TotalTime>
  <Words>394</Words>
  <Application>Microsoft Office PowerPoint</Application>
  <PresentationFormat>Custom</PresentationFormat>
  <Paragraphs>90</Paragraphs>
  <Slides>25</Slides>
  <Notes>8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HOC10 TEMPLATE</vt:lpstr>
      <vt:lpstr>PowerPoint Presentation</vt:lpstr>
      <vt:lpstr> Khởi động Trò chơi: Bay lên nào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binhtam121810@gmail.com</dc:creator>
  <cp:lastModifiedBy>THOM</cp:lastModifiedBy>
  <cp:revision>57</cp:revision>
  <dcterms:created xsi:type="dcterms:W3CDTF">2021-11-01T14:34:16Z</dcterms:created>
  <dcterms:modified xsi:type="dcterms:W3CDTF">2022-11-28T02:55:30Z</dcterms:modified>
</cp:coreProperties>
</file>