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353" r:id="rId7"/>
    <p:sldId id="334" r:id="rId8"/>
    <p:sldId id="354" r:id="rId9"/>
    <p:sldId id="335" r:id="rId10"/>
    <p:sldId id="350" r:id="rId11"/>
    <p:sldId id="336" r:id="rId12"/>
    <p:sldId id="337" r:id="rId13"/>
    <p:sldId id="338" r:id="rId14"/>
    <p:sldId id="352" r:id="rId15"/>
    <p:sldId id="340" r:id="rId16"/>
    <p:sldId id="341" r:id="rId17"/>
    <p:sldId id="342" r:id="rId18"/>
    <p:sldId id="351" r:id="rId19"/>
    <p:sldId id="339" r:id="rId20"/>
    <p:sldId id="343" r:id="rId21"/>
    <p:sldId id="286" r:id="rId22"/>
    <p:sldId id="344" r:id="rId23"/>
    <p:sldId id="345" r:id="rId24"/>
    <p:sldId id="348" r:id="rId25"/>
    <p:sldId id="349" r:id="rId26"/>
    <p:sldId id="346" r:id="rId27"/>
    <p:sldId id="34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75"/>
    <a:srgbClr val="F4ED90"/>
    <a:srgbClr val="990033"/>
    <a:srgbClr val="FF33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93594" autoAdjust="0"/>
  </p:normalViewPr>
  <p:slideViewPr>
    <p:cSldViewPr>
      <p:cViewPr>
        <p:scale>
          <a:sx n="98" d="100"/>
          <a:sy n="98" d="100"/>
        </p:scale>
        <p:origin x="-408" y="13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FBF3C-9B4F-46D1-B3FE-14E378B8A9D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9AA9B-62CB-4BB6-8EAD-90A3E73D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9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9AA9B-62CB-4BB6-8EAD-90A3E73D80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98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9AA9B-62CB-4BB6-8EAD-90A3E73D80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4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9AA9B-62CB-4BB6-8EAD-90A3E73D80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3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993-665C-415B-B0F6-27C197D911C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7CE9-2CF2-4388-9715-4BD4A6C0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5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993-665C-415B-B0F6-27C197D911C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7CE9-2CF2-4388-9715-4BD4A6C0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0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993-665C-415B-B0F6-27C197D911C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7CE9-2CF2-4388-9715-4BD4A6C0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70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41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2004"/>
            <a:ext cx="912437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88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4"/>
            <a:ext cx="913865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834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993-665C-415B-B0F6-27C197D911C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7CE9-2CF2-4388-9715-4BD4A6C0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4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993-665C-415B-B0F6-27C197D911C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7CE9-2CF2-4388-9715-4BD4A6C0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8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993-665C-415B-B0F6-27C197D911C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7CE9-2CF2-4388-9715-4BD4A6C0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8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993-665C-415B-B0F6-27C197D911C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7CE9-2CF2-4388-9715-4BD4A6C0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8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993-665C-415B-B0F6-27C197D911C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7CE9-2CF2-4388-9715-4BD4A6C0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9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993-665C-415B-B0F6-27C197D911C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7CE9-2CF2-4388-9715-4BD4A6C0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7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993-665C-415B-B0F6-27C197D911C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7CE9-2CF2-4388-9715-4BD4A6C0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7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993-665C-415B-B0F6-27C197D911C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7CE9-2CF2-4388-9715-4BD4A6C0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3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5993-665C-415B-B0F6-27C197D911C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E7CE9-2CF2-4388-9715-4BD4A6C0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0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6.xml"/><Relationship Id="rId5" Type="http://schemas.openxmlformats.org/officeDocument/2006/relationships/image" Target="../media/image4.png"/><Relationship Id="rId10" Type="http://schemas.openxmlformats.org/officeDocument/2006/relationships/image" Target="../media/image5.gif"/><Relationship Id="rId4" Type="http://schemas.openxmlformats.org/officeDocument/2006/relationships/image" Target="../media/image3.jpe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OM\Desktop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599"/>
            <a:ext cx="6520634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572000" y="3896586"/>
            <a:ext cx="3250960" cy="2580413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      4</a:t>
            </a:r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4572000" y="1073729"/>
            <a:ext cx="3276600" cy="2834453"/>
          </a:xfrm>
          <a:prstGeom prst="rect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       2</a:t>
            </a: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1037303" y="3896587"/>
            <a:ext cx="3520842" cy="2580413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Rectangle 5">
            <a:hlinkClick r:id="rId9" action="ppaction://hlinksldjump"/>
          </p:cNvPr>
          <p:cNvSpPr/>
          <p:nvPr/>
        </p:nvSpPr>
        <p:spPr>
          <a:xfrm>
            <a:off x="1066801" y="1076192"/>
            <a:ext cx="3505199" cy="2802077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98816" y="1876229"/>
            <a:ext cx="4114800" cy="3766034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7" name="Heart 6"/>
          <p:cNvSpPr/>
          <p:nvPr/>
        </p:nvSpPr>
        <p:spPr>
          <a:xfrm>
            <a:off x="1295400" y="1201882"/>
            <a:ext cx="762000" cy="703118"/>
          </a:xfrm>
          <a:prstGeom prst="heart">
            <a:avLst/>
          </a:prstGeom>
          <a:solidFill>
            <a:srgbClr val="FF33CC"/>
          </a:soli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6918276" y="1173111"/>
            <a:ext cx="821558" cy="703118"/>
          </a:xfrm>
          <a:prstGeom prst="heart">
            <a:avLst/>
          </a:prstGeom>
          <a:solidFill>
            <a:srgbClr val="FF33CC"/>
          </a:soli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1295400" y="5642263"/>
            <a:ext cx="762000" cy="682336"/>
          </a:xfrm>
          <a:prstGeom prst="heart">
            <a:avLst/>
          </a:prstGeom>
          <a:solidFill>
            <a:srgbClr val="FF33CC"/>
          </a:soli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6820236" y="5660322"/>
            <a:ext cx="775855" cy="682337"/>
          </a:xfrm>
          <a:prstGeom prst="heart">
            <a:avLst/>
          </a:prstGeom>
          <a:solidFill>
            <a:srgbClr val="FF33CC"/>
          </a:soli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/>
          <p:cNvSpPr/>
          <p:nvPr/>
        </p:nvSpPr>
        <p:spPr>
          <a:xfrm>
            <a:off x="5372100" y="2209800"/>
            <a:ext cx="838200" cy="682335"/>
          </a:xfrm>
          <a:prstGeom prst="heart">
            <a:avLst/>
          </a:prstGeom>
          <a:solidFill>
            <a:srgbClr val="FF33CC"/>
          </a:soli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76399" y="152862"/>
            <a:ext cx="5652655" cy="923330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Ô CỬA BÍ MẬT !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Picture 19" descr="Entertainment-02-june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96091" y="5326626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>
            <a:hlinkClick r:id="rId11" action="ppaction://hlinksldjump"/>
          </p:cNvPr>
          <p:cNvSpPr/>
          <p:nvPr/>
        </p:nvSpPr>
        <p:spPr>
          <a:xfrm>
            <a:off x="8129491" y="351513"/>
            <a:ext cx="609600" cy="722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7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0" grpId="0" animBg="1"/>
      <p:bldP spid="6" grpId="0" animBg="1"/>
      <p:bldP spid="15" grpId="0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6" grpId="0" animBg="1"/>
      <p:bldP spid="16" grpId="1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366" y="471341"/>
            <a:ext cx="6654743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xmlns="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" y="3429001"/>
            <a:ext cx="9135849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xmlns="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842" y="3784312"/>
            <a:ext cx="2467465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xmlns="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6086" y="4986499"/>
            <a:ext cx="2554605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A130C2-4675-4822-86A2-5910DCF635BF}"/>
              </a:ext>
            </a:extLst>
          </p:cNvPr>
          <p:cNvSpPr txBox="1"/>
          <p:nvPr/>
        </p:nvSpPr>
        <p:spPr>
          <a:xfrm>
            <a:off x="2521259" y="1529153"/>
            <a:ext cx="5936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smtClean="0">
                <a:solidFill>
                  <a:srgbClr val="FFFF00"/>
                </a:solidFill>
                <a:latin typeface="UTM Avo" panose="02040603050506020204" pitchFamily="18" charset="0"/>
              </a:rPr>
              <a:t>KHÁM PHÁ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142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48200" y="2696638"/>
            <a:ext cx="4038600" cy="2637362"/>
            <a:chOff x="5837129" y="3236962"/>
            <a:chExt cx="3807912" cy="242571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120032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236962"/>
              <a:ext cx="3807912" cy="12003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699" y="4018698"/>
            <a:ext cx="1034141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b="1" noProof="0" smtClean="0">
                <a:latin typeface=".VnAvant" pitchFamily="34" charset="0"/>
                <a:cs typeface="Arial" panose="020B0604020202020204" pitchFamily="34" charset="0"/>
              </a:rPr>
              <a:t>th</a:t>
            </a:r>
            <a:endParaRPr kumimoji="0" lang="en-US" altLang="en-US" sz="6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80892" y="2696638"/>
            <a:ext cx="28487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latin typeface=".VnAvant" pitchFamily="34" charset="0"/>
              </a:rPr>
              <a:t>th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ang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39742" y="4073604"/>
            <a:ext cx="20470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ang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B12367E-4842-4731-9A8E-0E975E862B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2" r="30954" b="15409"/>
          <a:stretch/>
        </p:blipFill>
        <p:spPr>
          <a:xfrm>
            <a:off x="609600" y="1794201"/>
            <a:ext cx="2947387" cy="33281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8743" y="5119272"/>
            <a:ext cx="32427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latin typeface=".VnAvant" pitchFamily="34" charset="0"/>
              </a:rPr>
              <a:t>  th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ang  </a:t>
            </a:r>
            <a:endParaRPr lang="en-US" sz="6600" b="1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76511" y="2696638"/>
            <a:ext cx="2855934" cy="2425710"/>
            <a:chOff x="5837129" y="3236962"/>
            <a:chExt cx="3807912" cy="242571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120032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236962"/>
              <a:ext cx="3807912" cy="12003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699" y="3860296"/>
            <a:ext cx="1034141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b="1" noProof="0">
                <a:latin typeface=".VnAvant" pitchFamily="34" charset="0"/>
                <a:cs typeface="Arial" panose="020B0604020202020204" pitchFamily="34" charset="0"/>
              </a:rPr>
              <a:t>v</a:t>
            </a:r>
            <a:endParaRPr kumimoji="0" lang="en-US" altLang="en-US" sz="6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070" y="5122348"/>
            <a:ext cx="30509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.VnAvant" pitchFamily="34" charset="0"/>
              </a:rPr>
              <a:t>v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¹c</a:t>
            </a:r>
            <a:endParaRPr lang="en-US" sz="66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2292" y="2696638"/>
            <a:ext cx="22508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.VnAvant" pitchFamily="34" charset="0"/>
              </a:rPr>
              <a:t>v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¹c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6342" y="3915202"/>
            <a:ext cx="16028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¹c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197A3E5-C1C9-4A9D-8BA7-FA3758880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98" t="7799" r="33119" b="18487"/>
          <a:stretch/>
        </p:blipFill>
        <p:spPr>
          <a:xfrm>
            <a:off x="773723" y="2209800"/>
            <a:ext cx="2796680" cy="276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83" y="334658"/>
            <a:ext cx="7344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.VnAvant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59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447800"/>
            <a:ext cx="8126109" cy="3632537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xmlns="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" y="3429001"/>
            <a:ext cx="9135849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xmlns="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842" y="3784312"/>
            <a:ext cx="2467465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xmlns="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6086" y="4986499"/>
            <a:ext cx="2554605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A130C2-4675-4822-86A2-5910DCF635BF}"/>
              </a:ext>
            </a:extLst>
          </p:cNvPr>
          <p:cNvSpPr txBox="1"/>
          <p:nvPr/>
        </p:nvSpPr>
        <p:spPr>
          <a:xfrm>
            <a:off x="1066800" y="2505671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smtClean="0">
                <a:solidFill>
                  <a:srgbClr val="FFFF00"/>
                </a:solidFill>
                <a:latin typeface="UTM Avo" panose="02040603050506020204" pitchFamily="18" charset="0"/>
              </a:rPr>
              <a:t>MỞ RỘNG VỐN TỪ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96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9">
            <a:extLst>
              <a:ext uri="{FF2B5EF4-FFF2-40B4-BE49-F238E27FC236}">
                <a16:creationId xmlns=""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96" y="2888159"/>
            <a:ext cx="21362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>
                <a:latin typeface=".VnAvant" pitchFamily="34" charset="0"/>
                <a:cs typeface="Arial" panose="020B0604020202020204" pitchFamily="34" charset="0"/>
              </a:rPr>
              <a:t>b</a:t>
            </a:r>
            <a:r>
              <a:rPr lang="en-US" altLang="en-US" sz="4400" b="1" noProof="0" smtClean="0">
                <a:latin typeface=".VnAvant" pitchFamily="34" charset="0"/>
                <a:cs typeface="Arial" panose="020B0604020202020204" pitchFamily="34" charset="0"/>
              </a:rPr>
              <a:t>¸c sÜ</a:t>
            </a: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=""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778" y="2831123"/>
            <a:ext cx="25016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>
                <a:latin typeface=".VnAvant" pitchFamily="34" charset="0"/>
                <a:cs typeface="Arial" panose="020B0604020202020204" pitchFamily="34" charset="0"/>
              </a:rPr>
              <a:t>c</a:t>
            </a:r>
            <a:r>
              <a:rPr lang="en-US" altLang="en-US" sz="4400" b="1" noProof="0" smtClean="0">
                <a:latin typeface=".VnAvant" pitchFamily="34" charset="0"/>
                <a:cs typeface="Arial" panose="020B0604020202020204" pitchFamily="34" charset="0"/>
              </a:rPr>
              <a:t>¸ vµng</a:t>
            </a: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=""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824" y="2819400"/>
            <a:ext cx="26305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>
                <a:latin typeface=".VnAvant" pitchFamily="34" charset="0"/>
                <a:cs typeface="Arial" panose="020B0604020202020204" pitchFamily="34" charset="0"/>
              </a:rPr>
              <a:t>c</a:t>
            </a:r>
            <a:r>
              <a:rPr lang="en-US" altLang="en-US" sz="4400" b="1" noProof="0" smtClean="0">
                <a:latin typeface=".VnAvant" pitchFamily="34" charset="0"/>
                <a:cs typeface="Arial" panose="020B0604020202020204" pitchFamily="34" charset="0"/>
              </a:rPr>
              <a:t>on h¹c</a:t>
            </a: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=""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769954"/>
            <a:ext cx="30000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400" b="1">
                <a:latin typeface=".VnAvant" pitchFamily="34" charset="0"/>
                <a:cs typeface="Arial" panose="020B0604020202020204" pitchFamily="34" charset="0"/>
              </a:rPr>
              <a:t>d­ưa gang</a:t>
            </a: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=""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942" y="5832232"/>
            <a:ext cx="29066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>
                <a:latin typeface=".VnAvant" pitchFamily="34" charset="0"/>
                <a:cs typeface="Arial" panose="020B0604020202020204" pitchFamily="34" charset="0"/>
              </a:rPr>
              <a:t>b</a:t>
            </a:r>
            <a:r>
              <a:rPr lang="en-US" altLang="en-US" sz="4400" b="1" smtClean="0">
                <a:latin typeface=".VnAvant" pitchFamily="34" charset="0"/>
                <a:cs typeface="Arial" panose="020B0604020202020204" pitchFamily="34" charset="0"/>
              </a:rPr>
              <a:t>¶n nh¹c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=""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859959"/>
            <a:ext cx="31611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>
                <a:latin typeface=".VnAvant" pitchFamily="34" charset="0"/>
                <a:cs typeface="Arial" panose="020B0604020202020204" pitchFamily="34" charset="0"/>
              </a:rPr>
              <a:t>c</a:t>
            </a:r>
            <a:r>
              <a:rPr lang="en-US" altLang="en-US" sz="4400" b="1" smtClean="0">
                <a:latin typeface=".VnAvant" pitchFamily="34" charset="0"/>
                <a:cs typeface="Arial" panose="020B0604020202020204" pitchFamily="34" charset="0"/>
              </a:rPr>
              <a:t>hë hµng</a:t>
            </a: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THOM\Desktop\si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66" y="965936"/>
            <a:ext cx="2132803" cy="1869463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THOM\Desktop\ca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025" y="1011910"/>
            <a:ext cx="2083779" cy="1777513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THOM\Desktop\hac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38" y="1059721"/>
            <a:ext cx="2038468" cy="1775678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HOM\Desktop\du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7" y="3842165"/>
            <a:ext cx="2260161" cy="1909105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HOM\Desktop\hang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090" y="3838140"/>
            <a:ext cx="2246710" cy="1909105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HOM\Desktop\nhac.pn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36" y="3842165"/>
            <a:ext cx="2178264" cy="1909105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751478" y="893353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3559911" y="893353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6440090" y="965936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643629" y="3845972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3717572" y="3838140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/>
          <p:cNvSpPr/>
          <p:nvPr/>
        </p:nvSpPr>
        <p:spPr>
          <a:xfrm>
            <a:off x="6532435" y="3805482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8554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="" xmlns:a16="http://schemas.microsoft.com/office/drawing/2014/main" id="{2A44A802-DB2E-4E88-B0A9-1952BC59054C}"/>
              </a:ext>
            </a:extLst>
          </p:cNvPr>
          <p:cNvSpPr/>
          <p:nvPr/>
        </p:nvSpPr>
        <p:spPr>
          <a:xfrm>
            <a:off x="3124200" y="2328993"/>
            <a:ext cx="2640481" cy="14494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itchFamily="34" charset="0"/>
                <a:cs typeface="Calibri" panose="020F0502020204030204" pitchFamily="34" charset="0"/>
              </a:rPr>
              <a:t>ang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D5B12F17-6174-4B74-BDBD-B81CA1E9A78D}"/>
              </a:ext>
            </a:extLst>
          </p:cNvPr>
          <p:cNvSpPr/>
          <p:nvPr/>
        </p:nvSpPr>
        <p:spPr>
          <a:xfrm>
            <a:off x="3048000" y="4745778"/>
            <a:ext cx="2539428" cy="14080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itchFamily="34" charset="0"/>
                <a:cs typeface="Calibri" panose="020F0502020204030204" pitchFamily="34" charset="0"/>
              </a:rPr>
              <a:t>ac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CC580EC0-1A68-4FE0-A5B8-58ED898E2B2C}"/>
              </a:ext>
            </a:extLst>
          </p:cNvPr>
          <p:cNvCxnSpPr>
            <a:cxnSpLocks/>
            <a:stCxn id="33" idx="3"/>
            <a:endCxn id="11" idx="1"/>
          </p:cNvCxnSpPr>
          <p:nvPr/>
        </p:nvCxnSpPr>
        <p:spPr>
          <a:xfrm>
            <a:off x="2209800" y="2713714"/>
            <a:ext cx="1210091" cy="223826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A261F65-B4DD-49B2-B142-CC5AE9BF3AF1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2491031" y="5650525"/>
            <a:ext cx="610710" cy="25998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C7785FEC-9BA9-462A-A168-0CDB27A6B5EC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2694052" y="3566161"/>
            <a:ext cx="816837" cy="55235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39407E3-D621-4A7C-AFFE-274A7C04396A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5764681" y="2895600"/>
            <a:ext cx="331319" cy="15810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206C5036-B8A6-42AF-81B2-CBA894875FCA}"/>
              </a:ext>
            </a:extLst>
          </p:cNvPr>
          <p:cNvCxnSpPr>
            <a:cxnSpLocks/>
          </p:cNvCxnSpPr>
          <p:nvPr/>
        </p:nvCxnSpPr>
        <p:spPr>
          <a:xfrm flipV="1">
            <a:off x="5363308" y="4474705"/>
            <a:ext cx="823546" cy="56622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36D700B-D235-4CD7-806E-6784243AC25F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5092317" y="3657600"/>
            <a:ext cx="1079883" cy="228228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259AD090-D797-4DF5-9391-80CFD9494C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7" t="2780" r="8008" b="-2383"/>
          <a:stretch/>
        </p:blipFill>
        <p:spPr>
          <a:xfrm>
            <a:off x="3815861" y="1161451"/>
            <a:ext cx="1276456" cy="1353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5EFA1364-6E01-4C87-B036-2893DDB9E4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27" y="1055434"/>
            <a:ext cx="674302" cy="8990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3021" y="393652"/>
            <a:ext cx="877392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.VnAvant" pitchFamily="34" charset="0"/>
              </a:rPr>
              <a:t>2.TiÕng nµo cã vÇn </a:t>
            </a:r>
            <a:r>
              <a:rPr lang="en-US" sz="2800" b="1" smtClean="0">
                <a:solidFill>
                  <a:srgbClr val="FF0000"/>
                </a:solidFill>
                <a:latin typeface=".VnAvant" pitchFamily="34" charset="0"/>
              </a:rPr>
              <a:t>ang</a:t>
            </a:r>
            <a:r>
              <a:rPr lang="en-US" sz="2800" b="1" smtClean="0">
                <a:latin typeface=".VnAvant" pitchFamily="34" charset="0"/>
              </a:rPr>
              <a:t>, tiÕng nµo cã vÇn </a:t>
            </a:r>
            <a:r>
              <a:rPr lang="en-US" sz="2800" b="1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r>
              <a:rPr lang="en-US" sz="2800" b="1" smtClean="0">
                <a:latin typeface=".VnAvant" pitchFamily="34" charset="0"/>
              </a:rPr>
              <a:t>? </a:t>
            </a:r>
            <a:endParaRPr lang="en-US" sz="2800" b="1">
              <a:latin typeface=".VnAvant" pitchFamily="34" charset="0"/>
            </a:endParaRPr>
          </a:p>
        </p:txBody>
      </p:sp>
      <p:sp>
        <p:nvSpPr>
          <p:cNvPr id="33" name="TextBox 19">
            <a:extLst>
              <a:ext uri="{FF2B5EF4-FFF2-40B4-BE49-F238E27FC236}">
                <a16:creationId xmlns=""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7" y="2328993"/>
            <a:ext cx="1942303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>
                <a:latin typeface=".VnAvant" pitchFamily="34" charset="0"/>
                <a:cs typeface="Arial" panose="020B0604020202020204" pitchFamily="34" charset="0"/>
              </a:rPr>
              <a:t>b</a:t>
            </a:r>
            <a:r>
              <a:rPr lang="en-US" altLang="en-US" sz="4400" b="1" noProof="0" smtClean="0">
                <a:latin typeface=".VnAvant" pitchFamily="34" charset="0"/>
                <a:cs typeface="Arial" panose="020B0604020202020204" pitchFamily="34" charset="0"/>
              </a:rPr>
              <a:t>¸c sÜ</a:t>
            </a: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19">
            <a:extLst>
              <a:ext uri="{FF2B5EF4-FFF2-40B4-BE49-F238E27FC236}">
                <a16:creationId xmlns=""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89985"/>
            <a:ext cx="2694052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>
                <a:latin typeface=".VnAvant" pitchFamily="34" charset="0"/>
                <a:cs typeface="Arial" panose="020B0604020202020204" pitchFamily="34" charset="0"/>
              </a:rPr>
              <a:t>c</a:t>
            </a:r>
            <a:r>
              <a:rPr lang="en-US" altLang="en-US" sz="4400" b="1" noProof="0" smtClean="0">
                <a:latin typeface=".VnAvant" pitchFamily="34" charset="0"/>
                <a:cs typeface="Arial" panose="020B0604020202020204" pitchFamily="34" charset="0"/>
              </a:rPr>
              <a:t>¸ vµng</a:t>
            </a: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19">
            <a:extLst>
              <a:ext uri="{FF2B5EF4-FFF2-40B4-BE49-F238E27FC236}">
                <a16:creationId xmlns=""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25790"/>
            <a:ext cx="2491031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>
                <a:latin typeface=".VnAvant" pitchFamily="34" charset="0"/>
                <a:cs typeface="Arial" panose="020B0604020202020204" pitchFamily="34" charset="0"/>
              </a:rPr>
              <a:t>c</a:t>
            </a:r>
            <a:r>
              <a:rPr lang="en-US" altLang="en-US" sz="4400" b="1" noProof="0" smtClean="0">
                <a:latin typeface=".VnAvant" pitchFamily="34" charset="0"/>
                <a:cs typeface="Arial" panose="020B0604020202020204" pitchFamily="34" charset="0"/>
              </a:rPr>
              <a:t>on h¹c</a:t>
            </a: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19">
            <a:extLst>
              <a:ext uri="{FF2B5EF4-FFF2-40B4-BE49-F238E27FC236}">
                <a16:creationId xmlns=""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417426"/>
            <a:ext cx="3051621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smtClean="0">
                <a:latin typeface=".VnAvant" pitchFamily="34" charset="0"/>
                <a:cs typeface="Arial" panose="020B0604020202020204" pitchFamily="34" charset="0"/>
              </a:rPr>
              <a:t>d­ưa gang</a:t>
            </a: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19">
            <a:extLst>
              <a:ext uri="{FF2B5EF4-FFF2-40B4-BE49-F238E27FC236}">
                <a16:creationId xmlns=""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854" y="3733800"/>
            <a:ext cx="2880946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>
                <a:latin typeface=".VnAvant" pitchFamily="34" charset="0"/>
                <a:cs typeface="Arial" panose="020B0604020202020204" pitchFamily="34" charset="0"/>
              </a:rPr>
              <a:t>b</a:t>
            </a:r>
            <a:r>
              <a:rPr lang="en-US" altLang="en-US" sz="4400" b="1" smtClean="0">
                <a:latin typeface=".VnAvant" pitchFamily="34" charset="0"/>
                <a:cs typeface="Arial" panose="020B0604020202020204" pitchFamily="34" charset="0"/>
              </a:rPr>
              <a:t>¶n nh¹c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19">
            <a:extLst>
              <a:ext uri="{FF2B5EF4-FFF2-40B4-BE49-F238E27FC236}">
                <a16:creationId xmlns=""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555159"/>
            <a:ext cx="2899098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>
                <a:latin typeface=".VnAvant" pitchFamily="34" charset="0"/>
                <a:cs typeface="Arial" panose="020B0604020202020204" pitchFamily="34" charset="0"/>
              </a:rPr>
              <a:t>c</a:t>
            </a:r>
            <a:r>
              <a:rPr lang="en-US" altLang="en-US" sz="4400" b="1" noProof="0" smtClean="0">
                <a:latin typeface=".VnAvant" pitchFamily="34" charset="0"/>
                <a:cs typeface="Arial" panose="020B0604020202020204" pitchFamily="34" charset="0"/>
              </a:rPr>
              <a:t>hë hµng</a:t>
            </a: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8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200"/>
            <a:ext cx="5486400" cy="486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68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523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giang-sinh-don-gian_1118467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32"/>
            <a:ext cx="9144000" cy="6705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2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1296127" y="3048000"/>
            <a:ext cx="739067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sz="9600" b="1">
                <a:solidFill>
                  <a:srgbClr val="006600"/>
                </a:solidFill>
                <a:latin typeface="UTM Avo"/>
              </a:rPr>
              <a:t>THƯ GIÃN</a:t>
            </a:r>
            <a:endParaRPr lang="en-US" sz="9600" b="1">
              <a:solidFill>
                <a:srgbClr val="006600"/>
              </a:solidFill>
              <a:latin typeface="UTM Avo"/>
            </a:endParaRPr>
          </a:p>
        </p:txBody>
      </p:sp>
      <p:pic>
        <p:nvPicPr>
          <p:cNvPr id="5" name="图片 8" descr="觅元素58b0fbac4bf92">
            <a:extLst>
              <a:ext uri="{FF2B5EF4-FFF2-40B4-BE49-F238E27FC236}">
                <a16:creationId xmlns=""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95" y="5283300"/>
            <a:ext cx="8833009" cy="15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2057400" y="5867400"/>
            <a:ext cx="114300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A10A04-A5DF-44B7-81F0-6CDBD926B82A}"/>
              </a:ext>
            </a:extLst>
          </p:cNvPr>
          <p:cNvSpPr/>
          <p:nvPr/>
        </p:nvSpPr>
        <p:spPr>
          <a:xfrm>
            <a:off x="228600" y="1672440"/>
            <a:ext cx="8534400" cy="274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­«n, </a:t>
            </a:r>
            <a:r>
              <a:rPr lang="en-US" sz="6000" b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«</a:t>
            </a:r>
            <a:r>
              <a:rPr lang="en-US" sz="6000" b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t, u«n, u«t</a:t>
            </a:r>
            <a:r>
              <a:rPr lang="en-US" sz="6000" b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,</a:t>
            </a:r>
          </a:p>
          <a:p>
            <a:r>
              <a:rPr lang="en-US" sz="6000" b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      ươn</a:t>
            </a:r>
            <a:r>
              <a:rPr lang="en-US" sz="6000" b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, ươt</a:t>
            </a:r>
          </a:p>
          <a:p>
            <a:r>
              <a:rPr lang="en-US" sz="6000" b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c</a:t>
            </a:r>
            <a:r>
              <a:rPr lang="en-US" sz="6000" b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on lươn, lướt v¸n</a:t>
            </a:r>
            <a:endParaRPr lang="en-US" sz="6000" b="1" dirty="0">
              <a:solidFill>
                <a:schemeClr val="tx1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CE0D86D0-5CAE-49C3-B015-6BFC20279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19334"/>
            <a:ext cx="7848599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xmlns="" id="{20B96955-F5C9-4413-966E-85602B4938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5510550"/>
            <a:ext cx="7239000" cy="814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EAF491-1ADC-4F8A-8B0B-176E5716C5A0}"/>
              </a:ext>
            </a:extLst>
          </p:cNvPr>
          <p:cNvSpPr/>
          <p:nvPr/>
        </p:nvSpPr>
        <p:spPr>
          <a:xfrm>
            <a:off x="1676400" y="832009"/>
            <a:ext cx="65531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Tập đọc</a:t>
            </a:r>
            <a:r>
              <a:rPr lang="vi-VN" sz="13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endParaRPr lang="en-US" sz="13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8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143000"/>
            <a:ext cx="7924800" cy="5334000"/>
            <a:chOff x="685800" y="1143000"/>
            <a:chExt cx="7924800" cy="5334000"/>
          </a:xfrm>
        </p:grpSpPr>
        <p:pic>
          <p:nvPicPr>
            <p:cNvPr id="1026" name="Picture 2" descr="C:\Users\THOM\Desktop\tien c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143000"/>
              <a:ext cx="7924800" cy="533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858000" y="1219200"/>
              <a:ext cx="1752600" cy="838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21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52400" y="76200"/>
            <a:ext cx="8763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4000" b="1" kern="1200">
                <a:solidFill>
                  <a:srgbClr val="0070C0"/>
                </a:solidFill>
                <a:effectLst/>
                <a:latin typeface=".VnAvant"/>
                <a:ea typeface="Times New Roman"/>
                <a:cs typeface="Times New Roman"/>
              </a:rPr>
              <a:t>Nµng tiªn c¸</a:t>
            </a:r>
            <a:endParaRPr lang="en-US" sz="4000" b="1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4000" b="1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    </a:t>
            </a:r>
            <a:r>
              <a:rPr lang="vi-VN" sz="4000" b="1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Nµng tiªn c¸ lµ con vua biÓn. Nöa th©n trªn cña nµng </a:t>
            </a:r>
            <a:r>
              <a:rPr lang="vi-VN" sz="40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nh</a:t>
            </a:r>
            <a:r>
              <a:rPr lang="en-US" sz="4000" b="1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ư</a:t>
            </a:r>
            <a:r>
              <a:rPr lang="vi-VN" sz="40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­ </a:t>
            </a:r>
            <a:r>
              <a:rPr lang="vi-VN" sz="4000" b="1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mét c« bÐ. Nöa th©n kia lµ c¸. Nhê thÕ, nµng </a:t>
            </a:r>
            <a:r>
              <a:rPr lang="vi-VN" sz="40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l­</a:t>
            </a:r>
            <a:r>
              <a:rPr lang="en-US" sz="4000" b="1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ư</a:t>
            </a:r>
            <a:r>
              <a:rPr lang="vi-VN" sz="40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ít </a:t>
            </a:r>
            <a:r>
              <a:rPr lang="vi-VN" sz="4000" b="1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trªn biÓn rÊt nhÑ nhµng. </a:t>
            </a:r>
            <a:endParaRPr lang="en-US" sz="4000" b="1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40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   </a:t>
            </a:r>
            <a:r>
              <a:rPr lang="vi-VN" sz="40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Nµng </a:t>
            </a:r>
            <a:r>
              <a:rPr lang="vi-VN" sz="4000" b="1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tiªn c¸ cã tÊt c¶ </a:t>
            </a:r>
            <a:r>
              <a:rPr lang="en-US" sz="4000" b="1" smtClean="0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c¸c</a:t>
            </a:r>
            <a:r>
              <a:rPr lang="vi-VN" sz="40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vi-VN" sz="4000" b="1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thø nµng muèn. Nµng chØ </a:t>
            </a:r>
            <a:r>
              <a:rPr lang="vi-VN" sz="40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ch­</a:t>
            </a:r>
            <a:r>
              <a:rPr lang="en-US" sz="4000" b="1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ư</a:t>
            </a:r>
            <a:r>
              <a:rPr lang="vi-VN" sz="40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a </a:t>
            </a:r>
            <a:r>
              <a:rPr lang="vi-VN" sz="4000" b="1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biÕt ®Êt liÒn. </a:t>
            </a:r>
            <a:r>
              <a:rPr lang="en-US" sz="4000" b="1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Đ</a:t>
            </a:r>
            <a:r>
              <a:rPr lang="vi-VN" sz="40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ªm </a:t>
            </a:r>
            <a:r>
              <a:rPr lang="vi-VN" sz="4000" b="1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®ªm, nµng ng©n nga h¸t. D©n ®i biÓn nghe nµng h¸t, quªn c¶ mÖt, c¶ buån.</a:t>
            </a:r>
            <a:endParaRPr lang="en-US" sz="4000" b="1">
              <a:effectLst/>
              <a:latin typeface="Times New Roman"/>
              <a:ea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71800" y="685800"/>
            <a:ext cx="228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0" y="3124200"/>
            <a:ext cx="228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10400" y="43434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52600" y="4953000"/>
            <a:ext cx="15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65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52400" y="76200"/>
            <a:ext cx="8763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4000" b="1" kern="120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Nµng tiªn c¸</a:t>
            </a:r>
            <a:endParaRPr lang="en-US" sz="4000" b="1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4000" b="1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    </a:t>
            </a:r>
            <a:r>
              <a:rPr lang="vi-VN" sz="4000" b="1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Nµng tiªn c¸ lµ con vua biÓn. Nöa th©n trªn cña nµng </a:t>
            </a:r>
            <a:r>
              <a:rPr lang="vi-VN" sz="40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nh</a:t>
            </a:r>
            <a:r>
              <a:rPr lang="en-US" sz="4000" b="1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ư</a:t>
            </a:r>
            <a:r>
              <a:rPr lang="vi-VN" sz="40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­ </a:t>
            </a:r>
            <a:r>
              <a:rPr lang="vi-VN" sz="4000" b="1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mét c« bÐ. Nöa th©n kia lµ c¸. Nhê thÕ, nµng </a:t>
            </a:r>
            <a:r>
              <a:rPr lang="vi-VN" sz="40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l­</a:t>
            </a:r>
            <a:r>
              <a:rPr lang="en-US" sz="4000" b="1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ư</a:t>
            </a:r>
            <a:r>
              <a:rPr lang="vi-VN" sz="40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ít </a:t>
            </a:r>
            <a:r>
              <a:rPr lang="vi-VN" sz="4000" b="1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trªn biÓn rÊt nhÑ nhµng. </a:t>
            </a:r>
            <a:endParaRPr lang="en-US" sz="4000" b="1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40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   </a:t>
            </a:r>
            <a:r>
              <a:rPr lang="vi-VN" sz="40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Nµng </a:t>
            </a:r>
            <a:r>
              <a:rPr lang="vi-VN" sz="4000" b="1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tiªn c¸ cã tÊt c¶ </a:t>
            </a:r>
            <a:r>
              <a:rPr lang="en-US" sz="4000" b="1" smtClean="0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c¸c</a:t>
            </a:r>
            <a:r>
              <a:rPr lang="vi-VN" sz="40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vi-VN" sz="4000" b="1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thø nµng muèn. Nµng chØ </a:t>
            </a:r>
            <a:r>
              <a:rPr lang="vi-VN" sz="40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ch­</a:t>
            </a:r>
            <a:r>
              <a:rPr lang="en-US" sz="4000" b="1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ư</a:t>
            </a:r>
            <a:r>
              <a:rPr lang="vi-VN" sz="40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a </a:t>
            </a:r>
            <a:r>
              <a:rPr lang="vi-VN" sz="4000" b="1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biÕt ®Êt liÒn. </a:t>
            </a:r>
            <a:r>
              <a:rPr lang="en-US" sz="4000" b="1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Đ</a:t>
            </a:r>
            <a:r>
              <a:rPr lang="vi-VN" sz="40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ªm </a:t>
            </a:r>
            <a:r>
              <a:rPr lang="vi-VN" sz="4000" b="1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®ªm, nµng ng©n nga h¸t. D©n ®i biÓn nghe nµng h¸t, quªn c¶ mÖt, c¶ buån.</a:t>
            </a:r>
            <a:endParaRPr lang="en-US" sz="4000" b="1">
              <a:effectLst/>
              <a:latin typeface="Times New Roman"/>
              <a:ea typeface="Times New Roman"/>
            </a:endParaRPr>
          </a:p>
        </p:txBody>
      </p:sp>
      <p:sp>
        <p:nvSpPr>
          <p:cNvPr id="8" name="Hình Bầu dục 14">
            <a:extLst>
              <a:ext uri="{FF2B5EF4-FFF2-40B4-BE49-F238E27FC236}">
                <a16:creationId xmlns=""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633413" y="533400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Hình Bầu dục 14">
            <a:extLst>
              <a:ext uri="{FF2B5EF4-FFF2-40B4-BE49-F238E27FC236}">
                <a16:creationId xmlns=""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90148" y="1066800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Hình Bầu dục 14">
            <a:extLst>
              <a:ext uri="{FF2B5EF4-FFF2-40B4-BE49-F238E27FC236}">
                <a16:creationId xmlns=""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1905000" y="1905000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Hình Bầu dục 14">
            <a:extLst>
              <a:ext uri="{FF2B5EF4-FFF2-40B4-BE49-F238E27FC236}">
                <a16:creationId xmlns=""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7467600" y="1973036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Hình Bầu dục 14">
            <a:extLst>
              <a:ext uri="{FF2B5EF4-FFF2-40B4-BE49-F238E27FC236}">
                <a16:creationId xmlns=""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418761" y="3733800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Hình Bầu dục 14">
            <a:extLst>
              <a:ext uri="{FF2B5EF4-FFF2-40B4-BE49-F238E27FC236}">
                <a16:creationId xmlns=""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3276600" y="4343400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Hình Bầu dục 14">
            <a:extLst>
              <a:ext uri="{FF2B5EF4-FFF2-40B4-BE49-F238E27FC236}">
                <a16:creationId xmlns=""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2438400" y="4953000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Hình Bầu dục 14">
            <a:extLst>
              <a:ext uri="{FF2B5EF4-FFF2-40B4-BE49-F238E27FC236}">
                <a16:creationId xmlns=""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2341449" y="5562600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1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52400" y="76200"/>
            <a:ext cx="8763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4000" b="1" kern="120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Nµng tiªn c¸</a:t>
            </a:r>
            <a:endParaRPr lang="en-US" sz="4000" b="1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4000" b="1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    </a:t>
            </a:r>
            <a:r>
              <a:rPr lang="vi-VN" sz="4000" b="1" kern="1200">
                <a:solidFill>
                  <a:srgbClr val="006600"/>
                </a:solidFill>
                <a:effectLst/>
                <a:latin typeface=".VnAvant"/>
                <a:ea typeface="Times New Roman"/>
                <a:cs typeface="Times New Roman"/>
              </a:rPr>
              <a:t>Nµng tiªn c¸ lµ con vua biÓn. Nöa th©n trªn cña nµng </a:t>
            </a:r>
            <a:r>
              <a:rPr lang="vi-VN" sz="4000" b="1" kern="1200" smtClean="0">
                <a:solidFill>
                  <a:srgbClr val="006600"/>
                </a:solidFill>
                <a:effectLst/>
                <a:latin typeface=".VnAvant"/>
                <a:ea typeface="Times New Roman"/>
                <a:cs typeface="Times New Roman"/>
              </a:rPr>
              <a:t>nh</a:t>
            </a:r>
            <a:r>
              <a:rPr lang="en-US" sz="4000" b="1">
                <a:solidFill>
                  <a:srgbClr val="006600"/>
                </a:solidFill>
                <a:latin typeface=".VnAvant"/>
                <a:ea typeface="Times New Roman"/>
                <a:cs typeface="Times New Roman"/>
              </a:rPr>
              <a:t>ư</a:t>
            </a:r>
            <a:r>
              <a:rPr lang="vi-VN" sz="4000" b="1" kern="1200" smtClean="0">
                <a:solidFill>
                  <a:srgbClr val="006600"/>
                </a:solidFill>
                <a:effectLst/>
                <a:latin typeface=".VnAvant"/>
                <a:ea typeface="Times New Roman"/>
                <a:cs typeface="Times New Roman"/>
              </a:rPr>
              <a:t>­ </a:t>
            </a:r>
            <a:r>
              <a:rPr lang="vi-VN" sz="4000" b="1" kern="1200">
                <a:solidFill>
                  <a:srgbClr val="006600"/>
                </a:solidFill>
                <a:effectLst/>
                <a:latin typeface=".VnAvant"/>
                <a:ea typeface="Times New Roman"/>
                <a:cs typeface="Times New Roman"/>
              </a:rPr>
              <a:t>mét c« bÐ. Nöa th©n kia lµ c¸. Nhê thÕ, nµng </a:t>
            </a:r>
            <a:r>
              <a:rPr lang="vi-VN" sz="4000" b="1" kern="1200" smtClean="0">
                <a:solidFill>
                  <a:srgbClr val="006600"/>
                </a:solidFill>
                <a:effectLst/>
                <a:latin typeface=".VnAvant"/>
                <a:ea typeface="Times New Roman"/>
                <a:cs typeface="Times New Roman"/>
              </a:rPr>
              <a:t>l­</a:t>
            </a:r>
            <a:r>
              <a:rPr lang="en-US" sz="4000" b="1">
                <a:solidFill>
                  <a:srgbClr val="006600"/>
                </a:solidFill>
                <a:latin typeface=".VnAvant"/>
                <a:ea typeface="Times New Roman"/>
                <a:cs typeface="Times New Roman"/>
              </a:rPr>
              <a:t>ư</a:t>
            </a:r>
            <a:r>
              <a:rPr lang="vi-VN" sz="4000" b="1" kern="1200" smtClean="0">
                <a:solidFill>
                  <a:srgbClr val="006600"/>
                </a:solidFill>
                <a:effectLst/>
                <a:latin typeface=".VnAvant"/>
                <a:ea typeface="Times New Roman"/>
                <a:cs typeface="Times New Roman"/>
              </a:rPr>
              <a:t>ít </a:t>
            </a:r>
            <a:r>
              <a:rPr lang="vi-VN" sz="4000" b="1" kern="1200">
                <a:solidFill>
                  <a:srgbClr val="006600"/>
                </a:solidFill>
                <a:effectLst/>
                <a:latin typeface=".VnAvant"/>
                <a:ea typeface="Times New Roman"/>
                <a:cs typeface="Times New Roman"/>
              </a:rPr>
              <a:t>trªn biÓn rÊt nhÑ nhµng. </a:t>
            </a:r>
            <a:endParaRPr lang="en-US" sz="4000" b="1">
              <a:solidFill>
                <a:srgbClr val="006600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4000" b="1" kern="1200" smtClean="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   </a:t>
            </a:r>
            <a:r>
              <a:rPr lang="vi-VN" sz="4000" b="1" kern="1200" smtClean="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Nµng </a:t>
            </a:r>
            <a:r>
              <a:rPr lang="vi-VN" sz="4000" b="1" kern="120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tiªn c¸ cã tÊt c¶ </a:t>
            </a:r>
            <a:r>
              <a:rPr lang="en-US" sz="4000" b="1" smtClean="0">
                <a:solidFill>
                  <a:srgbClr val="002060"/>
                </a:solidFill>
                <a:latin typeface=".VnAvant"/>
                <a:ea typeface="Times New Roman"/>
                <a:cs typeface="Times New Roman"/>
              </a:rPr>
              <a:t>c¸c</a:t>
            </a:r>
            <a:r>
              <a:rPr lang="vi-VN" sz="4000" b="1" kern="1200" smtClean="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vi-VN" sz="4000" b="1" kern="120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thø nµng muèn. Nµng chØ </a:t>
            </a:r>
            <a:r>
              <a:rPr lang="vi-VN" sz="4000" b="1" kern="1200" smtClean="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ch­</a:t>
            </a:r>
            <a:r>
              <a:rPr lang="en-US" sz="4000" b="1">
                <a:solidFill>
                  <a:srgbClr val="002060"/>
                </a:solidFill>
                <a:latin typeface=".VnAvant"/>
                <a:ea typeface="Times New Roman"/>
                <a:cs typeface="Times New Roman"/>
              </a:rPr>
              <a:t>ư</a:t>
            </a:r>
            <a:r>
              <a:rPr lang="vi-VN" sz="4000" b="1" kern="1200" smtClean="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a </a:t>
            </a:r>
            <a:r>
              <a:rPr lang="vi-VN" sz="4000" b="1" kern="120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biÕt ®Êt liÒn. </a:t>
            </a:r>
            <a:r>
              <a:rPr lang="en-US" sz="4000" b="1">
                <a:solidFill>
                  <a:srgbClr val="002060"/>
                </a:solidFill>
                <a:latin typeface=".VnAvant"/>
                <a:ea typeface="Times New Roman"/>
                <a:cs typeface="Times New Roman"/>
              </a:rPr>
              <a:t>Đ</a:t>
            </a:r>
            <a:r>
              <a:rPr lang="vi-VN" sz="4000" b="1" kern="1200" smtClean="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ªm </a:t>
            </a:r>
            <a:r>
              <a:rPr lang="vi-VN" sz="4000" b="1" kern="120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®ªm, nµng ng©n nga h¸t. D©n ®i biÓn nghe nµng h¸t, quªn c¶ mÖt, c¶ buån.</a:t>
            </a:r>
            <a:endParaRPr lang="en-US" sz="4000" b="1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39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52400" y="76200"/>
            <a:ext cx="8763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4000" b="1" kern="120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Nµng tiªn c¸</a:t>
            </a:r>
            <a:endParaRPr lang="en-US" sz="4000" b="1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4000" b="1" kern="120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    </a:t>
            </a:r>
            <a:r>
              <a:rPr lang="vi-VN" sz="4000" b="1" kern="120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Nµng tiªn c¸ lµ con vua biÓn. Nöa th©n trªn cña nµng </a:t>
            </a:r>
            <a:r>
              <a:rPr lang="vi-VN" sz="4000" b="1" kern="1200" smtClean="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nh</a:t>
            </a:r>
            <a:r>
              <a:rPr lang="en-US" sz="4000" b="1">
                <a:solidFill>
                  <a:srgbClr val="002060"/>
                </a:solidFill>
                <a:latin typeface=".VnAvant"/>
                <a:ea typeface="Times New Roman"/>
                <a:cs typeface="Times New Roman"/>
              </a:rPr>
              <a:t>ư</a:t>
            </a:r>
            <a:r>
              <a:rPr lang="vi-VN" sz="4000" b="1" kern="1200" smtClean="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­ </a:t>
            </a:r>
            <a:r>
              <a:rPr lang="vi-VN" sz="4000" b="1" kern="120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mét c« bÐ. Nöa th©n kia lµ c¸. Nhê thÕ, nµng </a:t>
            </a:r>
            <a:r>
              <a:rPr lang="vi-VN" sz="4000" b="1" kern="1200" smtClean="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l­</a:t>
            </a:r>
            <a:r>
              <a:rPr lang="en-US" sz="4000" b="1">
                <a:solidFill>
                  <a:srgbClr val="002060"/>
                </a:solidFill>
                <a:latin typeface=".VnAvant"/>
                <a:ea typeface="Times New Roman"/>
                <a:cs typeface="Times New Roman"/>
              </a:rPr>
              <a:t>ư</a:t>
            </a:r>
            <a:r>
              <a:rPr lang="vi-VN" sz="4000" b="1" kern="1200" smtClean="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ít </a:t>
            </a:r>
            <a:r>
              <a:rPr lang="vi-VN" sz="4000" b="1" kern="120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trªn biÓn rÊt nhÑ nhµng. </a:t>
            </a:r>
            <a:endParaRPr lang="en-US" sz="4000" b="1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4000" b="1" kern="1200" smtClean="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   </a:t>
            </a:r>
            <a:r>
              <a:rPr lang="vi-VN" sz="4000" b="1" kern="1200" smtClean="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Nµng </a:t>
            </a:r>
            <a:r>
              <a:rPr lang="vi-VN" sz="4000" b="1" kern="120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tiªn c¸ cã tÊt c¶ </a:t>
            </a:r>
            <a:r>
              <a:rPr lang="en-US" sz="4000" b="1" smtClean="0">
                <a:solidFill>
                  <a:srgbClr val="002060"/>
                </a:solidFill>
                <a:latin typeface=".VnAvant"/>
                <a:ea typeface="Times New Roman"/>
                <a:cs typeface="Times New Roman"/>
              </a:rPr>
              <a:t>c¸c</a:t>
            </a:r>
            <a:r>
              <a:rPr lang="vi-VN" sz="4000" b="1" kern="1200" smtClean="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vi-VN" sz="4000" b="1" kern="120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thø nµng muèn. Nµng chØ </a:t>
            </a:r>
            <a:r>
              <a:rPr lang="vi-VN" sz="4000" b="1" kern="1200" smtClean="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ch­</a:t>
            </a:r>
            <a:r>
              <a:rPr lang="en-US" sz="4000" b="1">
                <a:solidFill>
                  <a:srgbClr val="002060"/>
                </a:solidFill>
                <a:latin typeface=".VnAvant"/>
                <a:ea typeface="Times New Roman"/>
                <a:cs typeface="Times New Roman"/>
              </a:rPr>
              <a:t>ư</a:t>
            </a:r>
            <a:r>
              <a:rPr lang="vi-VN" sz="4000" b="1" kern="1200" smtClean="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a </a:t>
            </a:r>
            <a:r>
              <a:rPr lang="vi-VN" sz="4000" b="1" kern="120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biÕt ®Êt liÒn. </a:t>
            </a:r>
            <a:r>
              <a:rPr lang="en-US" sz="4000" b="1">
                <a:solidFill>
                  <a:srgbClr val="002060"/>
                </a:solidFill>
                <a:latin typeface=".VnAvant"/>
                <a:ea typeface="Times New Roman"/>
                <a:cs typeface="Times New Roman"/>
              </a:rPr>
              <a:t>Đ</a:t>
            </a:r>
            <a:r>
              <a:rPr lang="vi-VN" sz="4000" b="1" kern="1200" smtClean="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ªm </a:t>
            </a:r>
            <a:r>
              <a:rPr lang="vi-VN" sz="4000" b="1" kern="1200">
                <a:solidFill>
                  <a:srgbClr val="002060"/>
                </a:solidFill>
                <a:effectLst/>
                <a:latin typeface=".VnAvant"/>
                <a:ea typeface="Times New Roman"/>
                <a:cs typeface="Times New Roman"/>
              </a:rPr>
              <a:t>®ªm, nµng ng©n nga h¸t. D©n ®i biÓn nghe nµng h¸t, quªn c¶ mÖt, c¶ buån.</a:t>
            </a:r>
            <a:endParaRPr lang="en-US" sz="4000" b="1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78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782241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431257" y="522288"/>
            <a:ext cx="3907632" cy="614362"/>
          </a:xfrm>
          <a:prstGeom prst="roundRect">
            <a:avLst/>
          </a:prstGeom>
          <a:noFill/>
          <a:ln w="28575">
            <a:solidFill>
              <a:srgbClr val="24ADC3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mtClean="0">
                <a:solidFill>
                  <a:srgbClr val="006600"/>
                </a:solidFill>
                <a:latin typeface="UTM Avo" panose="02040603050506020204" pitchFamily="18" charset="0"/>
              </a:rPr>
              <a:t>Ghép </a:t>
            </a:r>
            <a:r>
              <a:rPr lang="vi-VN" sz="4400" b="1" smtClean="0">
                <a:solidFill>
                  <a:srgbClr val="006600"/>
                </a:solidFill>
                <a:latin typeface="UTM Avo" panose="02040603050506020204" pitchFamily="18" charset="0"/>
              </a:rPr>
              <a:t>đúng</a:t>
            </a:r>
            <a:r>
              <a:rPr lang="en-US" sz="4400" b="1" smtClean="0">
                <a:solidFill>
                  <a:srgbClr val="006600"/>
                </a:solidFill>
                <a:latin typeface="UTM Avo" panose="02040603050506020204" pitchFamily="18" charset="0"/>
              </a:rPr>
              <a:t>:</a:t>
            </a:r>
            <a:endParaRPr lang="en-US" sz="4400" b="1" dirty="0">
              <a:solidFill>
                <a:srgbClr val="006600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0487" y="2433639"/>
            <a:ext cx="3338513" cy="768349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800">
                <a:solidFill>
                  <a:schemeClr val="tx1"/>
                </a:solidFill>
                <a:latin typeface="UTM Avo"/>
              </a:rPr>
              <a:t>Nàng tiên cá</a:t>
            </a:r>
            <a:endParaRPr lang="en-US" sz="4800">
              <a:solidFill>
                <a:schemeClr val="tx1"/>
              </a:solidFill>
              <a:latin typeface="UTM Avo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869" y="3616325"/>
            <a:ext cx="3096816" cy="592138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800">
                <a:solidFill>
                  <a:schemeClr val="tx1"/>
                </a:solidFill>
                <a:latin typeface="UTM Avo"/>
              </a:rPr>
              <a:t>Dân đi biển</a:t>
            </a:r>
            <a:endParaRPr lang="en-US" sz="4800">
              <a:solidFill>
                <a:schemeClr val="tx1"/>
              </a:solidFill>
              <a:latin typeface="UTM Avo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38600" y="2020888"/>
            <a:ext cx="5066110" cy="14271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5000">
                <a:solidFill>
                  <a:srgbClr val="FF0000"/>
                </a:solidFill>
                <a:latin typeface="UTM Avo"/>
              </a:rPr>
              <a:t>nghe hát, quên cả mệt, cả buồn.</a:t>
            </a:r>
            <a:endParaRPr lang="en-US" sz="500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01704" y="4235450"/>
            <a:ext cx="4677965" cy="8905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5000">
                <a:solidFill>
                  <a:srgbClr val="FF0000"/>
                </a:solidFill>
                <a:latin typeface="UTM Avo"/>
              </a:rPr>
              <a:t>ngân nga hát.</a:t>
            </a:r>
            <a:endParaRPr lang="en-US" sz="5000">
              <a:solidFill>
                <a:srgbClr val="FF0000"/>
              </a:solidFill>
              <a:latin typeface="UTM Avo"/>
            </a:endParaRPr>
          </a:p>
        </p:txBody>
      </p:sp>
      <p:cxnSp>
        <p:nvCxnSpPr>
          <p:cNvPr id="7" name="Straight Connector 6"/>
          <p:cNvCxnSpPr>
            <a:cxnSpLocks noChangeShapeType="1"/>
            <a:stCxn id="2" idx="3"/>
            <a:endCxn id="12" idx="1"/>
          </p:cNvCxnSpPr>
          <p:nvPr/>
        </p:nvCxnSpPr>
        <p:spPr bwMode="auto">
          <a:xfrm>
            <a:off x="3429000" y="2817814"/>
            <a:ext cx="672704" cy="1862930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3156348" y="2730501"/>
            <a:ext cx="945356" cy="942975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58241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4"/>
          <p:cNvGrpSpPr>
            <a:grpSpLocks/>
          </p:cNvGrpSpPr>
          <p:nvPr/>
        </p:nvGrpSpPr>
        <p:grpSpPr bwMode="auto">
          <a:xfrm>
            <a:off x="2400300" y="1"/>
            <a:ext cx="4191000" cy="1554163"/>
            <a:chOff x="4036340" y="35415"/>
            <a:chExt cx="3853626" cy="1554564"/>
          </a:xfrm>
        </p:grpSpPr>
        <p:sp>
          <p:nvSpPr>
            <p:cNvPr id="6" name="Rounded Rectangle 5"/>
            <p:cNvSpPr/>
            <p:nvPr/>
          </p:nvSpPr>
          <p:spPr>
            <a:xfrm>
              <a:off x="5173215" y="732508"/>
              <a:ext cx="2716751" cy="692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4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Tập viết</a:t>
              </a:r>
              <a:endParaRPr lang="en-US" sz="40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0724" name="Picture 6" descr="Phim Hoạt Hình Học Sinh Học Sinh Cậu Bé, Phim Hoạt Hình, Nhà, Suốt ...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2" name="Picture 3"/>
          <p:cNvPicPr>
            <a:picLocks noChangeAspect="1"/>
          </p:cNvPicPr>
          <p:nvPr/>
        </p:nvPicPr>
        <p:blipFill>
          <a:blip r:embed="rId3"/>
          <a:srcRect l="22626" t="21960" r="20682" b="59628"/>
          <a:stretch>
            <a:fillRect/>
          </a:stretch>
        </p:blipFill>
        <p:spPr bwMode="auto">
          <a:xfrm>
            <a:off x="0" y="3235326"/>
            <a:ext cx="89916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9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600200"/>
            <a:ext cx="89154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vượn, vườn , sườn,</a:t>
            </a:r>
          </a:p>
          <a:p>
            <a:r>
              <a:rPr lang="en-US" sz="6000" b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trượt, vượt, mượt,</a:t>
            </a:r>
          </a:p>
          <a:p>
            <a:r>
              <a:rPr lang="en-US" sz="6000" b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Vườn nhà Liªn l¾m qu¶ ngät.</a:t>
            </a:r>
            <a:endParaRPr lang="en-US" sz="60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6" name="Action Button: Forward or Next 5">
            <a:hlinkClick r:id="rId2" action="ppaction://hlinksldjump" highlightClick="1"/>
          </p:cNvPr>
          <p:cNvSpPr/>
          <p:nvPr/>
        </p:nvSpPr>
        <p:spPr>
          <a:xfrm>
            <a:off x="2057400" y="5867400"/>
            <a:ext cx="114300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457200"/>
            <a:ext cx="8991600" cy="518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Lướt v¸n</a:t>
            </a:r>
          </a:p>
          <a:p>
            <a:r>
              <a:rPr lang="en-US" sz="5400" b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en-US" sz="5400" b="1" smtClean="0">
                <a:solidFill>
                  <a:srgbClr val="7030A0"/>
                </a:solidFill>
                <a:latin typeface=".VnAvant" pitchFamily="34" charset="0"/>
                <a:cs typeface="Arial" pitchFamily="34" charset="0"/>
              </a:rPr>
              <a:t>Cón, thá vµ vượn ra biÓn.</a:t>
            </a:r>
          </a:p>
          <a:p>
            <a:r>
              <a:rPr lang="en-US" sz="5400" b="1" smtClean="0">
                <a:solidFill>
                  <a:srgbClr val="7030A0"/>
                </a:solidFill>
                <a:latin typeface=".VnAvant" pitchFamily="34" charset="0"/>
                <a:cs typeface="Arial" pitchFamily="34" charset="0"/>
              </a:rPr>
              <a:t>    BiÓn đÑp qu¸. Trªn bê, lò chuét trượt v¸n, n« đïa </a:t>
            </a:r>
            <a:r>
              <a:rPr lang="en-US" sz="5400" b="1">
                <a:solidFill>
                  <a:srgbClr val="7030A0"/>
                </a:solidFill>
                <a:latin typeface=".VnAvant" pitchFamily="34" charset="0"/>
                <a:cs typeface="Arial" pitchFamily="34" charset="0"/>
              </a:rPr>
              <a:t>Ç</a:t>
            </a:r>
            <a:r>
              <a:rPr lang="en-US" sz="5400" b="1" smtClean="0">
                <a:solidFill>
                  <a:srgbClr val="7030A0"/>
                </a:solidFill>
                <a:latin typeface=".VnAvant" pitchFamily="34" charset="0"/>
                <a:cs typeface="Arial" pitchFamily="34" charset="0"/>
              </a:rPr>
              <a:t>m ĩ.</a:t>
            </a:r>
          </a:p>
        </p:txBody>
      </p:sp>
      <p:sp>
        <p:nvSpPr>
          <p:cNvPr id="6" name="Action Button: Forward or Next 5">
            <a:hlinkClick r:id="rId2" action="ppaction://hlinksldjump" highlightClick="1"/>
          </p:cNvPr>
          <p:cNvSpPr/>
          <p:nvPr/>
        </p:nvSpPr>
        <p:spPr>
          <a:xfrm>
            <a:off x="2057400" y="5867400"/>
            <a:ext cx="114300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5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smtClean="0">
                <a:solidFill>
                  <a:schemeClr val="tx2">
                    <a:lumMod val="75000"/>
                  </a:schemeClr>
                </a:solidFill>
                <a:latin typeface=".VnAvant" pitchFamily="34" charset="0"/>
                <a:cs typeface="Arial" pitchFamily="34" charset="0"/>
              </a:rPr>
              <a:t>   Trªn mÆt biÓn, bän c¸ chuån hăm hë lư­ít ®i. ĐÕn l­ưît cón, nã l­ưít như­ móa lư­în. V­ưîn ch­ưa d¸m ra xa. Thá sî ư­ít, ë trªn bê cæ vò.</a:t>
            </a:r>
          </a:p>
          <a:p>
            <a:r>
              <a:rPr lang="en-US" sz="4800" b="1" smtClean="0">
                <a:solidFill>
                  <a:schemeClr val="tx2">
                    <a:lumMod val="75000"/>
                  </a:schemeClr>
                </a:solidFill>
                <a:latin typeface=".VnAvant" pitchFamily="34" charset="0"/>
                <a:cs typeface="Arial" pitchFamily="34" charset="0"/>
              </a:rPr>
              <a:t>   GÇn tr­ưa ba b¹n vÒ nhµ. Ra biÓn thó vÞ thËt! 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7848600" y="6008451"/>
            <a:ext cx="114300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652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81311" y="2740487"/>
            <a:ext cx="2921413" cy="2419712"/>
            <a:chOff x="5837129" y="3478945"/>
            <a:chExt cx="3807912" cy="1951432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478945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608" y="3833184"/>
            <a:ext cx="1034141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a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5320" y="2609226"/>
            <a:ext cx="2250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ang </a:t>
            </a:r>
            <a:endParaRPr lang="en-US" sz="8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2565" y="3800899"/>
            <a:ext cx="1602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ng </a:t>
            </a:r>
            <a:endParaRPr lang="en-US" sz="8000" b="1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85358" y="2765309"/>
            <a:ext cx="2915643" cy="2434000"/>
            <a:chOff x="5837129" y="3467422"/>
            <a:chExt cx="3807912" cy="1962955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467422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278" y="3857645"/>
            <a:ext cx="1034141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a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96189" y="2676912"/>
            <a:ext cx="2250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ac </a:t>
            </a:r>
            <a:endParaRPr lang="en-US" sz="8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5070" y="3822795"/>
            <a:ext cx="1602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80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453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517765" y="1500554"/>
            <a:ext cx="35970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.VnAvant" pitchFamily="34" charset="0"/>
                <a:ea typeface="Aharoni"/>
                <a:cs typeface="Aharoni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ang </a:t>
            </a:r>
            <a:endParaRPr lang="en-US" sz="9600" b="1" i="1">
              <a:solidFill>
                <a:srgbClr val="FF0000"/>
              </a:solidFill>
              <a:latin typeface=".VnAvant" pitchFamily="34" charset="0"/>
              <a:ea typeface="Aharoni"/>
              <a:cs typeface="Aharon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57800" y="2438400"/>
            <a:ext cx="1273785" cy="1373188"/>
            <a:chOff x="5074262" y="2557584"/>
            <a:chExt cx="1273785" cy="1373188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074263" y="2557584"/>
              <a:ext cx="1138237" cy="84613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074262" y="3416422"/>
              <a:ext cx="1273785" cy="51435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58112" y="1500066"/>
            <a:ext cx="210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 i="1">
                <a:solidFill>
                  <a:srgbClr val="C00000"/>
                </a:solidFill>
                <a:latin typeface=".VnAvant" pitchFamily="34" charset="0"/>
                <a:ea typeface="Aharoni"/>
                <a:cs typeface="Aharoni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.VnAvant" pitchFamily="34" charset="0"/>
                <a:ea typeface="Aharoni"/>
                <a:cs typeface="Aharoni"/>
              </a:rPr>
              <a:t>ng </a:t>
            </a:r>
            <a:endParaRPr lang="en-US" sz="9600" b="1">
              <a:solidFill>
                <a:srgbClr val="FF0000"/>
              </a:solidFill>
              <a:latin typeface=".VnAvant" pitchFamily="34" charset="0"/>
              <a:ea typeface="Aharoni"/>
              <a:cs typeface="Aharoni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00200" y="2895600"/>
            <a:ext cx="16786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9600" b="1">
              <a:solidFill>
                <a:srgbClr val="FF0000"/>
              </a:solidFill>
              <a:latin typeface="Century Gothic" pitchFamily="34" charset="0"/>
              <a:ea typeface="Aharoni"/>
              <a:cs typeface="Aharoni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1500066"/>
            <a:ext cx="17350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9600" b="1">
              <a:solidFill>
                <a:srgbClr val="FF0000"/>
              </a:solidFill>
              <a:latin typeface=".VnAvant" pitchFamily="34" charset="0"/>
              <a:ea typeface="Aharoni"/>
              <a:cs typeface="Aharoni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72758" y="2893866"/>
            <a:ext cx="144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en-US" sz="9600" b="1">
                <a:solidFill>
                  <a:srgbClr val="C00000"/>
                </a:solidFill>
                <a:latin typeface="Century Gothic" pitchFamily="34" charset="0"/>
                <a:ea typeface="Aharoni"/>
                <a:cs typeface="Aharoni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ea typeface="Aharoni"/>
                <a:cs typeface="Aharoni"/>
              </a:rPr>
              <a:t> </a:t>
            </a:r>
            <a:endParaRPr lang="en-US" sz="9600" b="1">
              <a:solidFill>
                <a:srgbClr val="FF0000"/>
              </a:solidFill>
              <a:latin typeface="Century Gothic" pitchFamily="34" charset="0"/>
              <a:ea typeface="Aharoni"/>
              <a:cs typeface="Aharoni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26637" y="2895600"/>
            <a:ext cx="18451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9600" b="1">
              <a:solidFill>
                <a:srgbClr val="FF0000"/>
              </a:solidFill>
              <a:latin typeface="Century Gothic" pitchFamily="34" charset="0"/>
              <a:ea typeface="Aharoni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35752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-6.91649E-7 L 0.33281 0.150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75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4 -3.90932E-7 L 0.3375 -0.052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7" y="-26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59172E-6 L 0.47847 0.0011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2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1177E-6 L 0.53333 0.0189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644</Words>
  <Application>Microsoft Office PowerPoint</Application>
  <PresentationFormat>On-screen Show (4:3)</PresentationFormat>
  <Paragraphs>91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CTY REDSTAR</dc:creator>
  <cp:lastModifiedBy>THOM</cp:lastModifiedBy>
  <cp:revision>221</cp:revision>
  <dcterms:created xsi:type="dcterms:W3CDTF">2021-10-03T08:39:55Z</dcterms:created>
  <dcterms:modified xsi:type="dcterms:W3CDTF">2022-12-13T00:15:50Z</dcterms:modified>
</cp:coreProperties>
</file>