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30" r:id="rId2"/>
    <p:sldId id="432" r:id="rId3"/>
    <p:sldId id="453" r:id="rId4"/>
    <p:sldId id="456" r:id="rId5"/>
    <p:sldId id="440" r:id="rId6"/>
    <p:sldId id="457" r:id="rId7"/>
    <p:sldId id="458" r:id="rId8"/>
    <p:sldId id="459" r:id="rId9"/>
    <p:sldId id="451" r:id="rId10"/>
    <p:sldId id="431" r:id="rId11"/>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EDEEC"/>
    <a:srgbClr val="FF0066"/>
    <a:srgbClr val="FDCFE3"/>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99232" autoAdjust="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19689"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a:t>
            </a:r>
            <a:endParaRPr lang="en-US" altLang="en-US" sz="3500" b="1" dirty="0">
              <a:solidFill>
                <a:srgbClr val="FF0066"/>
              </a:solidFill>
              <a:latin typeface="Times New Roman" pitchFamily="18" charset="0"/>
            </a:endParaRPr>
          </a:p>
        </p:txBody>
      </p:sp>
      <p:sp>
        <p:nvSpPr>
          <p:cNvPr id="30" name="Text Box 14"/>
          <p:cNvSpPr txBox="1">
            <a:spLocks noChangeArrowheads="1"/>
          </p:cNvSpPr>
          <p:nvPr/>
        </p:nvSpPr>
        <p:spPr bwMode="auto">
          <a:xfrm>
            <a:off x="1166019" y="4129665"/>
            <a:ext cx="13944600" cy="288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nghiệm</a:t>
            </a: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20: HĐCD: </a:t>
            </a: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MUA SẮM TIẾT KIỆM</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Text Box 17"/>
          <p:cNvSpPr txBox="1">
            <a:spLocks noChangeArrowheads="1"/>
          </p:cNvSpPr>
          <p:nvPr/>
        </p:nvSpPr>
        <p:spPr bwMode="auto">
          <a:xfrm>
            <a:off x="2402742"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dirty="0"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dirty="0"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dirty="0">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276" y="726281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145388"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op chung ta doan ke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5519" y="594360"/>
            <a:ext cx="14249400" cy="8007468"/>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1190" y1="31175" x2="40476" y2="32134"/>
                        <a14:foregroundMark x1="40816" y1="32134" x2="46259" y2="39568"/>
                        <a14:foregroundMark x1="46259" y1="39568" x2="48469" y2="33573"/>
                        <a14:foregroundMark x1="48469" y1="33573" x2="51020" y2="1439"/>
                        <a14:foregroundMark x1="51020" y1="1439" x2="1190" y2="1918"/>
                        <a14:foregroundMark x1="1190" y1="1918" x2="43027" y2="30695"/>
                        <a14:foregroundMark x1="43027" y1="30695" x2="2041" y2="23501"/>
                        <a14:foregroundMark x1="2041" y1="23501" x2="680" y2="7674"/>
                        <a14:foregroundMark x1="680" y1="7674" x2="20238" y2="21103"/>
                        <a14:foregroundMark x1="20238" y1="21103" x2="170" y2="29976"/>
                        <a14:foregroundMark x1="680" y1="27578" x2="18367" y2="29736"/>
                        <a14:foregroundMark x1="18367" y1="29736" x2="10034" y2="19904"/>
                        <a14:foregroundMark x1="10034" y1="19904" x2="22959" y2="21343"/>
                        <a14:foregroundMark x1="22959" y1="21343" x2="170" y2="21823"/>
                        <a14:foregroundMark x1="11905" y1="3597" x2="44728" y2="15588"/>
                        <a14:foregroundMark x1="44728" y1="17026" x2="44728" y2="27578"/>
                        <a14:foregroundMark x1="44728" y1="27578" x2="43367" y2="5036"/>
                        <a14:foregroundMark x1="43537" y1="4796" x2="21259" y2="4796"/>
                        <a14:foregroundMark x1="21259" y1="4796" x2="27381" y2="25659"/>
                        <a14:foregroundMark x1="27381" y1="25659" x2="17177" y2="9832"/>
                        <a14:foregroundMark x1="17177" y1="9832" x2="37585" y2="19664"/>
                        <a14:foregroundMark x1="37755" y1="19904" x2="42517" y2="26139"/>
                        <a14:foregroundMark x1="42517" y1="26139" x2="40816" y2="15588"/>
                        <a14:foregroundMark x1="40816" y1="15588" x2="48299" y2="6954"/>
                        <a14:foregroundMark x1="65816" y1="9832" x2="71939" y2="21823"/>
                        <a14:foregroundMark x1="72109" y1="21823" x2="66327" y2="24700"/>
                        <a14:foregroundMark x1="66327" y1="24700" x2="58673" y2="15827"/>
                        <a14:foregroundMark x1="58673" y1="15827" x2="65476" y2="5036"/>
                        <a14:foregroundMark x1="65816" y1="5036" x2="72449" y2="6235"/>
                        <a14:foregroundMark x1="72619" y1="6475" x2="76531" y2="17266"/>
                        <a14:foregroundMark x1="76531" y1="17986" x2="70578" y2="28537"/>
                        <a14:foregroundMark x1="70238" y1="28537" x2="61224" y2="10072"/>
                        <a14:foregroundMark x1="61224" y1="10072" x2="71088" y2="7674"/>
                        <a14:foregroundMark x1="78401" y1="31894" x2="86735" y2="26139"/>
                        <a14:foregroundMark x1="86735" y1="27818" x2="94048" y2="40528"/>
                        <a14:foregroundMark x1="94048" y1="40528" x2="88605" y2="51319"/>
                        <a14:foregroundMark x1="88605" y1="51319" x2="81463" y2="55396"/>
                        <a14:foregroundMark x1="81463" y1="55396" x2="72619" y2="43885"/>
                        <a14:foregroundMark x1="72619" y1="43885" x2="78231" y2="30695"/>
                        <a14:foregroundMark x1="78231" y1="30695" x2="84524" y2="44604"/>
                        <a14:foregroundMark x1="84524" y1="44604" x2="77041" y2="42446"/>
                        <a14:foregroundMark x1="77041" y1="42446" x2="88435" y2="38849"/>
                        <a14:foregroundMark x1="85374" y1="61871" x2="93537" y2="59712"/>
                        <a14:foregroundMark x1="93537" y1="59712" x2="97619" y2="65468"/>
                        <a14:foregroundMark x1="97619" y1="65468" x2="98299" y2="76739"/>
                        <a14:foregroundMark x1="98299" y1="77218" x2="92517" y2="84412"/>
                        <a14:foregroundMark x1="92517" y1="84412" x2="84184" y2="79616"/>
                        <a14:foregroundMark x1="84184" y1="79616" x2="80952" y2="69065"/>
                        <a14:foregroundMark x1="80952" y1="69065" x2="85374" y2="61151"/>
                        <a14:foregroundMark x1="85374" y1="61151" x2="92687" y2="73141"/>
                        <a14:foregroundMark x1="92687" y1="73141" x2="84864" y2="73141"/>
                        <a14:foregroundMark x1="84864" y1="73141" x2="96599" y2="74101"/>
                        <a14:foregroundMark x1="34524" y1="38129" x2="36395" y2="45564"/>
                        <a14:foregroundMark x1="36395" y1="45564" x2="35034" y2="51799"/>
                        <a14:foregroundMark x1="35034" y1="51799" x2="30952" y2="55635"/>
                        <a14:foregroundMark x1="30952" y1="55635" x2="23810" y2="56595"/>
                        <a14:foregroundMark x1="23810" y1="56595" x2="19048" y2="48201"/>
                        <a14:foregroundMark x1="19048" y1="48201" x2="20578" y2="39089"/>
                        <a14:foregroundMark x1="20578" y1="39089" x2="24320" y2="34293"/>
                        <a14:foregroundMark x1="24320" y1="34293" x2="32823" y2="34772"/>
                        <a14:foregroundMark x1="32823" y1="34772" x2="35034" y2="40288"/>
                        <a14:foregroundMark x1="35034" y1="40288" x2="23810" y2="52518"/>
                        <a14:foregroundMark x1="23810" y1="52518" x2="22109" y2="38849"/>
                        <a14:foregroundMark x1="22109" y1="38849" x2="30952" y2="39089"/>
                        <a14:foregroundMark x1="30952" y1="39089" x2="31803" y2="51319"/>
                        <a14:foregroundMark x1="31803" y1="51319" x2="31803" y2="51319"/>
                        <a14:foregroundMark x1="18367" y1="63070" x2="27381" y2="59712"/>
                        <a14:foregroundMark x1="27381" y1="59712" x2="33163" y2="63789"/>
                        <a14:foregroundMark x1="33163" y1="63789" x2="33163" y2="72662"/>
                        <a14:foregroundMark x1="33163" y1="72662" x2="32653" y2="79376"/>
                        <a14:foregroundMark x1="32653" y1="79376" x2="26190" y2="82494"/>
                        <a14:foregroundMark x1="26190" y1="82494" x2="18878" y2="80336"/>
                        <a14:foregroundMark x1="18878" y1="80336" x2="16327" y2="73141"/>
                        <a14:foregroundMark x1="16327" y1="73141" x2="18878" y2="62590"/>
                        <a14:foregroundMark x1="18878" y1="62590" x2="27381" y2="77458"/>
                        <a14:foregroundMark x1="27721" y1="77458" x2="29762" y2="70983"/>
                        <a14:foregroundMark x1="29762" y1="70983" x2="24830" y2="60911"/>
                        <a14:foregroundMark x1="24830" y1="60911" x2="20748" y2="76739"/>
                        <a14:foregroundMark x1="20748" y1="76739" x2="26190" y2="78177"/>
                        <a14:foregroundMark x1="52041" y1="71703" x2="65476" y2="89688"/>
                        <a14:foregroundMark x1="65476" y1="89688" x2="54592" y2="90408"/>
                        <a14:foregroundMark x1="54592" y1="90408" x2="63946" y2="68345"/>
                        <a14:foregroundMark x1="63946" y1="68345" x2="50170" y2="68106"/>
                        <a14:foregroundMark x1="50170" y1="68106" x2="49150" y2="75779"/>
                        <a14:foregroundMark x1="49150" y1="75779" x2="65306" y2="78897"/>
                        <a14:foregroundMark x1="65306" y1="78897" x2="69728" y2="73861"/>
                        <a14:foregroundMark x1="69728" y1="74101" x2="64116" y2="63789"/>
                        <a14:foregroundMark x1="38095" y1="10072" x2="34524" y2="10072"/>
                      </a14:backgroundRemoval>
                    </a14:imgEffect>
                  </a14:imgLayer>
                </a14:imgProps>
              </a:ext>
              <a:ext uri="{28A0092B-C50C-407E-A947-70E740481C1C}">
                <a14:useLocalDpi xmlns:a14="http://schemas.microsoft.com/office/drawing/2010/main" val="0"/>
              </a:ext>
            </a:extLst>
          </a:blip>
          <a:srcRect/>
          <a:stretch>
            <a:fillRect/>
          </a:stretch>
        </p:blipFill>
        <p:spPr bwMode="auto">
          <a:xfrm>
            <a:off x="8214519" y="3200400"/>
            <a:ext cx="7564515" cy="5740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899319" y="1676400"/>
            <a:ext cx="14016831" cy="677108"/>
            <a:chOff x="1508917" y="1888664"/>
            <a:chExt cx="12487722" cy="677108"/>
          </a:xfrm>
        </p:grpSpPr>
        <p:sp>
          <p:nvSpPr>
            <p:cNvPr id="10" name="Rectangle 9"/>
            <p:cNvSpPr/>
            <p:nvPr/>
          </p:nvSpPr>
          <p:spPr>
            <a:xfrm>
              <a:off x="1508917" y="1888664"/>
              <a:ext cx="12487722"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3. </a:t>
              </a:r>
              <a:r>
                <a:rPr lang="en-US" sz="3800" b="1" dirty="0" err="1" smtClean="0">
                  <a:solidFill>
                    <a:srgbClr val="FF0066"/>
                  </a:solidFill>
                  <a:latin typeface="Times New Roman" pitchFamily="18" charset="0"/>
                  <a:cs typeface="Times New Roman" pitchFamily="18" charset="0"/>
                </a:rPr>
                <a:t>Xử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lí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tình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huống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576804" y="2519755"/>
              <a:ext cx="3699855"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 name="Group 1"/>
          <p:cNvGrpSpPr/>
          <p:nvPr/>
        </p:nvGrpSpPr>
        <p:grpSpPr>
          <a:xfrm>
            <a:off x="4061619" y="103853"/>
            <a:ext cx="8153401" cy="1569405"/>
            <a:chOff x="4061619" y="103853"/>
            <a:chExt cx="8153401" cy="1569405"/>
          </a:xfrm>
        </p:grpSpPr>
        <p:sp>
          <p:nvSpPr>
            <p:cNvPr id="31"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itchFamily="18" charset="0"/>
                </a:rPr>
                <a:t>Bài</a:t>
              </a:r>
              <a:r>
                <a:rPr lang="en-US" sz="2800" b="1" dirty="0">
                  <a:solidFill>
                    <a:srgbClr val="0000CC"/>
                  </a:solidFill>
                  <a:effectLst>
                    <a:outerShdw blurRad="38100" dist="38100" dir="2700000" algn="tl">
                      <a:srgbClr val="000000">
                        <a:alpha val="43137"/>
                      </a:srgbClr>
                    </a:outerShdw>
                  </a:effectLst>
                  <a:latin typeface="Times New Roman" pitchFamily="18" charset="0"/>
                </a:rPr>
                <a:t> </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20: </a:t>
              </a:r>
              <a:r>
                <a:rPr lang="en-US" sz="2800" b="1" dirty="0">
                  <a:solidFill>
                    <a:srgbClr val="0000CC"/>
                  </a:solidFill>
                  <a:effectLst>
                    <a:outerShdw blurRad="38100" dist="38100" dir="2700000" algn="tl">
                      <a:srgbClr val="000000">
                        <a:alpha val="43137"/>
                      </a:srgbClr>
                    </a:outerShdw>
                  </a:effectLst>
                  <a:latin typeface="Times New Roman" pitchFamily="18" charset="0"/>
                </a:rPr>
                <a:t>MUA SẮM TIẾT KIỆM</a:t>
              </a:r>
            </a:p>
          </p:txBody>
        </p:sp>
        <p:grpSp>
          <p:nvGrpSpPr>
            <p:cNvPr id="32" name="Group 31"/>
            <p:cNvGrpSpPr/>
            <p:nvPr/>
          </p:nvGrpSpPr>
          <p:grpSpPr>
            <a:xfrm>
              <a:off x="5199053" y="103853"/>
              <a:ext cx="5878532" cy="994830"/>
              <a:chOff x="5051402" y="164812"/>
              <a:chExt cx="5779343" cy="994830"/>
            </a:xfrm>
          </p:grpSpPr>
          <p:grpSp>
            <p:nvGrpSpPr>
              <p:cNvPr id="33" name="Group 32"/>
              <p:cNvGrpSpPr/>
              <p:nvPr/>
            </p:nvGrpSpPr>
            <p:grpSpPr>
              <a:xfrm>
                <a:off x="5051402" y="164812"/>
                <a:ext cx="5779343" cy="994830"/>
                <a:chOff x="5051402" y="164812"/>
                <a:chExt cx="5779343" cy="994830"/>
              </a:xfrm>
            </p:grpSpPr>
            <p:sp>
              <p:nvSpPr>
                <p:cNvPr id="35" name="TextBox 34"/>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36" name="TextBox 35"/>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18" name="TextBox 17"/>
          <p:cNvSpPr txBox="1"/>
          <p:nvPr/>
        </p:nvSpPr>
        <p:spPr>
          <a:xfrm>
            <a:off x="899319" y="2554069"/>
            <a:ext cx="14084014"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Thảo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luận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cách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xử</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lí</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trong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tình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huống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sau</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sp>
        <p:nvSpPr>
          <p:cNvPr id="3" name="Rectangle 2"/>
          <p:cNvSpPr/>
          <p:nvPr/>
        </p:nvSpPr>
        <p:spPr>
          <a:xfrm rot="21147574">
            <a:off x="1792453" y="3832145"/>
            <a:ext cx="6141967" cy="4726067"/>
          </a:xfrm>
          <a:prstGeom prst="rect">
            <a:avLst/>
          </a:prstGeom>
          <a:solidFill>
            <a:schemeClr val="bg1"/>
          </a:solidFill>
          <a:ln w="69850" cmpd="sng">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smtClean="0">
                <a:solidFill>
                  <a:schemeClr val="tx1"/>
                </a:solidFill>
                <a:latin typeface="Times New Roman" pitchFamily="18" charset="0"/>
                <a:cs typeface="Times New Roman" pitchFamily="18" charset="0"/>
              </a:rPr>
              <a:t>Lớp</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của</a:t>
            </a:r>
            <a:r>
              <a:rPr lang="en-US" sz="3800" dirty="0" smtClean="0">
                <a:solidFill>
                  <a:schemeClr val="tx1"/>
                </a:solidFill>
                <a:latin typeface="Times New Roman" pitchFamily="18" charset="0"/>
                <a:cs typeface="Times New Roman" pitchFamily="18" charset="0"/>
              </a:rPr>
              <a:t> An </a:t>
            </a:r>
            <a:r>
              <a:rPr lang="en-US" sz="3800" dirty="0" err="1" smtClean="0">
                <a:solidFill>
                  <a:schemeClr val="tx1"/>
                </a:solidFill>
                <a:latin typeface="Times New Roman" pitchFamily="18" charset="0"/>
                <a:cs typeface="Times New Roman" pitchFamily="18" charset="0"/>
              </a:rPr>
              <a:t>chuẩn</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bị</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tổ</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chức</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đi</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dã</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ngoại</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trong</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một</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ngày</a:t>
            </a:r>
            <a:r>
              <a:rPr lang="en-US" sz="3800" dirty="0" smtClean="0">
                <a:solidFill>
                  <a:schemeClr val="tx1"/>
                </a:solidFill>
                <a:latin typeface="Times New Roman" pitchFamily="18" charset="0"/>
                <a:cs typeface="Times New Roman" pitchFamily="18" charset="0"/>
              </a:rPr>
              <a:t>. An </a:t>
            </a:r>
            <a:r>
              <a:rPr lang="en-US" sz="3800" dirty="0" err="1" smtClean="0">
                <a:solidFill>
                  <a:schemeClr val="tx1"/>
                </a:solidFill>
                <a:latin typeface="Times New Roman" pitchFamily="18" charset="0"/>
                <a:cs typeface="Times New Roman" pitchFamily="18" charset="0"/>
              </a:rPr>
              <a:t>đang</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băn</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khoăn</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chưa</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biết</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nên</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mua</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những</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đồ</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dùng</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nào</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thực</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sự</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cần</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thiết</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cho</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chuyến</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đi</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Nếu</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là</a:t>
            </a:r>
            <a:r>
              <a:rPr lang="en-US" sz="3800" dirty="0" smtClean="0">
                <a:solidFill>
                  <a:schemeClr val="tx1"/>
                </a:solidFill>
                <a:latin typeface="Times New Roman" pitchFamily="18" charset="0"/>
                <a:cs typeface="Times New Roman" pitchFamily="18" charset="0"/>
              </a:rPr>
              <a:t> An, </a:t>
            </a:r>
            <a:r>
              <a:rPr lang="en-US" sz="3800" dirty="0" err="1" smtClean="0">
                <a:solidFill>
                  <a:schemeClr val="tx1"/>
                </a:solidFill>
                <a:latin typeface="Times New Roman" pitchFamily="18" charset="0"/>
                <a:cs typeface="Times New Roman" pitchFamily="18" charset="0"/>
              </a:rPr>
              <a:t>em</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sẽ</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làm</a:t>
            </a:r>
            <a:r>
              <a:rPr lang="en-US" sz="3800" dirty="0" smtClean="0">
                <a:solidFill>
                  <a:schemeClr val="tx1"/>
                </a:solidFill>
                <a:latin typeface="Times New Roman" pitchFamily="18" charset="0"/>
                <a:cs typeface="Times New Roman" pitchFamily="18" charset="0"/>
              </a:rPr>
              <a:t> </a:t>
            </a:r>
            <a:r>
              <a:rPr lang="en-US" sz="3800" dirty="0" err="1" smtClean="0">
                <a:solidFill>
                  <a:schemeClr val="tx1"/>
                </a:solidFill>
                <a:latin typeface="Times New Roman" pitchFamily="18" charset="0"/>
                <a:cs typeface="Times New Roman" pitchFamily="18" charset="0"/>
              </a:rPr>
              <a:t>gì</a:t>
            </a:r>
            <a:r>
              <a:rPr lang="en-US" sz="3800" dirty="0" smtClean="0">
                <a:solidFill>
                  <a:schemeClr val="tx1"/>
                </a:solidFill>
                <a:latin typeface="Times New Roman" pitchFamily="18" charset="0"/>
                <a:cs typeface="Times New Roman" pitchFamily="18" charset="0"/>
              </a:rPr>
              <a:t>?</a:t>
            </a:r>
            <a:endParaRPr lang="en-US" sz="3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4877902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9319" y="1676400"/>
            <a:ext cx="14016831" cy="677108"/>
            <a:chOff x="1508917" y="1888664"/>
            <a:chExt cx="12487722" cy="677108"/>
          </a:xfrm>
        </p:grpSpPr>
        <p:sp>
          <p:nvSpPr>
            <p:cNvPr id="4" name="Rectangle 3"/>
            <p:cNvSpPr/>
            <p:nvPr/>
          </p:nvSpPr>
          <p:spPr>
            <a:xfrm>
              <a:off x="1508917" y="1888664"/>
              <a:ext cx="12487722"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3</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lí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tình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huống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5" name="Straight Connector 4"/>
            <p:cNvCxnSpPr/>
            <p:nvPr/>
          </p:nvCxnSpPr>
          <p:spPr>
            <a:xfrm>
              <a:off x="1576804" y="2519755"/>
              <a:ext cx="3699855"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6" name="Group 5"/>
          <p:cNvGrpSpPr/>
          <p:nvPr/>
        </p:nvGrpSpPr>
        <p:grpSpPr>
          <a:xfrm>
            <a:off x="4061619" y="103853"/>
            <a:ext cx="8153401" cy="1569405"/>
            <a:chOff x="4061619" y="103853"/>
            <a:chExt cx="8153401" cy="1569405"/>
          </a:xfrm>
        </p:grpSpPr>
        <p:sp>
          <p:nvSpPr>
            <p:cNvPr id="7"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itchFamily="18" charset="0"/>
                </a:rPr>
                <a:t>Bài</a:t>
              </a:r>
              <a:r>
                <a:rPr lang="en-US" sz="2800" b="1" dirty="0">
                  <a:solidFill>
                    <a:srgbClr val="0000CC"/>
                  </a:solidFill>
                  <a:effectLst>
                    <a:outerShdw blurRad="38100" dist="38100" dir="2700000" algn="tl">
                      <a:srgbClr val="000000">
                        <a:alpha val="43137"/>
                      </a:srgbClr>
                    </a:outerShdw>
                  </a:effectLst>
                  <a:latin typeface="Times New Roman" pitchFamily="18" charset="0"/>
                </a:rPr>
                <a:t> </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20: </a:t>
              </a:r>
              <a:r>
                <a:rPr lang="en-US" sz="2800" b="1" dirty="0">
                  <a:solidFill>
                    <a:srgbClr val="0000CC"/>
                  </a:solidFill>
                  <a:effectLst>
                    <a:outerShdw blurRad="38100" dist="38100" dir="2700000" algn="tl">
                      <a:srgbClr val="000000">
                        <a:alpha val="43137"/>
                      </a:srgbClr>
                    </a:outerShdw>
                  </a:effectLst>
                  <a:latin typeface="Times New Roman" pitchFamily="18" charset="0"/>
                </a:rPr>
                <a:t>MUA SẮM TIẾT KIỆM</a:t>
              </a:r>
            </a:p>
          </p:txBody>
        </p:sp>
        <p:grpSp>
          <p:nvGrpSpPr>
            <p:cNvPr id="8" name="Group 7"/>
            <p:cNvGrpSpPr/>
            <p:nvPr/>
          </p:nvGrpSpPr>
          <p:grpSpPr>
            <a:xfrm>
              <a:off x="5199053" y="103853"/>
              <a:ext cx="5878532" cy="994830"/>
              <a:chOff x="5051402" y="164812"/>
              <a:chExt cx="5779343" cy="994830"/>
            </a:xfrm>
          </p:grpSpPr>
          <p:grpSp>
            <p:nvGrpSpPr>
              <p:cNvPr id="9" name="Group 8"/>
              <p:cNvGrpSpPr/>
              <p:nvPr/>
            </p:nvGrpSpPr>
            <p:grpSpPr>
              <a:xfrm>
                <a:off x="5051402" y="164812"/>
                <a:ext cx="5779343" cy="994830"/>
                <a:chOff x="5051402" y="164812"/>
                <a:chExt cx="5779343" cy="994830"/>
              </a:xfrm>
            </p:grpSpPr>
            <p:sp>
              <p:nvSpPr>
                <p:cNvPr id="11" name="TextBox 10"/>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12" name="TextBox 11"/>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10" name="Straight Connector 9"/>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2" name="Rectangle 1"/>
          <p:cNvSpPr/>
          <p:nvPr/>
        </p:nvSpPr>
        <p:spPr>
          <a:xfrm>
            <a:off x="1130290" y="3130689"/>
            <a:ext cx="8227229" cy="5632311"/>
          </a:xfrm>
          <a:prstGeom prst="rect">
            <a:avLst/>
          </a:prstGeom>
          <a:solidFill>
            <a:schemeClr val="bg1"/>
          </a:solidFill>
        </p:spPr>
        <p:txBody>
          <a:bodyPr wrap="square">
            <a:spAutoFit/>
          </a:bodyPr>
          <a:lstStyle/>
          <a:p>
            <a:pPr algn="just"/>
            <a:r>
              <a:rPr lang="en-US" sz="3600" b="1" i="1" dirty="0" smtClean="0">
                <a:latin typeface="Times New Roman" pitchFamily="18" charset="0"/>
                <a:cs typeface="Times New Roman" pitchFamily="18" charset="0"/>
              </a:rPr>
              <a:t>- </a:t>
            </a:r>
            <a:r>
              <a:rPr lang="vi-VN" sz="3600" b="1" i="1" dirty="0" smtClean="0">
                <a:latin typeface="Times New Roman" pitchFamily="18" charset="0"/>
                <a:cs typeface="Times New Roman" pitchFamily="18" charset="0"/>
              </a:rPr>
              <a:t>Nếu </a:t>
            </a:r>
            <a:r>
              <a:rPr lang="vi-VN" sz="3600" b="1" i="1" dirty="0">
                <a:latin typeface="Times New Roman" pitchFamily="18" charset="0"/>
                <a:cs typeface="Times New Roman" pitchFamily="18" charset="0"/>
              </a:rPr>
              <a:t>là An, em sẽ chuẩn </a:t>
            </a:r>
            <a:r>
              <a:rPr lang="vi-VN" sz="3600" b="1" i="1" dirty="0" smtClean="0">
                <a:latin typeface="Times New Roman" pitchFamily="18" charset="0"/>
                <a:cs typeface="Times New Roman" pitchFamily="18" charset="0"/>
              </a:rPr>
              <a:t>bị</a:t>
            </a:r>
            <a:r>
              <a:rPr lang="en-US" sz="3600" b="1" i="1" dirty="0" smtClean="0">
                <a:latin typeface="Times New Roman" pitchFamily="18" charset="0"/>
                <a:cs typeface="Times New Roman" pitchFamily="18" charset="0"/>
              </a:rPr>
              <a:t>:</a:t>
            </a:r>
            <a:endParaRPr lang="vi-VN" sz="3600" b="1" i="1" dirty="0">
              <a:latin typeface="Times New Roman" pitchFamily="18" charset="0"/>
              <a:cs typeface="Times New Roman" pitchFamily="18" charset="0"/>
            </a:endParaRPr>
          </a:p>
          <a:p>
            <a:pPr algn="just"/>
            <a:r>
              <a:rPr lang="vi-VN" sz="3600" b="1" i="1" dirty="0">
                <a:latin typeface="Times New Roman" pitchFamily="18" charset="0"/>
                <a:cs typeface="Times New Roman" pitchFamily="18" charset="0"/>
              </a:rPr>
              <a:t>+ Nước uống để không bị </a:t>
            </a:r>
            <a:r>
              <a:rPr lang="vi-VN" sz="3600" b="1" i="1" dirty="0" smtClean="0">
                <a:latin typeface="Times New Roman" pitchFamily="18" charset="0"/>
                <a:cs typeface="Times New Roman" pitchFamily="18" charset="0"/>
              </a:rPr>
              <a:t>khát</a:t>
            </a:r>
            <a:r>
              <a:rPr lang="en-US" sz="3600" b="1" i="1" dirty="0" smtClean="0">
                <a:latin typeface="Times New Roman" pitchFamily="18" charset="0"/>
                <a:cs typeface="Times New Roman" pitchFamily="18" charset="0"/>
              </a:rPr>
              <a:t>.</a:t>
            </a:r>
            <a:endParaRPr lang="vi-VN" sz="3600" b="1" i="1" dirty="0">
              <a:latin typeface="Times New Roman" pitchFamily="18" charset="0"/>
              <a:cs typeface="Times New Roman" pitchFamily="18" charset="0"/>
            </a:endParaRPr>
          </a:p>
          <a:p>
            <a:pPr algn="just"/>
            <a:r>
              <a:rPr lang="vi-VN" sz="3600" b="1" i="1" dirty="0">
                <a:latin typeface="Times New Roman" pitchFamily="18" charset="0"/>
                <a:cs typeface="Times New Roman" pitchFamily="18" charset="0"/>
              </a:rPr>
              <a:t>+ Mũ, ô, áo khoác… để tránh nắng hoặc mưa, thời tiết </a:t>
            </a:r>
            <a:r>
              <a:rPr lang="vi-VN" sz="3600" b="1" i="1" dirty="0" smtClean="0">
                <a:latin typeface="Times New Roman" pitchFamily="18" charset="0"/>
                <a:cs typeface="Times New Roman" pitchFamily="18" charset="0"/>
              </a:rPr>
              <a:t>xấu</a:t>
            </a:r>
            <a:r>
              <a:rPr lang="en-US" sz="3600" b="1" i="1" dirty="0" smtClean="0">
                <a:latin typeface="Times New Roman" pitchFamily="18" charset="0"/>
                <a:cs typeface="Times New Roman" pitchFamily="18" charset="0"/>
              </a:rPr>
              <a:t>.</a:t>
            </a:r>
            <a:endParaRPr lang="vi-VN" sz="3600" b="1" i="1" dirty="0">
              <a:latin typeface="Times New Roman" pitchFamily="18" charset="0"/>
              <a:cs typeface="Times New Roman" pitchFamily="18" charset="0"/>
            </a:endParaRPr>
          </a:p>
          <a:p>
            <a:pPr algn="just"/>
            <a:r>
              <a:rPr lang="vi-VN" sz="3600" b="1" i="1" dirty="0">
                <a:latin typeface="Times New Roman" pitchFamily="18" charset="0"/>
                <a:cs typeface="Times New Roman" pitchFamily="18" charset="0"/>
              </a:rPr>
              <a:t>+ Bình giữ nhiệt để giữ nước ấm cho trời lạnh, nước mát cho trời </a:t>
            </a:r>
            <a:r>
              <a:rPr lang="vi-VN" sz="3600" b="1" i="1" dirty="0" smtClean="0">
                <a:latin typeface="Times New Roman" pitchFamily="18" charset="0"/>
                <a:cs typeface="Times New Roman" pitchFamily="18" charset="0"/>
              </a:rPr>
              <a:t>nóng</a:t>
            </a:r>
            <a:r>
              <a:rPr lang="en-US" sz="3600" b="1" i="1" dirty="0" smtClean="0">
                <a:latin typeface="Times New Roman" pitchFamily="18" charset="0"/>
                <a:cs typeface="Times New Roman" pitchFamily="18" charset="0"/>
              </a:rPr>
              <a:t>.</a:t>
            </a:r>
            <a:endParaRPr lang="vi-VN" sz="3600" b="1" i="1" dirty="0">
              <a:latin typeface="Times New Roman" pitchFamily="18" charset="0"/>
              <a:cs typeface="Times New Roman" pitchFamily="18" charset="0"/>
            </a:endParaRPr>
          </a:p>
          <a:p>
            <a:pPr algn="just"/>
            <a:r>
              <a:rPr lang="vi-VN" sz="3600" b="1" i="1" dirty="0">
                <a:latin typeface="Times New Roman" pitchFamily="18" charset="0"/>
                <a:cs typeface="Times New Roman" pitchFamily="18" charset="0"/>
              </a:rPr>
              <a:t>+ Đồ ăn nhẹ để ăn uống khi dã </a:t>
            </a:r>
            <a:r>
              <a:rPr lang="vi-VN" sz="3600" b="1" i="1" dirty="0" smtClean="0">
                <a:latin typeface="Times New Roman" pitchFamily="18" charset="0"/>
                <a:cs typeface="Times New Roman" pitchFamily="18" charset="0"/>
              </a:rPr>
              <a:t>ngoại</a:t>
            </a:r>
            <a:r>
              <a:rPr lang="en-US" sz="3600" b="1" i="1" dirty="0" smtClean="0">
                <a:latin typeface="Times New Roman" pitchFamily="18" charset="0"/>
                <a:cs typeface="Times New Roman" pitchFamily="18" charset="0"/>
              </a:rPr>
              <a:t>.</a:t>
            </a:r>
            <a:endParaRPr lang="vi-VN" sz="3600" b="1" i="1" dirty="0">
              <a:latin typeface="Times New Roman" pitchFamily="18" charset="0"/>
              <a:cs typeface="Times New Roman" pitchFamily="18" charset="0"/>
            </a:endParaRPr>
          </a:p>
          <a:p>
            <a:pPr algn="just"/>
            <a:r>
              <a:rPr lang="vi-VN" sz="3600" b="1" i="1" dirty="0">
                <a:latin typeface="Times New Roman" pitchFamily="18" charset="0"/>
                <a:cs typeface="Times New Roman" pitchFamily="18" charset="0"/>
              </a:rPr>
              <a:t>+ Đồ dùng y tế phòng trường hợp bị trầy xước… khi di chuyển, vận </a:t>
            </a:r>
            <a:r>
              <a:rPr lang="vi-VN" sz="3600" b="1" i="1" dirty="0" smtClean="0">
                <a:latin typeface="Times New Roman" pitchFamily="18" charset="0"/>
                <a:cs typeface="Times New Roman" pitchFamily="18" charset="0"/>
              </a:rPr>
              <a:t>động</a:t>
            </a:r>
            <a:r>
              <a:rPr lang="en-US" sz="3600" b="1" i="1" dirty="0" smtClean="0">
                <a:latin typeface="Times New Roman" pitchFamily="18" charset="0"/>
                <a:cs typeface="Times New Roman" pitchFamily="18" charset="0"/>
              </a:rPr>
              <a:t>.</a:t>
            </a:r>
            <a:endParaRPr lang="vi-VN" sz="3600" b="1" i="1" dirty="0">
              <a:latin typeface="Times New Roman" pitchFamily="18" charset="0"/>
              <a:cs typeface="Times New Roman" pitchFamily="18" charset="0"/>
            </a:endParaRPr>
          </a:p>
          <a:p>
            <a:pPr algn="just"/>
            <a:r>
              <a:rPr lang="vi-VN" sz="3600" b="1" i="1" dirty="0">
                <a:latin typeface="Times New Roman" pitchFamily="18" charset="0"/>
                <a:cs typeface="Times New Roman" pitchFamily="18" charset="0"/>
              </a:rPr>
              <a:t>+ 1 bộ đồ áo dùng trường hợp bị bẩn</a:t>
            </a:r>
            <a:r>
              <a:rPr lang="vi-VN" sz="3600" b="1" i="1" dirty="0" smtClean="0">
                <a:latin typeface="Times New Roman" pitchFamily="18" charset="0"/>
                <a:cs typeface="Times New Roman" pitchFamily="18" charset="0"/>
              </a:rPr>
              <a:t>…</a:t>
            </a:r>
            <a:r>
              <a:rPr lang="en-US" sz="3600" b="1" i="1" dirty="0" smtClean="0">
                <a:latin typeface="Times New Roman" pitchFamily="18" charset="0"/>
                <a:cs typeface="Times New Roman" pitchFamily="18" charset="0"/>
              </a:rPr>
              <a:t> </a:t>
            </a:r>
            <a:r>
              <a:rPr lang="vi-VN" sz="3600" b="1" i="1" dirty="0" smtClean="0">
                <a:latin typeface="Times New Roman" pitchFamily="18" charset="0"/>
                <a:cs typeface="Times New Roman" pitchFamily="18" charset="0"/>
              </a:rPr>
              <a:t>.</a:t>
            </a:r>
            <a:endParaRPr lang="vi-VN" sz="3600" b="1" i="1" dirty="0">
              <a:latin typeface="Times New Roman" pitchFamily="18" charset="0"/>
              <a:cs typeface="Times New Roman" pitchFamily="18" charset="0"/>
            </a:endParaRPr>
          </a:p>
        </p:txBody>
      </p:sp>
      <p:sp>
        <p:nvSpPr>
          <p:cNvPr id="14" name="TextBox 13"/>
          <p:cNvSpPr txBox="1"/>
          <p:nvPr/>
        </p:nvSpPr>
        <p:spPr>
          <a:xfrm>
            <a:off x="899319" y="2408158"/>
            <a:ext cx="14084014"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a:t>
            </a:r>
            <a:r>
              <a:rPr lang="en-US" sz="3600" b="1" i="1" dirty="0" err="1" smtClean="0">
                <a:solidFill>
                  <a:srgbClr val="0000CC"/>
                </a:solidFill>
                <a:latin typeface="Times New Roman" pitchFamily="18" charset="0"/>
                <a:cs typeface="Times New Roman" pitchFamily="18" charset="0"/>
              </a:rPr>
              <a:t>ách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xử</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lí</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tình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huống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tham</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khảo</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pic>
        <p:nvPicPr>
          <p:cNvPr id="13"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1190" y1="31175" x2="40476" y2="32134"/>
                        <a14:foregroundMark x1="40816" y1="32134" x2="46259" y2="39568"/>
                        <a14:foregroundMark x1="46259" y1="39568" x2="48469" y2="33573"/>
                        <a14:foregroundMark x1="48469" y1="33573" x2="51020" y2="1439"/>
                        <a14:foregroundMark x1="51020" y1="1439" x2="1190" y2="1918"/>
                        <a14:foregroundMark x1="1190" y1="1918" x2="43027" y2="30695"/>
                        <a14:foregroundMark x1="43027" y1="30695" x2="2041" y2="23501"/>
                        <a14:foregroundMark x1="2041" y1="23501" x2="680" y2="7674"/>
                        <a14:foregroundMark x1="680" y1="7674" x2="20238" y2="21103"/>
                        <a14:foregroundMark x1="20238" y1="21103" x2="170" y2="29976"/>
                        <a14:foregroundMark x1="680" y1="27578" x2="18367" y2="29736"/>
                        <a14:foregroundMark x1="18367" y1="29736" x2="10034" y2="19904"/>
                        <a14:foregroundMark x1="10034" y1="19904" x2="22959" y2="21343"/>
                        <a14:foregroundMark x1="22959" y1="21343" x2="170" y2="21823"/>
                        <a14:foregroundMark x1="11905" y1="3597" x2="44728" y2="15588"/>
                        <a14:foregroundMark x1="44728" y1="17026" x2="44728" y2="27578"/>
                        <a14:foregroundMark x1="44728" y1="27578" x2="43367" y2="5036"/>
                        <a14:foregroundMark x1="43537" y1="4796" x2="21259" y2="4796"/>
                        <a14:foregroundMark x1="21259" y1="4796" x2="27381" y2="25659"/>
                        <a14:foregroundMark x1="27381" y1="25659" x2="17177" y2="9832"/>
                        <a14:foregroundMark x1="17177" y1="9832" x2="37585" y2="19664"/>
                        <a14:foregroundMark x1="37755" y1="19904" x2="42517" y2="26139"/>
                        <a14:foregroundMark x1="42517" y1="26139" x2="40816" y2="15588"/>
                        <a14:foregroundMark x1="40816" y1="15588" x2="48299" y2="6954"/>
                        <a14:foregroundMark x1="65816" y1="9832" x2="71939" y2="21823"/>
                        <a14:foregroundMark x1="72109" y1="21823" x2="66327" y2="24700"/>
                        <a14:foregroundMark x1="66327" y1="24700" x2="58673" y2="15827"/>
                        <a14:foregroundMark x1="58673" y1="15827" x2="65476" y2="5036"/>
                        <a14:foregroundMark x1="65816" y1="5036" x2="72449" y2="6235"/>
                        <a14:foregroundMark x1="72619" y1="6475" x2="76531" y2="17266"/>
                        <a14:foregroundMark x1="76531" y1="17986" x2="70578" y2="28537"/>
                        <a14:foregroundMark x1="70238" y1="28537" x2="61224" y2="10072"/>
                        <a14:foregroundMark x1="61224" y1="10072" x2="71088" y2="7674"/>
                        <a14:foregroundMark x1="78401" y1="31894" x2="86735" y2="26139"/>
                        <a14:foregroundMark x1="86735" y1="27818" x2="94048" y2="40528"/>
                        <a14:foregroundMark x1="94048" y1="40528" x2="88605" y2="51319"/>
                        <a14:foregroundMark x1="88605" y1="51319" x2="81463" y2="55396"/>
                        <a14:foregroundMark x1="81463" y1="55396" x2="72619" y2="43885"/>
                        <a14:foregroundMark x1="72619" y1="43885" x2="78231" y2="30695"/>
                        <a14:foregroundMark x1="78231" y1="30695" x2="84524" y2="44604"/>
                        <a14:foregroundMark x1="84524" y1="44604" x2="77041" y2="42446"/>
                        <a14:foregroundMark x1="77041" y1="42446" x2="88435" y2="38849"/>
                        <a14:foregroundMark x1="85374" y1="61871" x2="93537" y2="59712"/>
                        <a14:foregroundMark x1="93537" y1="59712" x2="97619" y2="65468"/>
                        <a14:foregroundMark x1="97619" y1="65468" x2="98299" y2="76739"/>
                        <a14:foregroundMark x1="98299" y1="77218" x2="92517" y2="84412"/>
                        <a14:foregroundMark x1="92517" y1="84412" x2="84184" y2="79616"/>
                        <a14:foregroundMark x1="84184" y1="79616" x2="80952" y2="69065"/>
                        <a14:foregroundMark x1="80952" y1="69065" x2="85374" y2="61151"/>
                        <a14:foregroundMark x1="85374" y1="61151" x2="92687" y2="73141"/>
                        <a14:foregroundMark x1="92687" y1="73141" x2="84864" y2="73141"/>
                        <a14:foregroundMark x1="84864" y1="73141" x2="96599" y2="74101"/>
                        <a14:foregroundMark x1="34524" y1="38129" x2="36395" y2="45564"/>
                        <a14:foregroundMark x1="36395" y1="45564" x2="35034" y2="51799"/>
                        <a14:foregroundMark x1="35034" y1="51799" x2="30952" y2="55635"/>
                        <a14:foregroundMark x1="30952" y1="55635" x2="23810" y2="56595"/>
                        <a14:foregroundMark x1="23810" y1="56595" x2="19048" y2="48201"/>
                        <a14:foregroundMark x1="19048" y1="48201" x2="20578" y2="39089"/>
                        <a14:foregroundMark x1="20578" y1="39089" x2="24320" y2="34293"/>
                        <a14:foregroundMark x1="24320" y1="34293" x2="32823" y2="34772"/>
                        <a14:foregroundMark x1="32823" y1="34772" x2="35034" y2="40288"/>
                        <a14:foregroundMark x1="35034" y1="40288" x2="23810" y2="52518"/>
                        <a14:foregroundMark x1="23810" y1="52518" x2="22109" y2="38849"/>
                        <a14:foregroundMark x1="22109" y1="38849" x2="30952" y2="39089"/>
                        <a14:foregroundMark x1="30952" y1="39089" x2="31803" y2="51319"/>
                        <a14:foregroundMark x1="31803" y1="51319" x2="31803" y2="51319"/>
                        <a14:foregroundMark x1="18367" y1="63070" x2="27381" y2="59712"/>
                        <a14:foregroundMark x1="27381" y1="59712" x2="33163" y2="63789"/>
                        <a14:foregroundMark x1="33163" y1="63789" x2="33163" y2="72662"/>
                        <a14:foregroundMark x1="33163" y1="72662" x2="32653" y2="79376"/>
                        <a14:foregroundMark x1="32653" y1="79376" x2="26190" y2="82494"/>
                        <a14:foregroundMark x1="26190" y1="82494" x2="18878" y2="80336"/>
                        <a14:foregroundMark x1="18878" y1="80336" x2="16327" y2="73141"/>
                        <a14:foregroundMark x1="16327" y1="73141" x2="18878" y2="62590"/>
                        <a14:foregroundMark x1="18878" y1="62590" x2="27381" y2="77458"/>
                        <a14:foregroundMark x1="27721" y1="77458" x2="29762" y2="70983"/>
                        <a14:foregroundMark x1="29762" y1="70983" x2="24830" y2="60911"/>
                        <a14:foregroundMark x1="24830" y1="60911" x2="20748" y2="76739"/>
                        <a14:foregroundMark x1="20748" y1="76739" x2="26190" y2="78177"/>
                        <a14:foregroundMark x1="52041" y1="71703" x2="65476" y2="89688"/>
                        <a14:foregroundMark x1="65476" y1="89688" x2="54592" y2="90408"/>
                        <a14:foregroundMark x1="54592" y1="90408" x2="63946" y2="68345"/>
                        <a14:foregroundMark x1="63946" y1="68345" x2="50170" y2="68106"/>
                        <a14:foregroundMark x1="50170" y1="68106" x2="49150" y2="75779"/>
                        <a14:foregroundMark x1="49150" y1="75779" x2="65306" y2="78897"/>
                        <a14:foregroundMark x1="65306" y1="78897" x2="69728" y2="73861"/>
                        <a14:foregroundMark x1="69728" y1="74101" x2="64116" y2="63789"/>
                        <a14:foregroundMark x1="38095" y1="10072" x2="34524" y2="10072"/>
                      </a14:backgroundRemoval>
                    </a14:imgEffect>
                  </a14:imgLayer>
                </a14:imgProps>
              </a:ext>
              <a:ext uri="{28A0092B-C50C-407E-A947-70E740481C1C}">
                <a14:useLocalDpi xmlns:a14="http://schemas.microsoft.com/office/drawing/2010/main" val="0"/>
              </a:ext>
            </a:extLst>
          </a:blip>
          <a:srcRect/>
          <a:stretch>
            <a:fillRect/>
          </a:stretch>
        </p:blipFill>
        <p:spPr bwMode="auto">
          <a:xfrm>
            <a:off x="8432762" y="2286000"/>
            <a:ext cx="7564515" cy="5740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701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bg/>
                                          </p:spTgt>
                                        </p:tgtEl>
                                        <p:attrNameLst>
                                          <p:attrName>style.visibility</p:attrName>
                                        </p:attrNameLst>
                                      </p:cBhvr>
                                      <p:to>
                                        <p:strVal val="visible"/>
                                      </p:to>
                                    </p:set>
                                    <p:animEffect transition="in" filter="fade">
                                      <p:cBhvr>
                                        <p:cTn id="17" dur="500"/>
                                        <p:tgtEl>
                                          <p:spTgt spid="2">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500"/>
                                        <p:tgtEl>
                                          <p:spTgt spid="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500"/>
                                        <p:tgtEl>
                                          <p:spTgt spid="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animEffect transition="in" filter="fade">
                                      <p:cBhvr>
                                        <p:cTn id="5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Phong trào Chữ thập đỏ trong trường học: Xây dựng mô hình Hội Chữ thập đỏ  dựa vào cộng đồng gắn với người d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p:cNvGrpSpPr/>
          <p:nvPr/>
        </p:nvGrpSpPr>
        <p:grpSpPr>
          <a:xfrm>
            <a:off x="4061619" y="103853"/>
            <a:ext cx="8153401" cy="1569405"/>
            <a:chOff x="4061619" y="103853"/>
            <a:chExt cx="8153401" cy="1569405"/>
          </a:xfrm>
        </p:grpSpPr>
        <p:sp>
          <p:nvSpPr>
            <p:cNvPr id="21"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itchFamily="18" charset="0"/>
                </a:rPr>
                <a:t>Bài</a:t>
              </a:r>
              <a:r>
                <a:rPr lang="en-US" sz="2800" b="1" dirty="0">
                  <a:solidFill>
                    <a:srgbClr val="0000CC"/>
                  </a:solidFill>
                  <a:effectLst>
                    <a:outerShdw blurRad="38100" dist="38100" dir="2700000" algn="tl">
                      <a:srgbClr val="000000">
                        <a:alpha val="43137"/>
                      </a:srgbClr>
                    </a:outerShdw>
                  </a:effectLst>
                  <a:latin typeface="Times New Roman" pitchFamily="18" charset="0"/>
                </a:rPr>
                <a:t> </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20: </a:t>
              </a:r>
              <a:r>
                <a:rPr lang="en-US" sz="2800" b="1" dirty="0">
                  <a:solidFill>
                    <a:srgbClr val="0000CC"/>
                  </a:solidFill>
                  <a:effectLst>
                    <a:outerShdw blurRad="38100" dist="38100" dir="2700000" algn="tl">
                      <a:srgbClr val="000000">
                        <a:alpha val="43137"/>
                      </a:srgbClr>
                    </a:outerShdw>
                  </a:effectLst>
                  <a:latin typeface="Times New Roman" pitchFamily="18" charset="0"/>
                </a:rPr>
                <a:t>MUA SẮM TIẾT KIỆM</a:t>
              </a:r>
            </a:p>
          </p:txBody>
        </p:sp>
        <p:grpSp>
          <p:nvGrpSpPr>
            <p:cNvPr id="22" name="Group 21"/>
            <p:cNvGrpSpPr/>
            <p:nvPr/>
          </p:nvGrpSpPr>
          <p:grpSpPr>
            <a:xfrm>
              <a:off x="5199053" y="103853"/>
              <a:ext cx="5878532" cy="994830"/>
              <a:chOff x="5051402" y="164812"/>
              <a:chExt cx="5779343" cy="994830"/>
            </a:xfrm>
          </p:grpSpPr>
          <p:grpSp>
            <p:nvGrpSpPr>
              <p:cNvPr id="23" name="Group 22"/>
              <p:cNvGrpSpPr/>
              <p:nvPr/>
            </p:nvGrpSpPr>
            <p:grpSpPr>
              <a:xfrm>
                <a:off x="5051402" y="164812"/>
                <a:ext cx="5779343" cy="994830"/>
                <a:chOff x="5051402" y="164812"/>
                <a:chExt cx="5779343" cy="994830"/>
              </a:xfrm>
            </p:grpSpPr>
            <p:sp>
              <p:nvSpPr>
                <p:cNvPr id="25" name="TextBox 24"/>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26" name="TextBox 25"/>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4" name="Rectangle 3"/>
          <p:cNvSpPr/>
          <p:nvPr/>
        </p:nvSpPr>
        <p:spPr>
          <a:xfrm>
            <a:off x="1295717" y="3401006"/>
            <a:ext cx="13776802" cy="2723823"/>
          </a:xfrm>
          <a:prstGeom prst="rect">
            <a:avLst/>
          </a:prstGeom>
          <a:solidFill>
            <a:schemeClr val="bg1"/>
          </a:solidFill>
        </p:spPr>
        <p:txBody>
          <a:bodyPr wrap="square" rtlCol="0">
            <a:spAutoFit/>
          </a:bodyPr>
          <a:lstStyle/>
          <a:p>
            <a:pPr algn="just">
              <a:lnSpc>
                <a:spcPct val="150000"/>
              </a:lnSpc>
              <a:spcAft>
                <a:spcPts val="600"/>
              </a:spcAft>
            </a:pPr>
            <a:r>
              <a:rPr lang="en-US" sz="3800" b="1" dirty="0" smtClean="0">
                <a:latin typeface="Times New Roman" pitchFamily="18" charset="0"/>
                <a:cs typeface="Times New Roman" pitchFamily="18" charset="0"/>
              </a:rPr>
              <a:t>	</a:t>
            </a:r>
            <a:r>
              <a:rPr lang="vi-VN" sz="3800" b="1" dirty="0" smtClean="0">
                <a:latin typeface="Times New Roman" pitchFamily="18" charset="0"/>
                <a:cs typeface="Times New Roman" pitchFamily="18" charset="0"/>
              </a:rPr>
              <a:t>Cần </a:t>
            </a:r>
            <a:r>
              <a:rPr lang="vi-VN" sz="3800" b="1" dirty="0">
                <a:latin typeface="Times New Roman" pitchFamily="18" charset="0"/>
                <a:cs typeface="Times New Roman" pitchFamily="18" charset="0"/>
              </a:rPr>
              <a:t>chuẩn bị các vật dụng, đồ dùng thực sự cần thiết, không đem quá nhiều đồ không cần thiết dẫn đến nặng nhọc, không đem quá ít đồ dẫn đến thiếu những vật dụng cần thiết.</a:t>
            </a:r>
            <a:endParaRPr lang="vi-VN" sz="3800" b="1" i="1" dirty="0">
              <a:latin typeface="Times New Roman" pitchFamily="18" charset="0"/>
              <a:cs typeface="Times New Roman" pitchFamily="18" charset="0"/>
            </a:endParaRPr>
          </a:p>
        </p:txBody>
      </p:sp>
      <p:grpSp>
        <p:nvGrpSpPr>
          <p:cNvPr id="17" name="Group 16"/>
          <p:cNvGrpSpPr/>
          <p:nvPr/>
        </p:nvGrpSpPr>
        <p:grpSpPr>
          <a:xfrm>
            <a:off x="899319" y="1676400"/>
            <a:ext cx="14016831" cy="677108"/>
            <a:chOff x="1508917" y="1888664"/>
            <a:chExt cx="12487722" cy="677108"/>
          </a:xfrm>
        </p:grpSpPr>
        <p:sp>
          <p:nvSpPr>
            <p:cNvPr id="18" name="Rectangle 17"/>
            <p:cNvSpPr/>
            <p:nvPr/>
          </p:nvSpPr>
          <p:spPr>
            <a:xfrm>
              <a:off x="1508917" y="1888664"/>
              <a:ext cx="12487722"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3</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lí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tình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huống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7" name="Straight Connector 26"/>
            <p:cNvCxnSpPr/>
            <p:nvPr/>
          </p:nvCxnSpPr>
          <p:spPr>
            <a:xfrm>
              <a:off x="1576804" y="2519755"/>
              <a:ext cx="3699855"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2" name="TextBox 31"/>
          <p:cNvSpPr txBox="1"/>
          <p:nvPr/>
        </p:nvSpPr>
        <p:spPr>
          <a:xfrm>
            <a:off x="1340456" y="2667000"/>
            <a:ext cx="14570263" cy="677108"/>
          </a:xfrm>
          <a:prstGeom prst="rect">
            <a:avLst/>
          </a:prstGeom>
          <a:solidFill>
            <a:schemeClr val="bg1"/>
          </a:solidFill>
        </p:spPr>
        <p:txBody>
          <a:bodyPr wrap="square" rtlCol="0">
            <a:spAutoFit/>
          </a:bodyPr>
          <a:lstStyle/>
          <a:p>
            <a:pPr algn="just"/>
            <a:r>
              <a:rPr lang="en-US" sz="3800" b="1" i="1" dirty="0">
                <a:solidFill>
                  <a:srgbClr val="0000CC"/>
                </a:solidFill>
                <a:latin typeface="Times New Roman" pitchFamily="18" charset="0"/>
                <a:cs typeface="Times New Roman" pitchFamily="18" charset="0"/>
              </a:rPr>
              <a:t>* Chia </a:t>
            </a:r>
            <a:r>
              <a:rPr lang="en-US" sz="3800" b="1" i="1" dirty="0" err="1">
                <a:solidFill>
                  <a:srgbClr val="0000CC"/>
                </a:solidFill>
                <a:latin typeface="Times New Roman" pitchFamily="18" charset="0"/>
                <a:cs typeface="Times New Roman" pitchFamily="18" charset="0"/>
              </a:rPr>
              <a:t>sẻ</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điều</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em</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học</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được</a:t>
            </a:r>
            <a:r>
              <a:rPr lang="en-US" sz="3800" b="1" i="1" dirty="0">
                <a:solidFill>
                  <a:srgbClr val="0000CC"/>
                </a:solidFill>
                <a:latin typeface="Times New Roman" pitchFamily="18" charset="0"/>
                <a:cs typeface="Times New Roman" pitchFamily="18" charset="0"/>
              </a:rPr>
              <a:t> qua </a:t>
            </a:r>
            <a:r>
              <a:rPr lang="en-US" sz="3800" b="1" i="1" dirty="0" err="1">
                <a:solidFill>
                  <a:srgbClr val="0000CC"/>
                </a:solidFill>
                <a:latin typeface="Times New Roman" pitchFamily="18" charset="0"/>
                <a:cs typeface="Times New Roman" pitchFamily="18" charset="0"/>
              </a:rPr>
              <a:t>xử</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lí</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tình</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huống</a:t>
            </a:r>
            <a:r>
              <a:rPr lang="en-US" sz="3800" b="1" i="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19555669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5201" y="2438400"/>
            <a:ext cx="2749263" cy="812530"/>
          </a:xfrm>
          <a:prstGeom prst="rect">
            <a:avLst/>
          </a:prstGeom>
          <a:solidFill>
            <a:schemeClr val="bg1"/>
          </a:solidFill>
        </p:spPr>
        <p:txBody>
          <a:bodyPr wrap="square" rtlCol="0">
            <a:spAutoFit/>
          </a:bodyPr>
          <a:lstStyle/>
          <a:p>
            <a:pPr algn="just">
              <a:lnSpc>
                <a:spcPct val="130000"/>
              </a:lnSpc>
            </a:pP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Chuẩn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bị</a:t>
            </a:r>
            <a:r>
              <a:rPr lang="en-US"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6" name="TextBox 5"/>
          <p:cNvSpPr txBox="1"/>
          <p:nvPr/>
        </p:nvSpPr>
        <p:spPr>
          <a:xfrm>
            <a:off x="975519" y="6648271"/>
            <a:ext cx="8077198" cy="1200329"/>
          </a:xfrm>
          <a:prstGeom prst="rect">
            <a:avLst/>
          </a:prstGeom>
          <a:solidFill>
            <a:schemeClr val="bg1"/>
          </a:solidFill>
        </p:spPr>
        <p:txBody>
          <a:bodyPr wrap="square" rtlCol="0">
            <a:spAutoFit/>
          </a:bodyPr>
          <a:lstStyle/>
          <a:p>
            <a:pPr algn="just"/>
            <a:r>
              <a:rPr lang="en-US" sz="3600" i="1"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P</a:t>
            </a:r>
            <a:r>
              <a:rPr lang="en-US" sz="3600" dirty="0" err="1" smtClean="0">
                <a:solidFill>
                  <a:srgbClr val="0000CC"/>
                </a:solidFill>
                <a:latin typeface="Times New Roman" pitchFamily="18" charset="0"/>
                <a:cs typeface="Times New Roman" pitchFamily="18" charset="0"/>
              </a:rPr>
              <a:t>hiếu</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mua</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hàng</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với</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các</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mệnh</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giá</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khác</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nhau</a:t>
            </a:r>
            <a:r>
              <a:rPr lang="en-US" sz="3600" dirty="0" smtClean="0">
                <a:solidFill>
                  <a:srgbClr val="0000CC"/>
                </a:solidFill>
                <a:latin typeface="Times New Roman" pitchFamily="18" charset="0"/>
                <a:cs typeface="Times New Roman" pitchFamily="18" charset="0"/>
              </a:rPr>
              <a:t>.</a:t>
            </a:r>
            <a:endParaRPr lang="en-US" sz="3600" dirty="0">
              <a:solidFill>
                <a:srgbClr val="0000CC"/>
              </a:solidFill>
              <a:latin typeface="Times New Roman" pitchFamily="18" charset="0"/>
              <a:cs typeface="Times New Roman" pitchFamily="18" charset="0"/>
            </a:endParaRPr>
          </a:p>
        </p:txBody>
      </p:sp>
      <p:sp>
        <p:nvSpPr>
          <p:cNvPr id="7" name="TextBox 6"/>
          <p:cNvSpPr txBox="1"/>
          <p:nvPr/>
        </p:nvSpPr>
        <p:spPr>
          <a:xfrm>
            <a:off x="975518" y="5276671"/>
            <a:ext cx="8077199" cy="1200329"/>
          </a:xfrm>
          <a:prstGeom prst="rect">
            <a:avLst/>
          </a:prstGeom>
          <a:solidFill>
            <a:schemeClr val="bg1"/>
          </a:solidFill>
        </p:spPr>
        <p:txBody>
          <a:bodyPr wrap="square" rtlCol="0">
            <a:spAutoFit/>
          </a:bodyPr>
          <a:lstStyle/>
          <a:p>
            <a:pPr algn="just"/>
            <a:r>
              <a:rPr lang="en-US" sz="3600" i="1"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Sách</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vở</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đồ</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dùng</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học</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tập</a:t>
            </a:r>
            <a:r>
              <a:rPr lang="en-US" sz="3600" dirty="0" smtClean="0">
                <a:solidFill>
                  <a:srgbClr val="0000CC"/>
                </a:solidFill>
                <a:latin typeface="Times New Roman" pitchFamily="18" charset="0"/>
                <a:cs typeface="Times New Roman" pitchFamily="18" charset="0"/>
              </a:rPr>
              <a:t>, … </a:t>
            </a:r>
            <a:r>
              <a:rPr lang="en-US" sz="3600" dirty="0" err="1" smtClean="0">
                <a:solidFill>
                  <a:srgbClr val="0000CC"/>
                </a:solidFill>
                <a:latin typeface="Times New Roman" pitchFamily="18" charset="0"/>
                <a:cs typeface="Times New Roman" pitchFamily="18" charset="0"/>
              </a:rPr>
              <a:t>có</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dán</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giá</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tiền</a:t>
            </a:r>
            <a:r>
              <a:rPr lang="en-US" sz="3600" dirty="0" smtClean="0">
                <a:solidFill>
                  <a:srgbClr val="0000CC"/>
                </a:solidFill>
                <a:latin typeface="Times New Roman" pitchFamily="18" charset="0"/>
                <a:cs typeface="Times New Roman" pitchFamily="18" charset="0"/>
              </a:rPr>
              <a:t>.</a:t>
            </a:r>
            <a:endParaRPr lang="en-US" sz="3600" dirty="0">
              <a:solidFill>
                <a:srgbClr val="0000CC"/>
              </a:solidFill>
              <a:latin typeface="Times New Roman" pitchFamily="18" charset="0"/>
              <a:cs typeface="Times New Roman" pitchFamily="18" charset="0"/>
            </a:endParaRPr>
          </a:p>
        </p:txBody>
      </p:sp>
      <p:grpSp>
        <p:nvGrpSpPr>
          <p:cNvPr id="18" name="Group 17"/>
          <p:cNvGrpSpPr/>
          <p:nvPr/>
        </p:nvGrpSpPr>
        <p:grpSpPr>
          <a:xfrm>
            <a:off x="4061619" y="103853"/>
            <a:ext cx="8153401" cy="1569405"/>
            <a:chOff x="4061619" y="103853"/>
            <a:chExt cx="8153401" cy="1569405"/>
          </a:xfrm>
        </p:grpSpPr>
        <p:sp>
          <p:nvSpPr>
            <p:cNvPr id="19"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itchFamily="18" charset="0"/>
                </a:rPr>
                <a:t>Bài</a:t>
              </a:r>
              <a:r>
                <a:rPr lang="en-US" sz="2800" b="1" dirty="0">
                  <a:solidFill>
                    <a:srgbClr val="0000CC"/>
                  </a:solidFill>
                  <a:effectLst>
                    <a:outerShdw blurRad="38100" dist="38100" dir="2700000" algn="tl">
                      <a:srgbClr val="000000">
                        <a:alpha val="43137"/>
                      </a:srgbClr>
                    </a:outerShdw>
                  </a:effectLst>
                  <a:latin typeface="Times New Roman" pitchFamily="18" charset="0"/>
                </a:rPr>
                <a:t> </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20: </a:t>
              </a:r>
              <a:r>
                <a:rPr lang="en-US" sz="2800" b="1" dirty="0">
                  <a:solidFill>
                    <a:srgbClr val="0000CC"/>
                  </a:solidFill>
                  <a:effectLst>
                    <a:outerShdw blurRad="38100" dist="38100" dir="2700000" algn="tl">
                      <a:srgbClr val="000000">
                        <a:alpha val="43137"/>
                      </a:srgbClr>
                    </a:outerShdw>
                  </a:effectLst>
                  <a:latin typeface="Times New Roman" pitchFamily="18" charset="0"/>
                </a:rPr>
                <a:t>MUA SẮM TIẾT KIỆM</a:t>
              </a:r>
            </a:p>
          </p:txBody>
        </p:sp>
        <p:grpSp>
          <p:nvGrpSpPr>
            <p:cNvPr id="20" name="Group 19"/>
            <p:cNvGrpSpPr/>
            <p:nvPr/>
          </p:nvGrpSpPr>
          <p:grpSpPr>
            <a:xfrm>
              <a:off x="5199053" y="103853"/>
              <a:ext cx="5878532" cy="994830"/>
              <a:chOff x="5051402" y="164812"/>
              <a:chExt cx="5779343" cy="994830"/>
            </a:xfrm>
          </p:grpSpPr>
          <p:grpSp>
            <p:nvGrpSpPr>
              <p:cNvPr id="21" name="Group 20"/>
              <p:cNvGrpSpPr/>
              <p:nvPr/>
            </p:nvGrpSpPr>
            <p:grpSpPr>
              <a:xfrm>
                <a:off x="5051402" y="164812"/>
                <a:ext cx="5779343" cy="994830"/>
                <a:chOff x="5051402" y="164812"/>
                <a:chExt cx="5779343" cy="994830"/>
              </a:xfrm>
            </p:grpSpPr>
            <p:sp>
              <p:nvSpPr>
                <p:cNvPr id="23" name="TextBox 22"/>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24" name="TextBox 23"/>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22" name="Straight Connector 21"/>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grpSp>
        <p:nvGrpSpPr>
          <p:cNvPr id="25" name="Group 24"/>
          <p:cNvGrpSpPr/>
          <p:nvPr/>
        </p:nvGrpSpPr>
        <p:grpSpPr>
          <a:xfrm>
            <a:off x="899319" y="1676400"/>
            <a:ext cx="14016831" cy="677108"/>
            <a:chOff x="1508917" y="1888664"/>
            <a:chExt cx="12487722" cy="677108"/>
          </a:xfrm>
        </p:grpSpPr>
        <p:sp>
          <p:nvSpPr>
            <p:cNvPr id="26" name="Rectangle 25"/>
            <p:cNvSpPr/>
            <p:nvPr/>
          </p:nvSpPr>
          <p:spPr>
            <a:xfrm>
              <a:off x="1508917" y="1888664"/>
              <a:ext cx="12487722"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4. </a:t>
              </a:r>
              <a:r>
                <a:rPr lang="en-US" sz="3800" b="1" dirty="0" err="1" smtClean="0">
                  <a:solidFill>
                    <a:srgbClr val="FF0066"/>
                  </a:solidFill>
                  <a:latin typeface="Times New Roman" pitchFamily="18" charset="0"/>
                  <a:cs typeface="Times New Roman" pitchFamily="18" charset="0"/>
                </a:rPr>
                <a:t>Thực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hành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mua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sắm</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7" name="Straight Connector 26"/>
            <p:cNvCxnSpPr/>
            <p:nvPr/>
          </p:nvCxnSpPr>
          <p:spPr>
            <a:xfrm>
              <a:off x="1576804" y="2519755"/>
              <a:ext cx="431084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1" name="TextBox 30"/>
          <p:cNvSpPr txBox="1"/>
          <p:nvPr/>
        </p:nvSpPr>
        <p:spPr>
          <a:xfrm>
            <a:off x="981219" y="3351074"/>
            <a:ext cx="8071499" cy="1754326"/>
          </a:xfrm>
          <a:prstGeom prst="rect">
            <a:avLst/>
          </a:prstGeom>
          <a:solidFill>
            <a:schemeClr val="bg1"/>
          </a:solidFill>
        </p:spPr>
        <p:txBody>
          <a:bodyPr wrap="square" rtlCol="0">
            <a:spAutoFit/>
          </a:bodyPr>
          <a:lstStyle/>
          <a:p>
            <a:pPr algn="just"/>
            <a:r>
              <a:rPr lang="en-US" sz="3600" dirty="0">
                <a:solidFill>
                  <a:srgbClr val="0000CC"/>
                </a:solidFill>
                <a:latin typeface="Times New Roman" pitchFamily="18" charset="0"/>
                <a:cs typeface="Times New Roman" pitchFamily="18" charset="0"/>
              </a:rPr>
              <a:t>- </a:t>
            </a:r>
            <a:r>
              <a:rPr lang="vi-VN" sz="3600" dirty="0">
                <a:solidFill>
                  <a:srgbClr val="0000CC"/>
                </a:solidFill>
                <a:latin typeface="Times New Roman" pitchFamily="18" charset="0"/>
                <a:cs typeface="Times New Roman" pitchFamily="18" charset="0"/>
              </a:rPr>
              <a:t>Kê lại bàn ghế thành các quầy hàng bán các loại: sách vở, đồ dùng học tập, bánh kẹo, đồ chơi, hoa quả, nước ngọt,...</a:t>
            </a:r>
            <a:endParaRPr lang="en-US" sz="3600" dirty="0">
              <a:solidFill>
                <a:srgbClr val="0000CC"/>
              </a:solidFill>
              <a:latin typeface="Times New Roman" pitchFamily="18" charset="0"/>
              <a:cs typeface="Times New Roman" pitchFamily="18" charset="0"/>
            </a:endParaRPr>
          </a:p>
        </p:txBody>
      </p:sp>
      <p:pic>
        <p:nvPicPr>
          <p:cNvPr id="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7518" y="2099238"/>
            <a:ext cx="6400801" cy="628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278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6519" y="2362200"/>
            <a:ext cx="8001000"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Tiến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hành</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sp>
        <p:nvSpPr>
          <p:cNvPr id="3" name="TextBox 2"/>
          <p:cNvSpPr txBox="1"/>
          <p:nvPr/>
        </p:nvSpPr>
        <p:spPr>
          <a:xfrm>
            <a:off x="945801" y="3008531"/>
            <a:ext cx="8183118" cy="1754326"/>
          </a:xfrm>
          <a:prstGeom prst="rect">
            <a:avLst/>
          </a:prstGeom>
          <a:solidFill>
            <a:schemeClr val="bg1"/>
          </a:solidFill>
        </p:spPr>
        <p:txBody>
          <a:bodyPr wrap="square" rtlCol="0">
            <a:spAutoFit/>
          </a:bodyPr>
          <a:lstStyle/>
          <a:p>
            <a:pPr algn="just"/>
            <a:r>
              <a:rPr lang="en-US" sz="3600" dirty="0" smtClean="0">
                <a:solidFill>
                  <a:srgbClr val="0000CC"/>
                </a:solidFill>
                <a:latin typeface="Times New Roman" pitchFamily="18" charset="0"/>
                <a:cs typeface="Times New Roman" pitchFamily="18" charset="0"/>
              </a:rPr>
              <a:t>- Chia </a:t>
            </a:r>
            <a:r>
              <a:rPr lang="en-US" sz="3600" dirty="0" err="1" smtClean="0">
                <a:solidFill>
                  <a:srgbClr val="0000CC"/>
                </a:solidFill>
                <a:latin typeface="Times New Roman" pitchFamily="18" charset="0"/>
                <a:cs typeface="Times New Roman" pitchFamily="18" charset="0"/>
              </a:rPr>
              <a:t>lớp</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thành</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các</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đội</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chơi</a:t>
            </a:r>
            <a:r>
              <a:rPr lang="en-US" sz="3600" dirty="0" smtClean="0">
                <a:solidFill>
                  <a:srgbClr val="0000CC"/>
                </a:solidFill>
                <a:latin typeface="Times New Roman" pitchFamily="18" charset="0"/>
                <a:cs typeface="Times New Roman" pitchFamily="18" charset="0"/>
              </a:rPr>
              <a:t>.</a:t>
            </a:r>
          </a:p>
          <a:p>
            <a:pPr algn="just"/>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Mỗi</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đội</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được</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cấp</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một</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số</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phiếu</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mua</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hàng</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giống</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nhau</a:t>
            </a:r>
            <a:r>
              <a:rPr lang="en-US" sz="3600" dirty="0" smtClean="0">
                <a:solidFill>
                  <a:srgbClr val="0000CC"/>
                </a:solidFill>
                <a:latin typeface="Times New Roman" pitchFamily="18" charset="0"/>
                <a:cs typeface="Times New Roman" pitchFamily="18" charset="0"/>
              </a:rPr>
              <a:t>..</a:t>
            </a:r>
          </a:p>
        </p:txBody>
      </p:sp>
      <p:sp>
        <p:nvSpPr>
          <p:cNvPr id="4" name="TextBox 3"/>
          <p:cNvSpPr txBox="1"/>
          <p:nvPr/>
        </p:nvSpPr>
        <p:spPr>
          <a:xfrm>
            <a:off x="975519" y="4724400"/>
            <a:ext cx="8154207" cy="2308324"/>
          </a:xfrm>
          <a:prstGeom prst="rect">
            <a:avLst/>
          </a:prstGeom>
          <a:solidFill>
            <a:schemeClr val="bg1"/>
          </a:solidFill>
        </p:spPr>
        <p:txBody>
          <a:bodyPr wrap="square" rtlCol="0">
            <a:spAutoFit/>
          </a:bodyPr>
          <a:lstStyle/>
          <a:p>
            <a:pPr algn="just"/>
            <a:r>
              <a:rPr lang="en-US" sz="3600" dirty="0" smtClean="0">
                <a:solidFill>
                  <a:srgbClr val="0000CC"/>
                </a:solidFill>
                <a:latin typeface="Times New Roman" pitchFamily="18" charset="0"/>
                <a:cs typeface="Times New Roman" pitchFamily="18" charset="0"/>
              </a:rPr>
              <a:t>- </a:t>
            </a:r>
            <a:r>
              <a:rPr lang="vi-VN" sz="3600" dirty="0">
                <a:solidFill>
                  <a:srgbClr val="0000CC"/>
                </a:solidFill>
                <a:latin typeface="Times New Roman" pitchFamily="18" charset="0"/>
                <a:cs typeface="Times New Roman" pitchFamily="18" charset="0"/>
              </a:rPr>
              <a:t>Các đội thay phiên nhau làm người bán hàng, mua hàng. Các đội sẽ thảo luận để chọn mua những thứ cần thiết, sử dụng hết số phiếu mua hàng. </a:t>
            </a:r>
            <a:endParaRPr lang="en-US" sz="3600" dirty="0">
              <a:solidFill>
                <a:srgbClr val="0000CC"/>
              </a:solidFill>
              <a:latin typeface="Times New Roman" pitchFamily="18" charset="0"/>
              <a:cs typeface="Times New Roman" pitchFamily="18" charset="0"/>
            </a:endParaRPr>
          </a:p>
        </p:txBody>
      </p:sp>
      <p:sp>
        <p:nvSpPr>
          <p:cNvPr id="5" name="TextBox 4"/>
          <p:cNvSpPr txBox="1"/>
          <p:nvPr/>
        </p:nvSpPr>
        <p:spPr>
          <a:xfrm>
            <a:off x="945802" y="7162800"/>
            <a:ext cx="8183116" cy="1754326"/>
          </a:xfrm>
          <a:prstGeom prst="rect">
            <a:avLst/>
          </a:prstGeom>
          <a:solidFill>
            <a:schemeClr val="bg1"/>
          </a:solidFill>
        </p:spPr>
        <p:txBody>
          <a:bodyPr wrap="square" rtlCol="0">
            <a:spAutoFit/>
          </a:bodyPr>
          <a:lstStyle/>
          <a:p>
            <a:pPr algn="just"/>
            <a:r>
              <a:rPr lang="en-US" sz="3600" dirty="0">
                <a:solidFill>
                  <a:srgbClr val="0000CC"/>
                </a:solidFill>
                <a:latin typeface="Times New Roman" pitchFamily="18" charset="0"/>
                <a:cs typeface="Times New Roman" pitchFamily="18" charset="0"/>
              </a:rPr>
              <a:t>- </a:t>
            </a:r>
            <a:r>
              <a:rPr lang="vi-VN" sz="3600" dirty="0">
                <a:solidFill>
                  <a:srgbClr val="0000CC"/>
                </a:solidFill>
                <a:latin typeface="Times New Roman" pitchFamily="18" charset="0"/>
                <a:cs typeface="Times New Roman" pitchFamily="18" charset="0"/>
              </a:rPr>
              <a:t>Đội nào mua được các mặt hàng theo yêu cầu trong thời gian nhanh nhất là thắng cuộc.</a:t>
            </a:r>
          </a:p>
        </p:txBody>
      </p:sp>
      <p:grpSp>
        <p:nvGrpSpPr>
          <p:cNvPr id="6" name="Group 5"/>
          <p:cNvGrpSpPr/>
          <p:nvPr/>
        </p:nvGrpSpPr>
        <p:grpSpPr>
          <a:xfrm>
            <a:off x="4061619" y="103853"/>
            <a:ext cx="8153401" cy="1569405"/>
            <a:chOff x="4061619" y="103853"/>
            <a:chExt cx="8153401" cy="1569405"/>
          </a:xfrm>
        </p:grpSpPr>
        <p:sp>
          <p:nvSpPr>
            <p:cNvPr id="7"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itchFamily="18" charset="0"/>
                </a:rPr>
                <a:t>Bài</a:t>
              </a:r>
              <a:r>
                <a:rPr lang="en-US" sz="2800" b="1" dirty="0">
                  <a:solidFill>
                    <a:srgbClr val="0000CC"/>
                  </a:solidFill>
                  <a:effectLst>
                    <a:outerShdw blurRad="38100" dist="38100" dir="2700000" algn="tl">
                      <a:srgbClr val="000000">
                        <a:alpha val="43137"/>
                      </a:srgbClr>
                    </a:outerShdw>
                  </a:effectLst>
                  <a:latin typeface="Times New Roman" pitchFamily="18" charset="0"/>
                </a:rPr>
                <a:t> </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20: </a:t>
              </a:r>
              <a:r>
                <a:rPr lang="en-US" sz="2800" b="1" dirty="0">
                  <a:solidFill>
                    <a:srgbClr val="0000CC"/>
                  </a:solidFill>
                  <a:effectLst>
                    <a:outerShdw blurRad="38100" dist="38100" dir="2700000" algn="tl">
                      <a:srgbClr val="000000">
                        <a:alpha val="43137"/>
                      </a:srgbClr>
                    </a:outerShdw>
                  </a:effectLst>
                  <a:latin typeface="Times New Roman" pitchFamily="18" charset="0"/>
                </a:rPr>
                <a:t>MUA SẮM TIẾT KIỆM</a:t>
              </a:r>
            </a:p>
          </p:txBody>
        </p:sp>
        <p:grpSp>
          <p:nvGrpSpPr>
            <p:cNvPr id="8" name="Group 7"/>
            <p:cNvGrpSpPr/>
            <p:nvPr/>
          </p:nvGrpSpPr>
          <p:grpSpPr>
            <a:xfrm>
              <a:off x="5199053" y="103853"/>
              <a:ext cx="5878532" cy="994830"/>
              <a:chOff x="5051402" y="164812"/>
              <a:chExt cx="5779343" cy="994830"/>
            </a:xfrm>
          </p:grpSpPr>
          <p:grpSp>
            <p:nvGrpSpPr>
              <p:cNvPr id="9" name="Group 8"/>
              <p:cNvGrpSpPr/>
              <p:nvPr/>
            </p:nvGrpSpPr>
            <p:grpSpPr>
              <a:xfrm>
                <a:off x="5051402" y="164812"/>
                <a:ext cx="5779343" cy="994830"/>
                <a:chOff x="5051402" y="164812"/>
                <a:chExt cx="5779343" cy="994830"/>
              </a:xfrm>
            </p:grpSpPr>
            <p:sp>
              <p:nvSpPr>
                <p:cNvPr id="11" name="TextBox 10"/>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12" name="TextBox 11"/>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10" name="Straight Connector 9"/>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grpSp>
        <p:nvGrpSpPr>
          <p:cNvPr id="13" name="Group 12"/>
          <p:cNvGrpSpPr/>
          <p:nvPr/>
        </p:nvGrpSpPr>
        <p:grpSpPr>
          <a:xfrm>
            <a:off x="899319" y="1676400"/>
            <a:ext cx="14016831" cy="677108"/>
            <a:chOff x="1508917" y="1888664"/>
            <a:chExt cx="12487722" cy="677108"/>
          </a:xfrm>
        </p:grpSpPr>
        <p:sp>
          <p:nvSpPr>
            <p:cNvPr id="14" name="Rectangle 13"/>
            <p:cNvSpPr/>
            <p:nvPr/>
          </p:nvSpPr>
          <p:spPr>
            <a:xfrm>
              <a:off x="1508917" y="1888664"/>
              <a:ext cx="12487722"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4. </a:t>
              </a:r>
              <a:r>
                <a:rPr lang="en-US" sz="3800" b="1" dirty="0" err="1" smtClean="0">
                  <a:solidFill>
                    <a:srgbClr val="FF0066"/>
                  </a:solidFill>
                  <a:latin typeface="Times New Roman" pitchFamily="18" charset="0"/>
                  <a:cs typeface="Times New Roman" pitchFamily="18" charset="0"/>
                </a:rPr>
                <a:t>Thực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hành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mua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sắm</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5" name="Straight Connector 14"/>
            <p:cNvCxnSpPr/>
            <p:nvPr/>
          </p:nvCxnSpPr>
          <p:spPr>
            <a:xfrm>
              <a:off x="1576804" y="2519755"/>
              <a:ext cx="431084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7518" y="2099238"/>
            <a:ext cx="6400801" cy="628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016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3119" y="2438400"/>
            <a:ext cx="8001000"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Tổng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kết</a:t>
            </a:r>
            <a:r>
              <a:rPr lang="en-US" sz="3600" b="1" i="1" dirty="0">
                <a:solidFill>
                  <a:srgbClr val="0000CC"/>
                </a:solidFill>
                <a:latin typeface="Times New Roman" pitchFamily="18" charset="0"/>
                <a:cs typeface="Times New Roman" pitchFamily="18" charset="0"/>
              </a:rPr>
              <a:t>.</a:t>
            </a:r>
          </a:p>
        </p:txBody>
      </p:sp>
      <p:sp>
        <p:nvSpPr>
          <p:cNvPr id="3" name="TextBox 2"/>
          <p:cNvSpPr txBox="1"/>
          <p:nvPr/>
        </p:nvSpPr>
        <p:spPr>
          <a:xfrm>
            <a:off x="823119" y="3094851"/>
            <a:ext cx="8001000" cy="1200329"/>
          </a:xfrm>
          <a:prstGeom prst="rect">
            <a:avLst/>
          </a:prstGeom>
          <a:solidFill>
            <a:schemeClr val="bg1"/>
          </a:solidFill>
        </p:spPr>
        <p:txBody>
          <a:bodyPr wrap="square" rtlCol="0">
            <a:spAutoFit/>
          </a:bodyPr>
          <a:lstStyle>
            <a:defPPr>
              <a:defRPr lang="en-US"/>
            </a:defPPr>
            <a:lvl1pPr algn="just">
              <a:defRPr sz="3600" b="1" i="1">
                <a:solidFill>
                  <a:srgbClr val="0000CC"/>
                </a:solidFill>
                <a:latin typeface="Times New Roman" pitchFamily="18" charset="0"/>
                <a:cs typeface="Times New Roman" pitchFamily="18" charset="0"/>
              </a:defRPr>
            </a:lvl1pPr>
          </a:lstStyle>
          <a:p>
            <a:r>
              <a:rPr lang="en-US" dirty="0"/>
              <a:t>- </a:t>
            </a:r>
            <a:r>
              <a:rPr lang="en-US" b="0" i="0" dirty="0" err="1"/>
              <a:t>Giáo</a:t>
            </a:r>
            <a:r>
              <a:rPr lang="en-US" b="0" i="0" dirty="0"/>
              <a:t> </a:t>
            </a:r>
            <a:r>
              <a:rPr lang="en-US" b="0" i="0" dirty="0" err="1"/>
              <a:t>viên</a:t>
            </a:r>
            <a:r>
              <a:rPr lang="en-US" b="0" i="0" dirty="0"/>
              <a:t> </a:t>
            </a:r>
            <a:r>
              <a:rPr lang="en-US" b="0" i="0" dirty="0" err="1"/>
              <a:t>cùng</a:t>
            </a:r>
            <a:r>
              <a:rPr lang="en-US" b="0" i="0" dirty="0"/>
              <a:t> </a:t>
            </a:r>
            <a:r>
              <a:rPr lang="en-US" b="0" i="0" dirty="0" err="1"/>
              <a:t>học</a:t>
            </a:r>
            <a:r>
              <a:rPr lang="en-US" b="0" i="0" dirty="0"/>
              <a:t> </a:t>
            </a:r>
            <a:r>
              <a:rPr lang="en-US" b="0" i="0" dirty="0" err="1"/>
              <a:t>sinh</a:t>
            </a:r>
            <a:r>
              <a:rPr lang="en-US" b="0" i="0" dirty="0"/>
              <a:t> </a:t>
            </a:r>
            <a:r>
              <a:rPr lang="en-US" b="0" i="0" dirty="0" err="1"/>
              <a:t>kiểm</a:t>
            </a:r>
            <a:r>
              <a:rPr lang="en-US" b="0" i="0" dirty="0"/>
              <a:t> </a:t>
            </a:r>
            <a:r>
              <a:rPr lang="en-US" b="0" i="0" dirty="0" err="1"/>
              <a:t>tra</a:t>
            </a:r>
            <a:r>
              <a:rPr lang="en-US" b="0" i="0" dirty="0"/>
              <a:t> </a:t>
            </a:r>
            <a:r>
              <a:rPr lang="en-US" b="0" i="0" dirty="0" err="1"/>
              <a:t>số</a:t>
            </a:r>
            <a:r>
              <a:rPr lang="en-US" b="0" i="0" dirty="0"/>
              <a:t> </a:t>
            </a:r>
            <a:r>
              <a:rPr lang="en-US" b="0" i="0" dirty="0" err="1"/>
              <a:t>lượng</a:t>
            </a:r>
            <a:r>
              <a:rPr lang="en-US" b="0" i="0" dirty="0"/>
              <a:t> </a:t>
            </a:r>
            <a:r>
              <a:rPr lang="en-US" b="0" i="0" dirty="0" err="1"/>
              <a:t>sản</a:t>
            </a:r>
            <a:r>
              <a:rPr lang="en-US" b="0" i="0" dirty="0"/>
              <a:t> </a:t>
            </a:r>
            <a:r>
              <a:rPr lang="en-US" b="0" i="0" dirty="0" err="1"/>
              <a:t>phẩm</a:t>
            </a:r>
            <a:r>
              <a:rPr lang="en-US" b="0" i="0" dirty="0"/>
              <a:t> </a:t>
            </a:r>
            <a:r>
              <a:rPr lang="en-US" b="0" i="0" dirty="0" err="1"/>
              <a:t>mỗi</a:t>
            </a:r>
            <a:r>
              <a:rPr lang="en-US" b="0" i="0" dirty="0"/>
              <a:t> </a:t>
            </a:r>
            <a:r>
              <a:rPr lang="en-US" b="0" i="0" dirty="0" err="1"/>
              <a:t>đội</a:t>
            </a:r>
            <a:r>
              <a:rPr lang="en-US" b="0" i="0" dirty="0"/>
              <a:t> </a:t>
            </a:r>
            <a:r>
              <a:rPr lang="en-US" b="0" i="0" dirty="0" err="1"/>
              <a:t>mua</a:t>
            </a:r>
            <a:r>
              <a:rPr lang="en-US" b="0" i="0" dirty="0"/>
              <a:t> </a:t>
            </a:r>
            <a:r>
              <a:rPr lang="en-US" b="0" i="0" dirty="0" err="1"/>
              <a:t>được</a:t>
            </a:r>
            <a:r>
              <a:rPr lang="vi-VN" b="0" i="0" dirty="0"/>
              <a:t>.</a:t>
            </a:r>
          </a:p>
        </p:txBody>
      </p:sp>
      <p:sp>
        <p:nvSpPr>
          <p:cNvPr id="4" name="TextBox 3"/>
          <p:cNvSpPr txBox="1"/>
          <p:nvPr/>
        </p:nvSpPr>
        <p:spPr>
          <a:xfrm>
            <a:off x="823119" y="6172200"/>
            <a:ext cx="8229599" cy="2862322"/>
          </a:xfrm>
          <a:prstGeom prst="rect">
            <a:avLst/>
          </a:prstGeom>
          <a:solidFill>
            <a:schemeClr val="bg1"/>
          </a:solidFill>
        </p:spPr>
        <p:txBody>
          <a:bodyPr wrap="square" rtlCol="0">
            <a:spAutoFit/>
          </a:bodyPr>
          <a:lstStyle/>
          <a:p>
            <a:pPr algn="just"/>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   </a:t>
            </a:r>
            <a:r>
              <a:rPr lang="vi-VN" sz="3600" dirty="0" smtClean="0">
                <a:solidFill>
                  <a:srgbClr val="0000CC"/>
                </a:solidFill>
                <a:latin typeface="Times New Roman" pitchFamily="18" charset="0"/>
                <a:cs typeface="Times New Roman" pitchFamily="18" charset="0"/>
              </a:rPr>
              <a:t>Các </a:t>
            </a:r>
            <a:r>
              <a:rPr lang="vi-VN" sz="3600" dirty="0">
                <a:solidFill>
                  <a:srgbClr val="0000CC"/>
                </a:solidFill>
                <a:latin typeface="Times New Roman" pitchFamily="18" charset="0"/>
                <a:cs typeface="Times New Roman" pitchFamily="18" charset="0"/>
              </a:rPr>
              <a:t>sản phẩm chỉ có thể mua được với giá tiền tương ứng, chỉ mua các hàng hóa thực sự cần thiết cho việc học tập và sinh hoạt, không mua quá nhiều hàng hóa hoặc nhiều hàng hóa không cần dùng.</a:t>
            </a:r>
          </a:p>
        </p:txBody>
      </p:sp>
      <p:sp>
        <p:nvSpPr>
          <p:cNvPr id="5" name="TextBox 4"/>
          <p:cNvSpPr txBox="1"/>
          <p:nvPr/>
        </p:nvSpPr>
        <p:spPr>
          <a:xfrm>
            <a:off x="823118" y="4961751"/>
            <a:ext cx="8229599" cy="1200329"/>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Chia </a:t>
            </a:r>
            <a:r>
              <a:rPr lang="en-US" sz="3600" b="1" i="1" dirty="0" err="1" smtClean="0">
                <a:solidFill>
                  <a:srgbClr val="0000CC"/>
                </a:solidFill>
                <a:latin typeface="Times New Roman" pitchFamily="18" charset="0"/>
                <a:cs typeface="Times New Roman" pitchFamily="18" charset="0"/>
              </a:rPr>
              <a:t>sẻ</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điều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em</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học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được</a:t>
            </a:r>
            <a:r>
              <a:rPr lang="en-US" sz="3600" b="1" i="1" dirty="0" smtClean="0">
                <a:solidFill>
                  <a:srgbClr val="0000CC"/>
                </a:solidFill>
                <a:latin typeface="Times New Roman" pitchFamily="18" charset="0"/>
                <a:cs typeface="Times New Roman" pitchFamily="18" charset="0"/>
              </a:rPr>
              <a:t> qua </a:t>
            </a:r>
            <a:r>
              <a:rPr lang="en-US" sz="3600" b="1" i="1" dirty="0" err="1" smtClean="0">
                <a:solidFill>
                  <a:srgbClr val="0000CC"/>
                </a:solidFill>
                <a:latin typeface="Times New Roman" pitchFamily="18" charset="0"/>
                <a:cs typeface="Times New Roman" pitchFamily="18" charset="0"/>
              </a:rPr>
              <a:t>hoạt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động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mua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sắm</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sp>
        <p:nvSpPr>
          <p:cNvPr id="6" name="TextBox 5"/>
          <p:cNvSpPr txBox="1"/>
          <p:nvPr/>
        </p:nvSpPr>
        <p:spPr>
          <a:xfrm>
            <a:off x="823119" y="4305300"/>
            <a:ext cx="7359364" cy="646331"/>
          </a:xfrm>
          <a:prstGeom prst="rect">
            <a:avLst/>
          </a:prstGeom>
          <a:solidFill>
            <a:schemeClr val="bg1"/>
          </a:solidFill>
        </p:spPr>
        <p:txBody>
          <a:bodyPr wrap="square" rtlCol="0">
            <a:spAutoFit/>
          </a:bodyPr>
          <a:lstStyle>
            <a:defPPr>
              <a:defRPr lang="en-US"/>
            </a:defPPr>
            <a:lvl1pPr algn="just">
              <a:defRPr sz="3600" b="1" i="1">
                <a:solidFill>
                  <a:srgbClr val="0000CC"/>
                </a:solidFill>
                <a:latin typeface="Times New Roman" pitchFamily="18" charset="0"/>
                <a:cs typeface="Times New Roman" pitchFamily="18" charset="0"/>
              </a:defRPr>
            </a:lvl1pPr>
          </a:lstStyle>
          <a:p>
            <a:r>
              <a:rPr lang="en-US" dirty="0"/>
              <a:t>- </a:t>
            </a:r>
            <a:r>
              <a:rPr lang="en-US" b="0" i="0" dirty="0" err="1"/>
              <a:t>Nêu</a:t>
            </a:r>
            <a:r>
              <a:rPr lang="en-US" b="0" i="0" dirty="0"/>
              <a:t> </a:t>
            </a:r>
            <a:r>
              <a:rPr lang="vi-VN" b="0" i="0" dirty="0"/>
              <a:t>tên đội chiến thắng.</a:t>
            </a:r>
          </a:p>
        </p:txBody>
      </p:sp>
      <p:grpSp>
        <p:nvGrpSpPr>
          <p:cNvPr id="7" name="Group 6"/>
          <p:cNvGrpSpPr/>
          <p:nvPr/>
        </p:nvGrpSpPr>
        <p:grpSpPr>
          <a:xfrm>
            <a:off x="4061619" y="103853"/>
            <a:ext cx="8153401" cy="1569405"/>
            <a:chOff x="4061619" y="103853"/>
            <a:chExt cx="8153401" cy="1569405"/>
          </a:xfrm>
        </p:grpSpPr>
        <p:sp>
          <p:nvSpPr>
            <p:cNvPr id="8"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itchFamily="18" charset="0"/>
                </a:rPr>
                <a:t>Bài</a:t>
              </a:r>
              <a:r>
                <a:rPr lang="en-US" sz="2800" b="1" dirty="0">
                  <a:solidFill>
                    <a:srgbClr val="0000CC"/>
                  </a:solidFill>
                  <a:effectLst>
                    <a:outerShdw blurRad="38100" dist="38100" dir="2700000" algn="tl">
                      <a:srgbClr val="000000">
                        <a:alpha val="43137"/>
                      </a:srgbClr>
                    </a:outerShdw>
                  </a:effectLst>
                  <a:latin typeface="Times New Roman" pitchFamily="18" charset="0"/>
                </a:rPr>
                <a:t> </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20: </a:t>
              </a:r>
              <a:r>
                <a:rPr lang="en-US" sz="2800" b="1" dirty="0">
                  <a:solidFill>
                    <a:srgbClr val="0000CC"/>
                  </a:solidFill>
                  <a:effectLst>
                    <a:outerShdw blurRad="38100" dist="38100" dir="2700000" algn="tl">
                      <a:srgbClr val="000000">
                        <a:alpha val="43137"/>
                      </a:srgbClr>
                    </a:outerShdw>
                  </a:effectLst>
                  <a:latin typeface="Times New Roman" pitchFamily="18" charset="0"/>
                </a:rPr>
                <a:t>MUA SẮM TIẾT KIỆM</a:t>
              </a:r>
            </a:p>
          </p:txBody>
        </p:sp>
        <p:grpSp>
          <p:nvGrpSpPr>
            <p:cNvPr id="9" name="Group 8"/>
            <p:cNvGrpSpPr/>
            <p:nvPr/>
          </p:nvGrpSpPr>
          <p:grpSpPr>
            <a:xfrm>
              <a:off x="5199053" y="103853"/>
              <a:ext cx="5878532" cy="994830"/>
              <a:chOff x="5051402" y="164812"/>
              <a:chExt cx="5779343" cy="994830"/>
            </a:xfrm>
          </p:grpSpPr>
          <p:grpSp>
            <p:nvGrpSpPr>
              <p:cNvPr id="10" name="Group 9"/>
              <p:cNvGrpSpPr/>
              <p:nvPr/>
            </p:nvGrpSpPr>
            <p:grpSpPr>
              <a:xfrm>
                <a:off x="5051402" y="164812"/>
                <a:ext cx="5779343" cy="994830"/>
                <a:chOff x="5051402" y="164812"/>
                <a:chExt cx="5779343" cy="994830"/>
              </a:xfrm>
            </p:grpSpPr>
            <p:sp>
              <p:nvSpPr>
                <p:cNvPr id="12" name="TextBox 11"/>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13" name="TextBox 12"/>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11" name="Straight Connector 10"/>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grpSp>
        <p:nvGrpSpPr>
          <p:cNvPr id="14" name="Group 13"/>
          <p:cNvGrpSpPr/>
          <p:nvPr/>
        </p:nvGrpSpPr>
        <p:grpSpPr>
          <a:xfrm>
            <a:off x="899319" y="1676400"/>
            <a:ext cx="14016831" cy="677108"/>
            <a:chOff x="1508917" y="1888664"/>
            <a:chExt cx="12487722" cy="677108"/>
          </a:xfrm>
        </p:grpSpPr>
        <p:sp>
          <p:nvSpPr>
            <p:cNvPr id="15" name="Rectangle 14"/>
            <p:cNvSpPr/>
            <p:nvPr/>
          </p:nvSpPr>
          <p:spPr>
            <a:xfrm>
              <a:off x="1508917" y="1888664"/>
              <a:ext cx="12487722"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4. </a:t>
              </a:r>
              <a:r>
                <a:rPr lang="en-US" sz="3800" b="1" dirty="0" err="1" smtClean="0">
                  <a:solidFill>
                    <a:srgbClr val="FF0066"/>
                  </a:solidFill>
                  <a:latin typeface="Times New Roman" pitchFamily="18" charset="0"/>
                  <a:cs typeface="Times New Roman" pitchFamily="18" charset="0"/>
                </a:rPr>
                <a:t>Thực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hành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mua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sắm</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6" name="Straight Connector 15"/>
            <p:cNvCxnSpPr/>
            <p:nvPr/>
          </p:nvCxnSpPr>
          <p:spPr>
            <a:xfrm>
              <a:off x="1576804" y="2519755"/>
              <a:ext cx="431084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7518" y="2099238"/>
            <a:ext cx="6400801" cy="628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282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Lớp 3 sách mới\HÌNH NỀN, HỌA TIẾT TRANG TRÍ\HÌNH NỀN, HỌA TIẾT TRANG TRÍ\1c3c79b4a869e562a88e13de0840919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7619" y="4953000"/>
            <a:ext cx="11201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04118" y="994776"/>
            <a:ext cx="14401801" cy="2815224"/>
          </a:xfrm>
          <a:prstGeom prst="wedgeEllipseCallout">
            <a:avLst>
              <a:gd name="adj1" fmla="val -29145"/>
              <a:gd name="adj2" fmla="val 91603"/>
            </a:avLst>
          </a:prstGeom>
          <a:solidFill>
            <a:srgbClr val="FEDEEC"/>
          </a:solidFill>
          <a:ln>
            <a:solidFill>
              <a:srgbClr val="0000CC"/>
            </a:solidFill>
          </a:ln>
        </p:spPr>
        <p:txBody>
          <a:bodyPr wrap="square" rtlCol="0">
            <a:spAutoFit/>
          </a:bodyPr>
          <a:lstStyle/>
          <a:p>
            <a:pPr algn="ctr">
              <a:lnSpc>
                <a:spcPct val="150000"/>
              </a:lnSpc>
            </a:pPr>
            <a:r>
              <a:rPr lang="en-US" sz="4400" b="1" dirty="0" smtClean="0">
                <a:latin typeface="Times New Roman" pitchFamily="18" charset="0"/>
                <a:cs typeface="Times New Roman" pitchFamily="18" charset="0"/>
              </a:rPr>
              <a:t>Chia </a:t>
            </a:r>
            <a:r>
              <a:rPr lang="en-US" sz="4400" b="1" dirty="0" err="1" smtClean="0">
                <a:latin typeface="Times New Roman" pitchFamily="18" charset="0"/>
                <a:cs typeface="Times New Roman" pitchFamily="18" charset="0"/>
              </a:rPr>
              <a:t>sẻ</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với</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người</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thân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về</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những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điều</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đã</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học</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được</a:t>
            </a:r>
            <a:r>
              <a:rPr lang="en-US" sz="4400" b="1" dirty="0" smtClean="0">
                <a:latin typeface="Times New Roman" pitchFamily="18" charset="0"/>
                <a:cs typeface="Times New Roman" pitchFamily="18" charset="0"/>
              </a:rPr>
              <a:t> ở </a:t>
            </a:r>
            <a:r>
              <a:rPr lang="en-US" sz="4400" b="1" dirty="0" err="1" smtClean="0">
                <a:latin typeface="Times New Roman" pitchFamily="18" charset="0"/>
                <a:cs typeface="Times New Roman" pitchFamily="18" charset="0"/>
              </a:rPr>
              <a:t>tiết</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học</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ngày</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hôm</a:t>
            </a:r>
            <a:r>
              <a:rPr lang="en-US" sz="4400" b="1" dirty="0" smtClean="0">
                <a:latin typeface="Times New Roman" pitchFamily="18" charset="0"/>
                <a:cs typeface="Times New Roman" pitchFamily="18" charset="0"/>
              </a:rPr>
              <a:t> nay.</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31474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10985</TotalTime>
  <Words>615</Words>
  <Application>Microsoft Office PowerPoint</Application>
  <PresentationFormat>Custom</PresentationFormat>
  <Paragraphs>59</Paragraphs>
  <Slides>10</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Trương Thị Phương Dung</dc:creator>
  <cp:lastModifiedBy>Admin</cp:lastModifiedBy>
  <cp:revision>1213</cp:revision>
  <dcterms:created xsi:type="dcterms:W3CDTF">2008-09-09T22:52:10Z</dcterms:created>
  <dcterms:modified xsi:type="dcterms:W3CDTF">2022-08-28T08:06:12Z</dcterms:modified>
</cp:coreProperties>
</file>