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430" r:id="rId2"/>
    <p:sldId id="446" r:id="rId3"/>
    <p:sldId id="434" r:id="rId4"/>
    <p:sldId id="442" r:id="rId5"/>
    <p:sldId id="443" r:id="rId6"/>
    <p:sldId id="449" r:id="rId7"/>
    <p:sldId id="448" r:id="rId8"/>
    <p:sldId id="444" r:id="rId9"/>
    <p:sldId id="431" r:id="rId10"/>
  </p:sldIdLst>
  <p:sldSz cx="16276638" cy="9144000"/>
  <p:notesSz cx="6858000" cy="9144000"/>
  <p:custDataLst>
    <p:tags r:id="rId12"/>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66"/>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4.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sp>
        <p:nvSpPr>
          <p:cNvPr id="30" name="Text Box 14"/>
          <p:cNvSpPr txBox="1">
            <a:spLocks noChangeArrowheads="1"/>
          </p:cNvSpPr>
          <p:nvPr/>
        </p:nvSpPr>
        <p:spPr bwMode="auto">
          <a:xfrm>
            <a:off x="1562479" y="4343401"/>
            <a:ext cx="12824239" cy="2576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spcAft>
                <a:spcPts val="1200"/>
              </a:spcAft>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nghiệm</a:t>
            </a:r>
            <a:endPar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21: SINH HOẠT LỚP</a:t>
            </a:r>
          </a:p>
          <a:p>
            <a:pPr algn="ctr" eaLnBrk="1" hangingPunct="1">
              <a:spcBef>
                <a:spcPts val="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GIỚ THIỆU CẢNH ĐẸP QUÊ HƯƠNG</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1" name="Text Box 17"/>
          <p:cNvSpPr txBox="1">
            <a:spLocks noChangeArrowheads="1"/>
          </p:cNvSpPr>
          <p:nvPr/>
        </p:nvSpPr>
        <p:spPr bwMode="auto">
          <a:xfrm>
            <a:off x="2347119" y="19050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4386" y="703852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6"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Quê hương tươi đẹp_Tr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04119" y="685800"/>
            <a:ext cx="14401800" cy="7315200"/>
          </a:xfrm>
        </p:spPr>
      </p:pic>
    </p:spTree>
    <p:extLst>
      <p:ext uri="{BB962C8B-B14F-4D97-AF65-F5344CB8AC3E}">
        <p14:creationId xmlns:p14="http://schemas.microsoft.com/office/powerpoint/2010/main" val="40302315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28119" y="103853"/>
            <a:ext cx="9982200" cy="1569405"/>
            <a:chOff x="2728119" y="103853"/>
            <a:chExt cx="9982200" cy="1569405"/>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498868"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5618731" y="1136154"/>
                <a:ext cx="469984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728119" y="1097280"/>
              <a:ext cx="9982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SINH HOẠT LỚP: GIỚI THIỆU CẢNH ĐẸP QUÊ HƯƠNG</a:t>
              </a:r>
            </a:p>
          </p:txBody>
        </p:sp>
      </p:grpSp>
      <p:grpSp>
        <p:nvGrpSpPr>
          <p:cNvPr id="9" name="Group 8"/>
          <p:cNvGrpSpPr/>
          <p:nvPr/>
        </p:nvGrpSpPr>
        <p:grpSpPr>
          <a:xfrm>
            <a:off x="746919" y="1782783"/>
            <a:ext cx="6477000" cy="677108"/>
            <a:chOff x="1508918" y="1888664"/>
            <a:chExt cx="5770418" cy="677108"/>
          </a:xfrm>
        </p:grpSpPr>
        <p:sp>
          <p:nvSpPr>
            <p:cNvPr id="10" name="Rectangle 9"/>
            <p:cNvSpPr/>
            <p:nvPr/>
          </p:nvSpPr>
          <p:spPr>
            <a:xfrm>
              <a:off x="1508918" y="1888664"/>
              <a:ext cx="5770418"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I. Sơ kết hoạt động tuần qua.</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529520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3" name="TextBox 32"/>
          <p:cNvSpPr txBox="1"/>
          <p:nvPr/>
        </p:nvSpPr>
        <p:spPr>
          <a:xfrm>
            <a:off x="802484" y="2590800"/>
            <a:ext cx="7051930" cy="646331"/>
          </a:xfrm>
          <a:prstGeom prst="rect">
            <a:avLst/>
          </a:prstGeom>
          <a:noFill/>
        </p:spPr>
        <p:txBody>
          <a:bodyPr wrap="none" rtlCol="0">
            <a:spAutoFit/>
          </a:bodyPr>
          <a:lstStyle/>
          <a:p>
            <a:pPr algn="just"/>
            <a:r>
              <a:rPr lang="en-US" sz="3600" smtClean="0">
                <a:solidFill>
                  <a:srgbClr val="FF00FF"/>
                </a:solidFill>
                <a:latin typeface="Times New Roman" pitchFamily="18" charset="0"/>
                <a:cs typeface="Times New Roman" pitchFamily="18" charset="0"/>
              </a:rPr>
              <a:t>1) Kết quả thi đua cuối tuần vừa qua:</a:t>
            </a:r>
            <a:endParaRPr lang="en-US" sz="3600">
              <a:solidFill>
                <a:srgbClr val="FF00FF"/>
              </a:solidFill>
              <a:latin typeface="Times New Roman" pitchFamily="18" charset="0"/>
              <a:cs typeface="Times New Roman" pitchFamily="18" charset="0"/>
            </a:endParaRPr>
          </a:p>
        </p:txBody>
      </p:sp>
      <p:sp>
        <p:nvSpPr>
          <p:cNvPr id="34" name="TextBox 33"/>
          <p:cNvSpPr txBox="1"/>
          <p:nvPr/>
        </p:nvSpPr>
        <p:spPr>
          <a:xfrm>
            <a:off x="801506" y="3371671"/>
            <a:ext cx="14191702" cy="1200329"/>
          </a:xfrm>
          <a:prstGeom prst="rect">
            <a:avLst/>
          </a:prstGeom>
          <a:noFill/>
        </p:spPr>
        <p:txBody>
          <a:bodyPr wrap="square" rtlCol="0">
            <a:spAutoFit/>
          </a:bodyPr>
          <a:lstStyle/>
          <a:p>
            <a:pPr algn="just"/>
            <a:r>
              <a:rPr lang="en-US" sz="3600" smtClean="0">
                <a:solidFill>
                  <a:srgbClr val="0000FF"/>
                </a:solidFill>
                <a:latin typeface="Times New Roman" pitchFamily="18" charset="0"/>
                <a:cs typeface="Times New Roman" pitchFamily="18" charset="0"/>
              </a:rPr>
              <a:t>- Thực hiện tốt nền nếp học tập, đến lớp đúng giờ tham gia thi đua tuần học tốt do đội cờ đỏ tổ chức.</a:t>
            </a:r>
            <a:endParaRPr lang="en-US" sz="3600">
              <a:solidFill>
                <a:srgbClr val="0000FF"/>
              </a:solidFill>
              <a:latin typeface="Times New Roman" pitchFamily="18" charset="0"/>
              <a:cs typeface="Times New Roman" pitchFamily="18" charset="0"/>
            </a:endParaRPr>
          </a:p>
        </p:txBody>
      </p:sp>
      <p:sp>
        <p:nvSpPr>
          <p:cNvPr id="35" name="TextBox 34"/>
          <p:cNvSpPr txBox="1"/>
          <p:nvPr/>
        </p:nvSpPr>
        <p:spPr>
          <a:xfrm>
            <a:off x="789917" y="4590871"/>
            <a:ext cx="14198806" cy="1200329"/>
          </a:xfrm>
          <a:prstGeom prst="rect">
            <a:avLst/>
          </a:prstGeom>
          <a:noFill/>
        </p:spPr>
        <p:txBody>
          <a:bodyPr wrap="square" rtlCol="0">
            <a:spAutoFit/>
          </a:bodyPr>
          <a:lstStyle/>
          <a:p>
            <a:pPr algn="just"/>
            <a:r>
              <a:rPr lang="en-US" sz="3600" smtClean="0">
                <a:solidFill>
                  <a:srgbClr val="0000FF"/>
                </a:solidFill>
                <a:latin typeface="Times New Roman" pitchFamily="18" charset="0"/>
                <a:cs typeface="Times New Roman" pitchFamily="18" charset="0"/>
              </a:rPr>
              <a:t>- Thực hiện tốt việc làm bài tập đầy đủ, chăm chỉ học tập, không nói chuyện riêng trong giờ học. </a:t>
            </a:r>
            <a:endParaRPr lang="en-US" sz="3600">
              <a:solidFill>
                <a:srgbClr val="0000FF"/>
              </a:solidFill>
              <a:latin typeface="Times New Roman" pitchFamily="18" charset="0"/>
              <a:cs typeface="Times New Roman" pitchFamily="18" charset="0"/>
            </a:endParaRPr>
          </a:p>
        </p:txBody>
      </p:sp>
      <p:sp>
        <p:nvSpPr>
          <p:cNvPr id="37" name="TextBox 36"/>
          <p:cNvSpPr txBox="1"/>
          <p:nvPr/>
        </p:nvSpPr>
        <p:spPr>
          <a:xfrm>
            <a:off x="746919" y="5810071"/>
            <a:ext cx="14198806" cy="1200329"/>
          </a:xfrm>
          <a:prstGeom prst="rect">
            <a:avLst/>
          </a:prstGeom>
          <a:noFill/>
        </p:spPr>
        <p:txBody>
          <a:bodyPr wrap="square" rtlCol="0">
            <a:spAutoFit/>
          </a:bodyPr>
          <a:lstStyle/>
          <a:p>
            <a:pPr algn="just"/>
            <a:r>
              <a:rPr lang="en-US" sz="3600" smtClean="0">
                <a:solidFill>
                  <a:srgbClr val="0000FF"/>
                </a:solidFill>
                <a:latin typeface="Times New Roman" pitchFamily="18" charset="0"/>
                <a:cs typeface="Times New Roman" pitchFamily="18" charset="0"/>
              </a:rPr>
              <a:t>- Thực hiện tốt vệ sinh cá nhân, vệ sinh lớp học. Tham gia sinh hoạt tập thể nghiêm túc và hoạt thành tốt   </a:t>
            </a:r>
            <a:endParaRPr lang="en-US" sz="3600">
              <a:solidFill>
                <a:srgbClr val="0000FF"/>
              </a:solidFill>
              <a:latin typeface="Times New Roman" pitchFamily="18" charset="0"/>
              <a:cs typeface="Times New Roman" pitchFamily="18" charset="0"/>
            </a:endParaRPr>
          </a:p>
        </p:txBody>
      </p:sp>
      <p:sp>
        <p:nvSpPr>
          <p:cNvPr id="38" name="TextBox 37"/>
          <p:cNvSpPr txBox="1"/>
          <p:nvPr/>
        </p:nvSpPr>
        <p:spPr>
          <a:xfrm>
            <a:off x="1087931" y="7010400"/>
            <a:ext cx="2125582" cy="646331"/>
          </a:xfrm>
          <a:prstGeom prst="rect">
            <a:avLst/>
          </a:prstGeom>
          <a:noFill/>
        </p:spPr>
        <p:txBody>
          <a:bodyPr wrap="none" rtlCol="0">
            <a:spAutoFit/>
          </a:bodyPr>
          <a:lstStyle/>
          <a:p>
            <a:pPr algn="just"/>
            <a:r>
              <a:rPr lang="en-US" sz="3600" smtClean="0">
                <a:solidFill>
                  <a:srgbClr val="FF00FF"/>
                </a:solidFill>
                <a:latin typeface="Times New Roman" pitchFamily="18" charset="0"/>
                <a:cs typeface="Times New Roman" pitchFamily="18" charset="0"/>
              </a:rPr>
              <a:t>2) Tồn tại:</a:t>
            </a:r>
            <a:endParaRPr lang="en-US" sz="3600">
              <a:solidFill>
                <a:srgbClr val="FF00FF"/>
              </a:solidFill>
              <a:latin typeface="Times New Roman" pitchFamily="18" charset="0"/>
              <a:cs typeface="Times New Roman" pitchFamily="18" charset="0"/>
            </a:endParaRPr>
          </a:p>
        </p:txBody>
      </p:sp>
      <p:sp>
        <p:nvSpPr>
          <p:cNvPr id="39" name="TextBox 38"/>
          <p:cNvSpPr txBox="1"/>
          <p:nvPr/>
        </p:nvSpPr>
        <p:spPr>
          <a:xfrm>
            <a:off x="823119" y="7772400"/>
            <a:ext cx="14554129" cy="646331"/>
          </a:xfrm>
          <a:prstGeom prst="rect">
            <a:avLst/>
          </a:prstGeom>
          <a:noFill/>
        </p:spPr>
        <p:txBody>
          <a:bodyPr wrap="square" rtlCol="0">
            <a:spAutoFit/>
          </a:bodyPr>
          <a:lstStyle/>
          <a:p>
            <a:pPr algn="just"/>
            <a:r>
              <a:rPr lang="en-US" sz="3600" smtClean="0">
                <a:solidFill>
                  <a:srgbClr val="0000FF"/>
                </a:solidFill>
                <a:latin typeface="Times New Roman" pitchFamily="18" charset="0"/>
                <a:cs typeface="Times New Roman" pitchFamily="18" charset="0"/>
              </a:rPr>
              <a:t>- Có một số bạn đi học muộn, một số bạn vẫn nói chuyện riêng trong giờ học.</a:t>
            </a:r>
            <a:endParaRPr lang="en-US" sz="360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7" grpId="0"/>
      <p:bldP spid="38"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51719" y="1782783"/>
            <a:ext cx="7391400" cy="677108"/>
            <a:chOff x="1508918" y="1888664"/>
            <a:chExt cx="6585065" cy="677108"/>
          </a:xfrm>
        </p:grpSpPr>
        <p:sp>
          <p:nvSpPr>
            <p:cNvPr id="10" name="Rectangle 9"/>
            <p:cNvSpPr/>
            <p:nvPr/>
          </p:nvSpPr>
          <p:spPr>
            <a:xfrm>
              <a:off x="1508918" y="1888664"/>
              <a:ext cx="6585065"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II. Kế hoạch hoạt động tuần tới.</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5673989"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4" name="TextBox 33"/>
          <p:cNvSpPr txBox="1"/>
          <p:nvPr/>
        </p:nvSpPr>
        <p:spPr>
          <a:xfrm>
            <a:off x="953906" y="2667000"/>
            <a:ext cx="14728213" cy="1754326"/>
          </a:xfrm>
          <a:prstGeom prst="rect">
            <a:avLst/>
          </a:prstGeom>
          <a:noFill/>
        </p:spPr>
        <p:txBody>
          <a:bodyPr wrap="square" rtlCol="0">
            <a:spAutoFit/>
          </a:bodyPr>
          <a:lstStyle/>
          <a:p>
            <a:pPr algn="just"/>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Thi</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đua</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lập</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thành</a:t>
            </a:r>
            <a:r>
              <a:rPr lang="en-US" sz="3600" dirty="0" smtClean="0">
                <a:solidFill>
                  <a:srgbClr val="0000FF"/>
                </a:solidFill>
                <a:latin typeface="Times New Roman" pitchFamily="18" charset="0"/>
                <a:cs typeface="Times New Roman" pitchFamily="18" charset="0"/>
              </a:rPr>
              <a:t> tích </a:t>
            </a:r>
            <a:r>
              <a:rPr lang="en-US" sz="3600" dirty="0" err="1" smtClean="0">
                <a:solidFill>
                  <a:srgbClr val="0000FF"/>
                </a:solidFill>
                <a:latin typeface="Times New Roman" pitchFamily="18" charset="0"/>
                <a:cs typeface="Times New Roman" pitchFamily="18" charset="0"/>
              </a:rPr>
              <a:t>chào</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mừng</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ngày</a:t>
            </a:r>
            <a:r>
              <a:rPr lang="en-US" sz="3600" dirty="0" smtClean="0">
                <a:solidFill>
                  <a:srgbClr val="0000FF"/>
                </a:solidFill>
                <a:latin typeface="Times New Roman" pitchFamily="18" charset="0"/>
                <a:cs typeface="Times New Roman" pitchFamily="18" charset="0"/>
              </a:rPr>
              <a:t>…………….</a:t>
            </a:r>
          </a:p>
          <a:p>
            <a:pPr algn="just"/>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Tiếp</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tục</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thực</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hiện</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tốt</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nền</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nếp</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học</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tập</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đến</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lớp</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đúng</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giờ</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tham</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gia</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thi</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đua</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tuần</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học</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tốt</a:t>
            </a:r>
            <a:r>
              <a:rPr lang="en-US" sz="3600" dirty="0" smtClean="0">
                <a:solidFill>
                  <a:srgbClr val="0000FF"/>
                </a:solidFill>
                <a:latin typeface="Times New Roman" pitchFamily="18" charset="0"/>
                <a:cs typeface="Times New Roman" pitchFamily="18" charset="0"/>
              </a:rPr>
              <a:t> do </a:t>
            </a:r>
            <a:r>
              <a:rPr lang="en-US" sz="3600" dirty="0" err="1" smtClean="0">
                <a:solidFill>
                  <a:srgbClr val="0000FF"/>
                </a:solidFill>
                <a:latin typeface="Times New Roman" pitchFamily="18" charset="0"/>
                <a:cs typeface="Times New Roman" pitchFamily="18" charset="0"/>
              </a:rPr>
              <a:t>đội</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cờ</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đỏ</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tổ</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chức</a:t>
            </a:r>
            <a:r>
              <a:rPr lang="en-US" sz="3600" dirty="0" smtClean="0">
                <a:solidFill>
                  <a:srgbClr val="0000FF"/>
                </a:solidFill>
                <a:latin typeface="Times New Roman" pitchFamily="18" charset="0"/>
                <a:cs typeface="Times New Roman" pitchFamily="18" charset="0"/>
              </a:rPr>
              <a:t>.</a:t>
            </a:r>
            <a:endParaRPr lang="en-US" sz="3600" dirty="0">
              <a:solidFill>
                <a:srgbClr val="0000FF"/>
              </a:solidFill>
              <a:latin typeface="Times New Roman" pitchFamily="18" charset="0"/>
              <a:cs typeface="Times New Roman" pitchFamily="18" charset="0"/>
            </a:endParaRPr>
          </a:p>
        </p:txBody>
      </p:sp>
      <p:sp>
        <p:nvSpPr>
          <p:cNvPr id="35" name="TextBox 34"/>
          <p:cNvSpPr txBox="1"/>
          <p:nvPr/>
        </p:nvSpPr>
        <p:spPr>
          <a:xfrm>
            <a:off x="789916" y="5810071"/>
            <a:ext cx="14739801" cy="1200329"/>
          </a:xfrm>
          <a:prstGeom prst="rect">
            <a:avLst/>
          </a:prstGeom>
          <a:noFill/>
        </p:spPr>
        <p:txBody>
          <a:bodyPr wrap="square" rtlCol="0">
            <a:spAutoFit/>
          </a:bodyPr>
          <a:lstStyle/>
          <a:p>
            <a:pPr algn="just"/>
            <a:r>
              <a:rPr lang="en-US" sz="3600" dirty="0" smtClean="0">
                <a:solidFill>
                  <a:srgbClr val="0000FF"/>
                </a:solidFill>
                <a:latin typeface="Times New Roman" pitchFamily="18" charset="0"/>
                <a:cs typeface="Times New Roman" pitchFamily="18" charset="0"/>
              </a:rPr>
              <a:t>- Thực </a:t>
            </a:r>
            <a:r>
              <a:rPr lang="en-US" sz="3600" dirty="0" err="1" smtClean="0">
                <a:solidFill>
                  <a:srgbClr val="0000FF"/>
                </a:solidFill>
                <a:latin typeface="Times New Roman" pitchFamily="18" charset="0"/>
                <a:cs typeface="Times New Roman" pitchFamily="18" charset="0"/>
              </a:rPr>
              <a:t>hiện</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tốt</a:t>
            </a:r>
            <a:r>
              <a:rPr lang="en-US" sz="3600" dirty="0" smtClean="0">
                <a:solidFill>
                  <a:srgbClr val="0000FF"/>
                </a:solidFill>
                <a:latin typeface="Times New Roman" pitchFamily="18" charset="0"/>
                <a:cs typeface="Times New Roman" pitchFamily="18" charset="0"/>
              </a:rPr>
              <a:t> việc </a:t>
            </a:r>
            <a:r>
              <a:rPr lang="en-US" sz="3600" dirty="0" err="1" smtClean="0">
                <a:solidFill>
                  <a:srgbClr val="0000FF"/>
                </a:solidFill>
                <a:latin typeface="Times New Roman" pitchFamily="18" charset="0"/>
                <a:cs typeface="Times New Roman" pitchFamily="18" charset="0"/>
              </a:rPr>
              <a:t>làm</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bài</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tập</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đầy</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đủ</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chăm</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chỉ</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học</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tập</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không</a:t>
            </a:r>
            <a:r>
              <a:rPr lang="en-US" sz="3600" dirty="0" smtClean="0">
                <a:solidFill>
                  <a:srgbClr val="0000FF"/>
                </a:solidFill>
                <a:latin typeface="Times New Roman" pitchFamily="18" charset="0"/>
                <a:cs typeface="Times New Roman" pitchFamily="18" charset="0"/>
              </a:rPr>
              <a:t> nói </a:t>
            </a:r>
            <a:r>
              <a:rPr lang="en-US" sz="3600" dirty="0" err="1" smtClean="0">
                <a:solidFill>
                  <a:srgbClr val="0000FF"/>
                </a:solidFill>
                <a:latin typeface="Times New Roman" pitchFamily="18" charset="0"/>
                <a:cs typeface="Times New Roman" pitchFamily="18" charset="0"/>
              </a:rPr>
              <a:t>chuyện</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riêng</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trong</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giờ</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học</a:t>
            </a:r>
            <a:r>
              <a:rPr lang="en-US" sz="3600" dirty="0" smtClean="0">
                <a:solidFill>
                  <a:srgbClr val="0000FF"/>
                </a:solidFill>
                <a:latin typeface="Times New Roman" pitchFamily="18" charset="0"/>
                <a:cs typeface="Times New Roman" pitchFamily="18" charset="0"/>
              </a:rPr>
              <a:t>. </a:t>
            </a:r>
            <a:endParaRPr lang="en-US" sz="3600" dirty="0">
              <a:solidFill>
                <a:srgbClr val="0000FF"/>
              </a:solidFill>
              <a:latin typeface="Times New Roman" pitchFamily="18" charset="0"/>
              <a:cs typeface="Times New Roman" pitchFamily="18" charset="0"/>
            </a:endParaRPr>
          </a:p>
        </p:txBody>
      </p:sp>
      <p:sp>
        <p:nvSpPr>
          <p:cNvPr id="37" name="TextBox 36"/>
          <p:cNvSpPr txBox="1"/>
          <p:nvPr/>
        </p:nvSpPr>
        <p:spPr>
          <a:xfrm>
            <a:off x="746918" y="7257871"/>
            <a:ext cx="14782799" cy="1200329"/>
          </a:xfrm>
          <a:prstGeom prst="rect">
            <a:avLst/>
          </a:prstGeom>
          <a:noFill/>
        </p:spPr>
        <p:txBody>
          <a:bodyPr wrap="square" rtlCol="0">
            <a:spAutoFit/>
          </a:bodyPr>
          <a:lstStyle/>
          <a:p>
            <a:pPr algn="just"/>
            <a:r>
              <a:rPr lang="en-US" sz="3600" dirty="0" smtClean="0">
                <a:solidFill>
                  <a:srgbClr val="0000FF"/>
                </a:solidFill>
                <a:latin typeface="Times New Roman" pitchFamily="18" charset="0"/>
                <a:cs typeface="Times New Roman" pitchFamily="18" charset="0"/>
              </a:rPr>
              <a:t>- Thực </a:t>
            </a:r>
            <a:r>
              <a:rPr lang="en-US" sz="3600" dirty="0" err="1" smtClean="0">
                <a:solidFill>
                  <a:srgbClr val="0000FF"/>
                </a:solidFill>
                <a:latin typeface="Times New Roman" pitchFamily="18" charset="0"/>
                <a:cs typeface="Times New Roman" pitchFamily="18" charset="0"/>
              </a:rPr>
              <a:t>hiện</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tốt</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vệ</a:t>
            </a:r>
            <a:r>
              <a:rPr lang="en-US" sz="3600" dirty="0" smtClean="0">
                <a:solidFill>
                  <a:srgbClr val="0000FF"/>
                </a:solidFill>
                <a:latin typeface="Times New Roman" pitchFamily="18" charset="0"/>
                <a:cs typeface="Times New Roman" pitchFamily="18" charset="0"/>
              </a:rPr>
              <a:t> sinh </a:t>
            </a:r>
            <a:r>
              <a:rPr lang="en-US" sz="3600" dirty="0" err="1" smtClean="0">
                <a:solidFill>
                  <a:srgbClr val="0000FF"/>
                </a:solidFill>
                <a:latin typeface="Times New Roman" pitchFamily="18" charset="0"/>
                <a:cs typeface="Times New Roman" pitchFamily="18" charset="0"/>
              </a:rPr>
              <a:t>cá</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nhân</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vệ</a:t>
            </a:r>
            <a:r>
              <a:rPr lang="en-US" sz="3600" dirty="0" smtClean="0">
                <a:solidFill>
                  <a:srgbClr val="0000FF"/>
                </a:solidFill>
                <a:latin typeface="Times New Roman" pitchFamily="18" charset="0"/>
                <a:cs typeface="Times New Roman" pitchFamily="18" charset="0"/>
              </a:rPr>
              <a:t> sinh </a:t>
            </a:r>
            <a:r>
              <a:rPr lang="en-US" sz="3600" dirty="0" err="1" smtClean="0">
                <a:solidFill>
                  <a:srgbClr val="0000FF"/>
                </a:solidFill>
                <a:latin typeface="Times New Roman" pitchFamily="18" charset="0"/>
                <a:cs typeface="Times New Roman" pitchFamily="18" charset="0"/>
              </a:rPr>
              <a:t>lớp</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học</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Tham</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gia</a:t>
            </a:r>
            <a:r>
              <a:rPr lang="en-US" sz="3600" dirty="0" smtClean="0">
                <a:solidFill>
                  <a:srgbClr val="0000FF"/>
                </a:solidFill>
                <a:latin typeface="Times New Roman" pitchFamily="18" charset="0"/>
                <a:cs typeface="Times New Roman" pitchFamily="18" charset="0"/>
              </a:rPr>
              <a:t> sinh </a:t>
            </a:r>
            <a:r>
              <a:rPr lang="en-US" sz="3600" dirty="0" err="1" smtClean="0">
                <a:solidFill>
                  <a:srgbClr val="0000FF"/>
                </a:solidFill>
                <a:latin typeface="Times New Roman" pitchFamily="18" charset="0"/>
                <a:cs typeface="Times New Roman" pitchFamily="18" charset="0"/>
              </a:rPr>
              <a:t>hoạt</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tập</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thể</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nghiêm</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túc</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và</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hoạt</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thành</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tốt</a:t>
            </a:r>
            <a:r>
              <a:rPr lang="en-US" sz="3600" dirty="0" smtClean="0">
                <a:solidFill>
                  <a:srgbClr val="0000FF"/>
                </a:solidFill>
                <a:latin typeface="Times New Roman" pitchFamily="18" charset="0"/>
                <a:cs typeface="Times New Roman" pitchFamily="18" charset="0"/>
              </a:rPr>
              <a:t>   </a:t>
            </a:r>
            <a:endParaRPr lang="en-US" sz="3600" dirty="0">
              <a:solidFill>
                <a:srgbClr val="0000FF"/>
              </a:solidFill>
              <a:latin typeface="Times New Roman" pitchFamily="18" charset="0"/>
              <a:cs typeface="Times New Roman" pitchFamily="18" charset="0"/>
            </a:endParaRPr>
          </a:p>
        </p:txBody>
      </p:sp>
      <p:sp>
        <p:nvSpPr>
          <p:cNvPr id="18" name="TextBox 17"/>
          <p:cNvSpPr txBox="1"/>
          <p:nvPr/>
        </p:nvSpPr>
        <p:spPr>
          <a:xfrm>
            <a:off x="789916" y="4525832"/>
            <a:ext cx="14739801" cy="1200329"/>
          </a:xfrm>
          <a:prstGeom prst="rect">
            <a:avLst/>
          </a:prstGeom>
          <a:noFill/>
        </p:spPr>
        <p:txBody>
          <a:bodyPr wrap="square" rtlCol="0">
            <a:spAutoFit/>
          </a:bodyPr>
          <a:lstStyle/>
          <a:p>
            <a:pPr algn="just"/>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Khắc</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phục</a:t>
            </a:r>
            <a:r>
              <a:rPr lang="en-US" sz="3600" dirty="0" smtClean="0">
                <a:solidFill>
                  <a:srgbClr val="0000FF"/>
                </a:solidFill>
                <a:latin typeface="Times New Roman" pitchFamily="18" charset="0"/>
                <a:cs typeface="Times New Roman" pitchFamily="18" charset="0"/>
              </a:rPr>
              <a:t> những </a:t>
            </a:r>
            <a:r>
              <a:rPr lang="en-US" sz="3600" dirty="0" err="1" smtClean="0">
                <a:solidFill>
                  <a:srgbClr val="0000FF"/>
                </a:solidFill>
                <a:latin typeface="Times New Roman" pitchFamily="18" charset="0"/>
                <a:cs typeface="Times New Roman" pitchFamily="18" charset="0"/>
              </a:rPr>
              <a:t>tồn</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tại</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trong</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tuần</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trước</a:t>
            </a:r>
            <a:r>
              <a:rPr lang="en-US" sz="3600" dirty="0" smtClean="0">
                <a:solidFill>
                  <a:srgbClr val="0000FF"/>
                </a:solidFill>
                <a:latin typeface="Times New Roman" pitchFamily="18" charset="0"/>
                <a:cs typeface="Times New Roman" pitchFamily="18" charset="0"/>
              </a:rPr>
              <a:t> để </a:t>
            </a:r>
            <a:r>
              <a:rPr lang="en-US" sz="3600" dirty="0" err="1" smtClean="0">
                <a:solidFill>
                  <a:srgbClr val="0000FF"/>
                </a:solidFill>
                <a:latin typeface="Times New Roman" pitchFamily="18" charset="0"/>
                <a:cs typeface="Times New Roman" pitchFamily="18" charset="0"/>
              </a:rPr>
              <a:t>hoàn</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thành</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xuất</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sắc</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nhiệm</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vụ</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tuần</a:t>
            </a:r>
            <a:r>
              <a:rPr lang="en-US" sz="3600" dirty="0" smtClean="0">
                <a:solidFill>
                  <a:srgbClr val="0000FF"/>
                </a:solidFill>
                <a:latin typeface="Times New Roman" pitchFamily="18" charset="0"/>
                <a:cs typeface="Times New Roman" pitchFamily="18" charset="0"/>
              </a:rPr>
              <a:t> </a:t>
            </a:r>
            <a:r>
              <a:rPr lang="en-US" sz="3600" dirty="0" err="1" smtClean="0">
                <a:solidFill>
                  <a:srgbClr val="0000FF"/>
                </a:solidFill>
                <a:latin typeface="Times New Roman" pitchFamily="18" charset="0"/>
                <a:cs typeface="Times New Roman" pitchFamily="18" charset="0"/>
              </a:rPr>
              <a:t>này</a:t>
            </a:r>
            <a:r>
              <a:rPr lang="en-US" sz="3600" dirty="0" smtClean="0">
                <a:solidFill>
                  <a:srgbClr val="0000FF"/>
                </a:solidFill>
                <a:latin typeface="Times New Roman" pitchFamily="18" charset="0"/>
                <a:cs typeface="Times New Roman" pitchFamily="18" charset="0"/>
              </a:rPr>
              <a:t>.</a:t>
            </a:r>
            <a:endParaRPr lang="en-US" sz="3600" dirty="0">
              <a:solidFill>
                <a:srgbClr val="0000FF"/>
              </a:solidFill>
              <a:latin typeface="Times New Roman" pitchFamily="18" charset="0"/>
              <a:cs typeface="Times New Roman" pitchFamily="18" charset="0"/>
            </a:endParaRPr>
          </a:p>
        </p:txBody>
      </p:sp>
      <p:grpSp>
        <p:nvGrpSpPr>
          <p:cNvPr id="15" name="Group 14"/>
          <p:cNvGrpSpPr/>
          <p:nvPr/>
        </p:nvGrpSpPr>
        <p:grpSpPr>
          <a:xfrm>
            <a:off x="3490119" y="103853"/>
            <a:ext cx="9982200" cy="1569405"/>
            <a:chOff x="3490119" y="103853"/>
            <a:chExt cx="9982200" cy="1569405"/>
          </a:xfrm>
        </p:grpSpPr>
        <p:grpSp>
          <p:nvGrpSpPr>
            <p:cNvPr id="16" name="Group 15"/>
            <p:cNvGrpSpPr/>
            <p:nvPr/>
          </p:nvGrpSpPr>
          <p:grpSpPr>
            <a:xfrm>
              <a:off x="5211494" y="103853"/>
              <a:ext cx="5878532" cy="994830"/>
              <a:chOff x="5063633" y="164812"/>
              <a:chExt cx="5779343" cy="994830"/>
            </a:xfrm>
          </p:grpSpPr>
          <p:grpSp>
            <p:nvGrpSpPr>
              <p:cNvPr id="19" name="Group 18"/>
              <p:cNvGrpSpPr/>
              <p:nvPr/>
            </p:nvGrpSpPr>
            <p:grpSpPr>
              <a:xfrm>
                <a:off x="5063633" y="164812"/>
                <a:ext cx="5779343" cy="994830"/>
                <a:chOff x="5063633" y="164812"/>
                <a:chExt cx="5779343" cy="994830"/>
              </a:xfrm>
            </p:grpSpPr>
            <p:sp>
              <p:nvSpPr>
                <p:cNvPr id="21" name="TextBox 20"/>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22" name="TextBox 21"/>
                <p:cNvSpPr txBox="1"/>
                <p:nvPr/>
              </p:nvSpPr>
              <p:spPr>
                <a:xfrm>
                  <a:off x="5498868"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20" name="Straight Connector 19"/>
              <p:cNvCxnSpPr/>
              <p:nvPr/>
            </p:nvCxnSpPr>
            <p:spPr>
              <a:xfrm>
                <a:off x="5618731" y="1136154"/>
                <a:ext cx="469984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7" name="Text Box 14"/>
            <p:cNvSpPr txBox="1">
              <a:spLocks noChangeArrowheads="1"/>
            </p:cNvSpPr>
            <p:nvPr/>
          </p:nvSpPr>
          <p:spPr bwMode="auto">
            <a:xfrm>
              <a:off x="3490119" y="1097280"/>
              <a:ext cx="9982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SINH HOẠT LỚP: GIỚI THIỆU CẢNH ĐẸP QUÊ HƯƠNG</a:t>
              </a:r>
            </a:p>
          </p:txBody>
        </p:sp>
      </p:grpSp>
    </p:spTree>
    <p:extLst>
      <p:ext uri="{BB962C8B-B14F-4D97-AF65-F5344CB8AC3E}">
        <p14:creationId xmlns:p14="http://schemas.microsoft.com/office/powerpoint/2010/main" val="362239735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 calcmode="lin" valueType="num">
                                      <p:cBhvr additive="base">
                                        <p:cTn id="12"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 calcmode="lin" valueType="num">
                                      <p:cBhvr additive="base">
                                        <p:cTn id="18"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
                                            <p:txEl>
                                              <p:pRg st="0" end="0"/>
                                            </p:txEl>
                                          </p:spTgt>
                                        </p:tgtEl>
                                        <p:attrNameLst>
                                          <p:attrName>style.visibility</p:attrName>
                                        </p:attrNameLst>
                                      </p:cBhvr>
                                      <p:to>
                                        <p:strVal val="visible"/>
                                      </p:to>
                                    </p:set>
                                    <p:anim calcmode="lin" valueType="num">
                                      <p:cBhvr additive="base">
                                        <p:cTn id="24"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7">
                                            <p:txEl>
                                              <p:pRg st="0" end="0"/>
                                            </p:txEl>
                                          </p:spTgt>
                                        </p:tgtEl>
                                        <p:attrNameLst>
                                          <p:attrName>style.visibility</p:attrName>
                                        </p:attrNameLst>
                                      </p:cBhvr>
                                      <p:to>
                                        <p:strVal val="visible"/>
                                      </p:to>
                                    </p:set>
                                    <p:anim calcmode="lin" valueType="num">
                                      <p:cBhvr additive="base">
                                        <p:cTn id="3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80318" y="1782783"/>
            <a:ext cx="10744201" cy="677108"/>
            <a:chOff x="1508916" y="1888664"/>
            <a:chExt cx="9174661" cy="677108"/>
          </a:xfrm>
        </p:grpSpPr>
        <p:sp>
          <p:nvSpPr>
            <p:cNvPr id="10" name="Rectangle 9"/>
            <p:cNvSpPr/>
            <p:nvPr/>
          </p:nvSpPr>
          <p:spPr>
            <a:xfrm>
              <a:off x="1508916" y="1888664"/>
              <a:ext cx="9174661"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III. </a:t>
              </a:r>
              <a:r>
                <a:rPr lang="en-US" sz="3800" b="1" dirty="0" err="1" smtClean="0">
                  <a:solidFill>
                    <a:srgbClr val="FF0066"/>
                  </a:solidFill>
                  <a:latin typeface="Times New Roman" pitchFamily="18" charset="0"/>
                  <a:cs typeface="Times New Roman" pitchFamily="18" charset="0"/>
                </a:rPr>
                <a:t>Sinh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hoạt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chủ</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đề</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Giới</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thiệu</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quê</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hương</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08166" y="2519755"/>
              <a:ext cx="866784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6" name="TextBox 15"/>
          <p:cNvSpPr txBox="1"/>
          <p:nvPr/>
        </p:nvSpPr>
        <p:spPr>
          <a:xfrm>
            <a:off x="1243206" y="2590799"/>
            <a:ext cx="13981713" cy="646331"/>
          </a:xfrm>
          <a:prstGeom prst="rect">
            <a:avLst/>
          </a:prstGeom>
          <a:noFill/>
        </p:spPr>
        <p:txBody>
          <a:bodyPr wrap="none" rtlCol="0">
            <a:spAutoFit/>
          </a:bodyPr>
          <a:lstStyle/>
          <a:p>
            <a:r>
              <a:rPr lang="en-US" sz="3600" b="1" dirty="0" smtClean="0">
                <a:solidFill>
                  <a:srgbClr val="FF00FF"/>
                </a:solidFill>
                <a:latin typeface="Times New Roman" pitchFamily="18" charset="0"/>
                <a:cs typeface="Times New Roman" pitchFamily="18" charset="0"/>
              </a:rPr>
              <a:t>1) </a:t>
            </a:r>
            <a:r>
              <a:rPr lang="en-US" sz="3600" b="1" dirty="0" err="1" smtClean="0">
                <a:solidFill>
                  <a:srgbClr val="FF00FF"/>
                </a:solidFill>
                <a:latin typeface="Times New Roman" pitchFamily="18" charset="0"/>
                <a:cs typeface="Times New Roman" pitchFamily="18" charset="0"/>
              </a:rPr>
              <a:t>Giới</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thiệu</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về</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cảnh</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đẹp</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quê</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em</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theo</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nội</a:t>
            </a:r>
            <a:r>
              <a:rPr lang="en-US" sz="3600" b="1" dirty="0" smtClean="0">
                <a:solidFill>
                  <a:srgbClr val="FF00FF"/>
                </a:solidFill>
                <a:latin typeface="Times New Roman" pitchFamily="18" charset="0"/>
                <a:cs typeface="Times New Roman" pitchFamily="18" charset="0"/>
              </a:rPr>
              <a:t> dung </a:t>
            </a:r>
            <a:r>
              <a:rPr lang="en-US" sz="3600" b="1" dirty="0" err="1" smtClean="0">
                <a:solidFill>
                  <a:srgbClr val="FF00FF"/>
                </a:solidFill>
                <a:latin typeface="Times New Roman" pitchFamily="18" charset="0"/>
                <a:cs typeface="Times New Roman" pitchFamily="18" charset="0"/>
              </a:rPr>
              <a:t>đã</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chuẩn</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bị</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Nhóm</a:t>
            </a:r>
            <a:r>
              <a:rPr lang="en-US" sz="3600" b="1" dirty="0" smtClean="0">
                <a:solidFill>
                  <a:srgbClr val="FF00FF"/>
                </a:solidFill>
                <a:latin typeface="Times New Roman" pitchFamily="18" charset="0"/>
                <a:cs typeface="Times New Roman" pitchFamily="18" charset="0"/>
              </a:rPr>
              <a:t> 4)</a:t>
            </a:r>
            <a:endParaRPr lang="en-US" sz="3600" b="1" dirty="0">
              <a:solidFill>
                <a:srgbClr val="FF00FF"/>
              </a:solidFill>
              <a:latin typeface="Times New Roman" pitchFamily="18" charset="0"/>
              <a:cs typeface="Times New Roman" pitchFamily="18" charset="0"/>
            </a:endParaRPr>
          </a:p>
        </p:txBody>
      </p:sp>
      <p:grpSp>
        <p:nvGrpSpPr>
          <p:cNvPr id="23" name="Group 22"/>
          <p:cNvGrpSpPr/>
          <p:nvPr/>
        </p:nvGrpSpPr>
        <p:grpSpPr>
          <a:xfrm>
            <a:off x="3490119" y="103853"/>
            <a:ext cx="9220200" cy="1569405"/>
            <a:chOff x="3490119" y="103853"/>
            <a:chExt cx="9220200" cy="1569405"/>
          </a:xfrm>
        </p:grpSpPr>
        <p:grpSp>
          <p:nvGrpSpPr>
            <p:cNvPr id="24" name="Group 23"/>
            <p:cNvGrpSpPr/>
            <p:nvPr/>
          </p:nvGrpSpPr>
          <p:grpSpPr>
            <a:xfrm>
              <a:off x="5211494" y="103853"/>
              <a:ext cx="5878532" cy="994830"/>
              <a:chOff x="5063633" y="164812"/>
              <a:chExt cx="5779343" cy="994830"/>
            </a:xfrm>
          </p:grpSpPr>
          <p:grpSp>
            <p:nvGrpSpPr>
              <p:cNvPr id="32" name="Group 31"/>
              <p:cNvGrpSpPr/>
              <p:nvPr/>
            </p:nvGrpSpPr>
            <p:grpSpPr>
              <a:xfrm>
                <a:off x="5063633" y="164812"/>
                <a:ext cx="5779343" cy="994830"/>
                <a:chOff x="5063633" y="164812"/>
                <a:chExt cx="5779343" cy="994830"/>
              </a:xfrm>
            </p:grpSpPr>
            <p:sp>
              <p:nvSpPr>
                <p:cNvPr id="34" name="TextBox 33"/>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5" name="TextBox 34"/>
                <p:cNvSpPr txBox="1"/>
                <p:nvPr/>
              </p:nvSpPr>
              <p:spPr>
                <a:xfrm>
                  <a:off x="5498868"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33" name="Straight Connector 32"/>
              <p:cNvCxnSpPr/>
              <p:nvPr/>
            </p:nvCxnSpPr>
            <p:spPr>
              <a:xfrm>
                <a:off x="5618731" y="1136154"/>
                <a:ext cx="469984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5" name="Text Box 14"/>
            <p:cNvSpPr txBox="1">
              <a:spLocks noChangeArrowheads="1"/>
            </p:cNvSpPr>
            <p:nvPr/>
          </p:nvSpPr>
          <p:spPr bwMode="auto">
            <a:xfrm>
              <a:off x="3490119" y="1097280"/>
              <a:ext cx="9220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SINH HOẠT LỚP: GIỚI THIỆU QUÊ HƯƠNG</a:t>
              </a:r>
            </a:p>
          </p:txBody>
        </p:sp>
      </p:grpSp>
      <p:pic>
        <p:nvPicPr>
          <p:cNvPr id="2" name="Picture 1"/>
          <p:cNvPicPr>
            <a:picLocks noChangeAspect="1"/>
          </p:cNvPicPr>
          <p:nvPr/>
        </p:nvPicPr>
        <p:blipFill rotWithShape="1">
          <a:blip r:embed="rId2"/>
          <a:srcRect l="34773" t="53588" r="28666" b="17708"/>
          <a:stretch/>
        </p:blipFill>
        <p:spPr>
          <a:xfrm>
            <a:off x="3490119" y="3733800"/>
            <a:ext cx="8839200" cy="4724399"/>
          </a:xfrm>
          <a:prstGeom prst="rect">
            <a:avLst/>
          </a:prstGeom>
        </p:spPr>
      </p:pic>
    </p:spTree>
    <p:extLst>
      <p:ext uri="{BB962C8B-B14F-4D97-AF65-F5344CB8AC3E}">
        <p14:creationId xmlns:p14="http://schemas.microsoft.com/office/powerpoint/2010/main" val="31344065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6919" y="1782783"/>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a:t>
              </a:r>
              <a:r>
                <a:rPr lang="en-US" sz="3800" b="1" dirty="0" err="1" smtClean="0">
                  <a:solidFill>
                    <a:srgbClr val="FF0066"/>
                  </a:solidFill>
                  <a:latin typeface="Times New Roman" pitchFamily="18" charset="0"/>
                  <a:cs typeface="Times New Roman" pitchFamily="18" charset="0"/>
                </a:rPr>
                <a:t>Xây</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dựng</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kế</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hoạch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giới</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thiệu</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cảnh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đẹp</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quê</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hương</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05346" y="2565475"/>
              <a:ext cx="9611451" cy="297"/>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2" name="TextBox 31"/>
          <p:cNvSpPr txBox="1"/>
          <p:nvPr/>
        </p:nvSpPr>
        <p:spPr>
          <a:xfrm>
            <a:off x="762317" y="2529840"/>
            <a:ext cx="12481401" cy="646331"/>
          </a:xfrm>
          <a:prstGeom prst="rect">
            <a:avLst/>
          </a:prstGeom>
          <a:solidFill>
            <a:schemeClr val="bg1"/>
          </a:solidFill>
        </p:spPr>
        <p:txBody>
          <a:bodyPr wrap="square" rtlCol="0">
            <a:spAutoFit/>
          </a:bodyPr>
          <a:lstStyle/>
          <a:p>
            <a:pPr algn="just"/>
            <a:r>
              <a:rPr lang="en-US" sz="3600" b="1" i="1" dirty="0" err="1" smtClean="0">
                <a:solidFill>
                  <a:srgbClr val="0000CC"/>
                </a:solidFill>
                <a:latin typeface="Times New Roman" pitchFamily="18" charset="0"/>
                <a:cs typeface="Times New Roman" pitchFamily="18" charset="0"/>
              </a:rPr>
              <a:t>Nhận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xét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kế</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hoạch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giới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thiệu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cảnh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đẹp</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quê</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hương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dưới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đây</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grpSp>
        <p:nvGrpSpPr>
          <p:cNvPr id="20" name="Group 19"/>
          <p:cNvGrpSpPr/>
          <p:nvPr/>
        </p:nvGrpSpPr>
        <p:grpSpPr>
          <a:xfrm>
            <a:off x="5014119" y="103853"/>
            <a:ext cx="6096000" cy="1569405"/>
            <a:chOff x="5014119" y="103853"/>
            <a:chExt cx="6096000" cy="1569405"/>
          </a:xfrm>
        </p:grpSpPr>
        <p:sp>
          <p:nvSpPr>
            <p:cNvPr id="21" name="Text Box 14"/>
            <p:cNvSpPr txBox="1">
              <a:spLocks noChangeArrowheads="1"/>
            </p:cNvSpPr>
            <p:nvPr/>
          </p:nvSpPr>
          <p:spPr bwMode="auto">
            <a:xfrm>
              <a:off x="5014119" y="1097280"/>
              <a:ext cx="60960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21: CẢNH ĐẸP QUÊ HƯƠNG</a:t>
              </a:r>
            </a:p>
          </p:txBody>
        </p:sp>
        <p:grpSp>
          <p:nvGrpSpPr>
            <p:cNvPr id="22" name="Group 21"/>
            <p:cNvGrpSpPr/>
            <p:nvPr/>
          </p:nvGrpSpPr>
          <p:grpSpPr>
            <a:xfrm>
              <a:off x="5211494" y="103853"/>
              <a:ext cx="5878532" cy="994830"/>
              <a:chOff x="5063633" y="164812"/>
              <a:chExt cx="5779343" cy="994830"/>
            </a:xfrm>
          </p:grpSpPr>
          <p:grpSp>
            <p:nvGrpSpPr>
              <p:cNvPr id="23" name="Group 22"/>
              <p:cNvGrpSpPr/>
              <p:nvPr/>
            </p:nvGrpSpPr>
            <p:grpSpPr>
              <a:xfrm>
                <a:off x="5063633" y="164812"/>
                <a:ext cx="5779343" cy="994830"/>
                <a:chOff x="5063633" y="164812"/>
                <a:chExt cx="5779343" cy="994830"/>
              </a:xfrm>
            </p:grpSpPr>
            <p:sp>
              <p:nvSpPr>
                <p:cNvPr id="25" name="TextBox 24"/>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26" name="TextBox 25"/>
                <p:cNvSpPr txBox="1"/>
                <p:nvPr/>
              </p:nvSpPr>
              <p:spPr>
                <a:xfrm>
                  <a:off x="5468902"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5618731"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2" name="AutoShape 2" descr="Bật mí những ý tưởng trang trí lớp học cấp 3 đẹp và độc đ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855155" y="3417838"/>
            <a:ext cx="14522164" cy="5078313"/>
          </a:xfrm>
          <a:prstGeom prst="rect">
            <a:avLst/>
          </a:prstGeom>
        </p:spPr>
        <p:txBody>
          <a:bodyPr wrap="square">
            <a:spAutoFit/>
          </a:bodyPr>
          <a:lstStyle/>
          <a:p>
            <a:pPr algn="just"/>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smtClean="0">
                <a:solidFill>
                  <a:srgbClr val="FF0000"/>
                </a:solidFill>
                <a:latin typeface="Times New Roman" panose="02020603050405020304" pitchFamily="18" charset="0"/>
                <a:cs typeface="Times New Roman" panose="02020603050405020304" pitchFamily="18" charset="0"/>
              </a:rPr>
              <a:t>Vịnh </a:t>
            </a:r>
            <a:r>
              <a:rPr lang="vi-VN" sz="3600" b="1" dirty="0">
                <a:solidFill>
                  <a:srgbClr val="FF0000"/>
                </a:solidFill>
                <a:latin typeface="Times New Roman" panose="02020603050405020304" pitchFamily="18" charset="0"/>
                <a:cs typeface="Times New Roman" panose="02020603050405020304" pitchFamily="18" charset="0"/>
              </a:rPr>
              <a:t>Hạ Long là một thắng cảnh thiên nhiên nổi tiếng của Việt Nam, vùng lõi vịnh được UNESCO công nhận là Di sản thiên nhiên thế giới. Nổi bật ở bức tranh là những hòn núi đá với các kích cỡ to nhỏ khác nhau nổi lên trên mặt biển xanh màu ngọc bích. Ở góc phải của bức tranh là một chiếc thuyền buồm du lịch màu trắng đang rẽ sóng qua những hòn núi đá. Ngay phía trên là những chú chim hải âu trắng chao lượn cùng với những đám mây bồng bềnh trên bâu trời xanh biếc. Theo em, đây là một bức tranh phong cảnh rất đẹp. Em rất thích bức tranh này.</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82246"/>
      </p:ext>
    </p:extLst>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80318" y="1782783"/>
            <a:ext cx="10744201" cy="677108"/>
            <a:chOff x="1508916" y="1888664"/>
            <a:chExt cx="9174661" cy="677108"/>
          </a:xfrm>
        </p:grpSpPr>
        <p:sp>
          <p:nvSpPr>
            <p:cNvPr id="10" name="Rectangle 9"/>
            <p:cNvSpPr/>
            <p:nvPr/>
          </p:nvSpPr>
          <p:spPr>
            <a:xfrm>
              <a:off x="1508916" y="1888664"/>
              <a:ext cx="9174661"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III. </a:t>
              </a:r>
              <a:r>
                <a:rPr lang="en-US" sz="3800" b="1" dirty="0" err="1" smtClean="0">
                  <a:solidFill>
                    <a:srgbClr val="FF0066"/>
                  </a:solidFill>
                  <a:latin typeface="Times New Roman" pitchFamily="18" charset="0"/>
                  <a:cs typeface="Times New Roman" pitchFamily="18" charset="0"/>
                </a:rPr>
                <a:t>Sinh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hoạt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chủ</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đề</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Giới</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thiệu</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quê</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hương</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08166" y="2519755"/>
              <a:ext cx="866784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6" name="TextBox 15"/>
          <p:cNvSpPr txBox="1"/>
          <p:nvPr/>
        </p:nvSpPr>
        <p:spPr>
          <a:xfrm>
            <a:off x="1243206" y="2590799"/>
            <a:ext cx="13981713" cy="646331"/>
          </a:xfrm>
          <a:prstGeom prst="rect">
            <a:avLst/>
          </a:prstGeom>
          <a:noFill/>
        </p:spPr>
        <p:txBody>
          <a:bodyPr wrap="none" rtlCol="0">
            <a:spAutoFit/>
          </a:bodyPr>
          <a:lstStyle/>
          <a:p>
            <a:r>
              <a:rPr lang="en-US" sz="3600" b="1" dirty="0" smtClean="0">
                <a:solidFill>
                  <a:srgbClr val="FF00FF"/>
                </a:solidFill>
                <a:latin typeface="Times New Roman" pitchFamily="18" charset="0"/>
                <a:cs typeface="Times New Roman" pitchFamily="18" charset="0"/>
              </a:rPr>
              <a:t>1) </a:t>
            </a:r>
            <a:r>
              <a:rPr lang="en-US" sz="3600" b="1" dirty="0" err="1" smtClean="0">
                <a:solidFill>
                  <a:srgbClr val="FF00FF"/>
                </a:solidFill>
                <a:latin typeface="Times New Roman" pitchFamily="18" charset="0"/>
                <a:cs typeface="Times New Roman" pitchFamily="18" charset="0"/>
              </a:rPr>
              <a:t>Giới</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thiệu</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về</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cảnh</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đẹp</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quê</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em</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theo</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nội</a:t>
            </a:r>
            <a:r>
              <a:rPr lang="en-US" sz="3600" b="1" dirty="0" smtClean="0">
                <a:solidFill>
                  <a:srgbClr val="FF00FF"/>
                </a:solidFill>
                <a:latin typeface="Times New Roman" pitchFamily="18" charset="0"/>
                <a:cs typeface="Times New Roman" pitchFamily="18" charset="0"/>
              </a:rPr>
              <a:t> dung </a:t>
            </a:r>
            <a:r>
              <a:rPr lang="en-US" sz="3600" b="1" dirty="0" err="1" smtClean="0">
                <a:solidFill>
                  <a:srgbClr val="FF00FF"/>
                </a:solidFill>
                <a:latin typeface="Times New Roman" pitchFamily="18" charset="0"/>
                <a:cs typeface="Times New Roman" pitchFamily="18" charset="0"/>
              </a:rPr>
              <a:t>đã</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chuẩn</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bị</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Nhóm</a:t>
            </a:r>
            <a:r>
              <a:rPr lang="en-US" sz="3600" b="1" dirty="0" smtClean="0">
                <a:solidFill>
                  <a:srgbClr val="FF00FF"/>
                </a:solidFill>
                <a:latin typeface="Times New Roman" pitchFamily="18" charset="0"/>
                <a:cs typeface="Times New Roman" pitchFamily="18" charset="0"/>
              </a:rPr>
              <a:t> 4)</a:t>
            </a:r>
            <a:endParaRPr lang="en-US" sz="3600" b="1" dirty="0">
              <a:solidFill>
                <a:srgbClr val="FF00FF"/>
              </a:solidFill>
              <a:latin typeface="Times New Roman" pitchFamily="18" charset="0"/>
              <a:cs typeface="Times New Roman" pitchFamily="18" charset="0"/>
            </a:endParaRPr>
          </a:p>
        </p:txBody>
      </p:sp>
      <p:grpSp>
        <p:nvGrpSpPr>
          <p:cNvPr id="23" name="Group 22"/>
          <p:cNvGrpSpPr/>
          <p:nvPr/>
        </p:nvGrpSpPr>
        <p:grpSpPr>
          <a:xfrm>
            <a:off x="3490119" y="103853"/>
            <a:ext cx="9220200" cy="1569405"/>
            <a:chOff x="3490119" y="103853"/>
            <a:chExt cx="9220200" cy="1569405"/>
          </a:xfrm>
        </p:grpSpPr>
        <p:grpSp>
          <p:nvGrpSpPr>
            <p:cNvPr id="24" name="Group 23"/>
            <p:cNvGrpSpPr/>
            <p:nvPr/>
          </p:nvGrpSpPr>
          <p:grpSpPr>
            <a:xfrm>
              <a:off x="5211494" y="103853"/>
              <a:ext cx="5878532" cy="994830"/>
              <a:chOff x="5063633" y="164812"/>
              <a:chExt cx="5779343" cy="994830"/>
            </a:xfrm>
          </p:grpSpPr>
          <p:grpSp>
            <p:nvGrpSpPr>
              <p:cNvPr id="32" name="Group 31"/>
              <p:cNvGrpSpPr/>
              <p:nvPr/>
            </p:nvGrpSpPr>
            <p:grpSpPr>
              <a:xfrm>
                <a:off x="5063633" y="164812"/>
                <a:ext cx="5779343" cy="994830"/>
                <a:chOff x="5063633" y="164812"/>
                <a:chExt cx="5779343" cy="994830"/>
              </a:xfrm>
            </p:grpSpPr>
            <p:sp>
              <p:nvSpPr>
                <p:cNvPr id="34" name="TextBox 33"/>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5" name="TextBox 34"/>
                <p:cNvSpPr txBox="1"/>
                <p:nvPr/>
              </p:nvSpPr>
              <p:spPr>
                <a:xfrm>
                  <a:off x="5498868"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33" name="Straight Connector 32"/>
              <p:cNvCxnSpPr/>
              <p:nvPr/>
            </p:nvCxnSpPr>
            <p:spPr>
              <a:xfrm>
                <a:off x="5618731" y="1136154"/>
                <a:ext cx="469984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5" name="Text Box 14"/>
            <p:cNvSpPr txBox="1">
              <a:spLocks noChangeArrowheads="1"/>
            </p:cNvSpPr>
            <p:nvPr/>
          </p:nvSpPr>
          <p:spPr bwMode="auto">
            <a:xfrm>
              <a:off x="3490119" y="1097280"/>
              <a:ext cx="9220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SINH HOẠT LỚP: GIỚI THIỆU QUÊ HƯƠNG</a:t>
              </a:r>
            </a:p>
          </p:txBody>
        </p:sp>
      </p:grpSp>
      <p:pic>
        <p:nvPicPr>
          <p:cNvPr id="2" name="Picture 1"/>
          <p:cNvPicPr>
            <a:picLocks noChangeAspect="1"/>
          </p:cNvPicPr>
          <p:nvPr/>
        </p:nvPicPr>
        <p:blipFill rotWithShape="1">
          <a:blip r:embed="rId2"/>
          <a:srcRect l="34773" t="53588" r="28666" b="17708"/>
          <a:stretch/>
        </p:blipFill>
        <p:spPr>
          <a:xfrm>
            <a:off x="8900319" y="3657600"/>
            <a:ext cx="6477000" cy="4724399"/>
          </a:xfrm>
          <a:prstGeom prst="rect">
            <a:avLst/>
          </a:prstGeom>
        </p:spPr>
      </p:pic>
      <p:sp>
        <p:nvSpPr>
          <p:cNvPr id="3" name="TextBox 2"/>
          <p:cNvSpPr txBox="1"/>
          <p:nvPr/>
        </p:nvSpPr>
        <p:spPr>
          <a:xfrm>
            <a:off x="1396547" y="3368038"/>
            <a:ext cx="7656172" cy="1200329"/>
          </a:xfrm>
          <a:prstGeom prst="rect">
            <a:avLst/>
          </a:prstGeom>
          <a:noFill/>
        </p:spPr>
        <p:txBody>
          <a:bodyPr wrap="square" rtlCol="0">
            <a:spAutoFit/>
          </a:bodyPr>
          <a:lstStyle/>
          <a:p>
            <a:r>
              <a:rPr lang="en-US" sz="3600" b="1" dirty="0" err="1" smtClean="0">
                <a:solidFill>
                  <a:srgbClr val="0000CC"/>
                </a:solidFill>
                <a:latin typeface="Times New Roman" panose="02020603050405020304" pitchFamily="18" charset="0"/>
                <a:cs typeface="Times New Roman" panose="02020603050405020304" pitchFamily="18" charset="0"/>
              </a:rPr>
              <a:t>Một</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số</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việc</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cần</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làm</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để</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bảo</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vệ</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quê</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hương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là</a:t>
            </a:r>
            <a:r>
              <a:rPr lang="en-US" sz="3600" b="1" dirty="0" smtClean="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383408" y="4543781"/>
            <a:ext cx="7656172" cy="1200329"/>
          </a:xfrm>
          <a:prstGeom prst="rect">
            <a:avLst/>
          </a:prstGeom>
          <a:noFill/>
        </p:spPr>
        <p:txBody>
          <a:bodyPr wrap="square" rtlCol="0">
            <a:spAutoFit/>
          </a:bodyPr>
          <a:lstStyle/>
          <a:p>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Vứt</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rác</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đúng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nơi</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quy</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định</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tham</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gia</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vệ</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sinh</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trường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lớp</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nơi</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công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cộng</a:t>
            </a:r>
            <a:r>
              <a:rPr lang="en-US" sz="3600" b="1" dirty="0" smtClean="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396547" y="5744110"/>
            <a:ext cx="7656172" cy="1200329"/>
          </a:xfrm>
          <a:prstGeom prst="rect">
            <a:avLst/>
          </a:prstGeom>
          <a:noFill/>
        </p:spPr>
        <p:txBody>
          <a:bodyPr wrap="square" rtlCol="0">
            <a:spAutoFit/>
          </a:bodyPr>
          <a:lstStyle/>
          <a:p>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Tham</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gia</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chăm</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sóc</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và</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giữ</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gìn</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các</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công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trình</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công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cộng</a:t>
            </a:r>
            <a:r>
              <a:rPr lang="en-US" sz="3600" b="1" dirty="0" smtClean="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409686" y="6945330"/>
            <a:ext cx="7656172" cy="1200329"/>
          </a:xfrm>
          <a:prstGeom prst="rect">
            <a:avLst/>
          </a:prstGeom>
          <a:noFill/>
        </p:spPr>
        <p:txBody>
          <a:bodyPr wrap="square" rtlCol="0">
            <a:spAutoFit/>
          </a:bodyPr>
          <a:lstStyle/>
          <a:p>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Tuyên</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truyền</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trong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cộng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đồng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về</a:t>
            </a:r>
            <a:r>
              <a:rPr lang="en-US" sz="3600" b="1" dirty="0" smtClean="0">
                <a:solidFill>
                  <a:srgbClr val="0000CC"/>
                </a:solidFill>
                <a:latin typeface="Times New Roman" panose="02020603050405020304" pitchFamily="18" charset="0"/>
                <a:cs typeface="Times New Roman" panose="02020603050405020304" pitchFamily="18" charset="0"/>
              </a:rPr>
              <a:t> ý </a:t>
            </a:r>
            <a:r>
              <a:rPr lang="en-US" sz="3600" b="1" dirty="0" err="1" smtClean="0">
                <a:solidFill>
                  <a:srgbClr val="0000CC"/>
                </a:solidFill>
                <a:latin typeface="Times New Roman" panose="02020603050405020304" pitchFamily="18" charset="0"/>
                <a:cs typeface="Times New Roman" panose="02020603050405020304" pitchFamily="18" charset="0"/>
              </a:rPr>
              <a:t>thức</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bảo</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vệ</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cảnh</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quan</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thiên</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nhiên</a:t>
            </a:r>
            <a:r>
              <a:rPr lang="en-US" sz="3600" b="1" dirty="0" smtClean="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306274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08918" y="1782783"/>
            <a:ext cx="3352801" cy="677108"/>
            <a:chOff x="2187788" y="1888664"/>
            <a:chExt cx="2987040" cy="677108"/>
          </a:xfrm>
        </p:grpSpPr>
        <p:sp>
          <p:nvSpPr>
            <p:cNvPr id="10" name="Rectangle 9"/>
            <p:cNvSpPr/>
            <p:nvPr/>
          </p:nvSpPr>
          <p:spPr>
            <a:xfrm>
              <a:off x="2187788" y="1888664"/>
              <a:ext cx="298704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IV. Vận dụng</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2255676" y="2519755"/>
              <a:ext cx="2483288"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6" name="TextBox 15"/>
          <p:cNvSpPr txBox="1"/>
          <p:nvPr/>
        </p:nvSpPr>
        <p:spPr>
          <a:xfrm>
            <a:off x="1464418" y="2590799"/>
            <a:ext cx="9929321" cy="646331"/>
          </a:xfrm>
          <a:prstGeom prst="rect">
            <a:avLst/>
          </a:prstGeom>
          <a:noFill/>
        </p:spPr>
        <p:txBody>
          <a:bodyPr wrap="none" rtlCol="0">
            <a:spAutoFit/>
          </a:bodyPr>
          <a:lstStyle/>
          <a:p>
            <a:r>
              <a:rPr lang="en-US" sz="3600" b="1" dirty="0" smtClean="0">
                <a:solidFill>
                  <a:srgbClr val="FF00FF"/>
                </a:solidFill>
                <a:latin typeface="Times New Roman" pitchFamily="18" charset="0"/>
                <a:cs typeface="Times New Roman" pitchFamily="18" charset="0"/>
              </a:rPr>
              <a:t>2) Chia </a:t>
            </a:r>
            <a:r>
              <a:rPr lang="en-US" sz="3600" b="1" dirty="0" err="1" smtClean="0">
                <a:solidFill>
                  <a:srgbClr val="FF00FF"/>
                </a:solidFill>
                <a:latin typeface="Times New Roman" pitchFamily="18" charset="0"/>
                <a:cs typeface="Times New Roman" pitchFamily="18" charset="0"/>
              </a:rPr>
              <a:t>sẻ</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với</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người</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thân</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về</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cảnh</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đẹp</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quê</a:t>
            </a:r>
            <a:r>
              <a:rPr lang="en-US" sz="3600" b="1" dirty="0" smtClean="0">
                <a:solidFill>
                  <a:srgbClr val="FF00FF"/>
                </a:solidFill>
                <a:latin typeface="Times New Roman" pitchFamily="18" charset="0"/>
                <a:cs typeface="Times New Roman" pitchFamily="18" charset="0"/>
              </a:rPr>
              <a:t> </a:t>
            </a:r>
            <a:r>
              <a:rPr lang="en-US" sz="3600" b="1" dirty="0" err="1" smtClean="0">
                <a:solidFill>
                  <a:srgbClr val="FF00FF"/>
                </a:solidFill>
                <a:latin typeface="Times New Roman" pitchFamily="18" charset="0"/>
                <a:cs typeface="Times New Roman" pitchFamily="18" charset="0"/>
              </a:rPr>
              <a:t>hương</a:t>
            </a:r>
            <a:r>
              <a:rPr lang="en-US" sz="3600" b="1" dirty="0" smtClean="0">
                <a:solidFill>
                  <a:srgbClr val="FF00FF"/>
                </a:solidFill>
                <a:latin typeface="Times New Roman" pitchFamily="18" charset="0"/>
                <a:cs typeface="Times New Roman" pitchFamily="18" charset="0"/>
              </a:rPr>
              <a:t>.</a:t>
            </a:r>
            <a:endParaRPr lang="en-US" sz="3600" b="1" dirty="0">
              <a:solidFill>
                <a:srgbClr val="FF00FF"/>
              </a:solidFill>
              <a:latin typeface="Times New Roman" pitchFamily="18" charset="0"/>
              <a:cs typeface="Times New Roman" pitchFamily="18" charset="0"/>
            </a:endParaRPr>
          </a:p>
        </p:txBody>
      </p:sp>
      <p:grpSp>
        <p:nvGrpSpPr>
          <p:cNvPr id="14" name="Group 13"/>
          <p:cNvGrpSpPr/>
          <p:nvPr/>
        </p:nvGrpSpPr>
        <p:grpSpPr>
          <a:xfrm>
            <a:off x="3490119" y="103853"/>
            <a:ext cx="9220200" cy="1569405"/>
            <a:chOff x="3490119" y="103853"/>
            <a:chExt cx="9220200" cy="1569405"/>
          </a:xfrm>
        </p:grpSpPr>
        <p:grpSp>
          <p:nvGrpSpPr>
            <p:cNvPr id="15" name="Group 14"/>
            <p:cNvGrpSpPr/>
            <p:nvPr/>
          </p:nvGrpSpPr>
          <p:grpSpPr>
            <a:xfrm>
              <a:off x="5211494" y="103853"/>
              <a:ext cx="5878532" cy="994830"/>
              <a:chOff x="5063633" y="164812"/>
              <a:chExt cx="5779343" cy="994830"/>
            </a:xfrm>
          </p:grpSpPr>
          <p:grpSp>
            <p:nvGrpSpPr>
              <p:cNvPr id="19" name="Group 18"/>
              <p:cNvGrpSpPr/>
              <p:nvPr/>
            </p:nvGrpSpPr>
            <p:grpSpPr>
              <a:xfrm>
                <a:off x="5063633" y="164812"/>
                <a:ext cx="5779343" cy="994830"/>
                <a:chOff x="5063633" y="164812"/>
                <a:chExt cx="5779343" cy="994830"/>
              </a:xfrm>
            </p:grpSpPr>
            <p:sp>
              <p:nvSpPr>
                <p:cNvPr id="21" name="TextBox 20"/>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22" name="TextBox 21"/>
                <p:cNvSpPr txBox="1"/>
                <p:nvPr/>
              </p:nvSpPr>
              <p:spPr>
                <a:xfrm>
                  <a:off x="5498868"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20" name="Straight Connector 19"/>
              <p:cNvCxnSpPr/>
              <p:nvPr/>
            </p:nvCxnSpPr>
            <p:spPr>
              <a:xfrm>
                <a:off x="5618731" y="1136154"/>
                <a:ext cx="469984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8" name="Text Box 14"/>
            <p:cNvSpPr txBox="1">
              <a:spLocks noChangeArrowheads="1"/>
            </p:cNvSpPr>
            <p:nvPr/>
          </p:nvSpPr>
          <p:spPr bwMode="auto">
            <a:xfrm>
              <a:off x="3490119" y="1097280"/>
              <a:ext cx="9220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latin typeface="Times New Roman" pitchFamily="18" charset="0"/>
                </a:rPr>
                <a:t>SINH HOẠT LỚP: CHUẨN BỊ TRANG TRÍ LỚP HỌC</a:t>
              </a:r>
            </a:p>
          </p:txBody>
        </p:sp>
      </p:grpSp>
      <p:pic>
        <p:nvPicPr>
          <p:cNvPr id="17" name="Giới thiệu về Hồ Gươm. Hồ Hoàn Kiếm-Hoan Kiem la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0319" y="3581400"/>
            <a:ext cx="13487400" cy="4572000"/>
          </a:xfrm>
          <a:prstGeom prst="rect">
            <a:avLst/>
          </a:prstGeom>
        </p:spPr>
      </p:pic>
    </p:spTree>
    <p:extLst>
      <p:ext uri="{BB962C8B-B14F-4D97-AF65-F5344CB8AC3E}">
        <p14:creationId xmlns:p14="http://schemas.microsoft.com/office/powerpoint/2010/main" val="347782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video>
              <p:cMediaNode vol="80000">
                <p:cTn id="13" fill="hold" display="0">
                  <p:stCondLst>
                    <p:cond delay="indefinite"/>
                  </p:stCondLst>
                </p:cTn>
                <p:tgtEl>
                  <p:spTgt spid="17"/>
                </p:tgtEl>
              </p:cMediaNode>
            </p:video>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10603</TotalTime>
  <Words>576</Words>
  <Application>Microsoft Office PowerPoint</Application>
  <PresentationFormat>Custom</PresentationFormat>
  <Paragraphs>52</Paragraphs>
  <Slides>9</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1206</cp:revision>
  <dcterms:created xsi:type="dcterms:W3CDTF">2008-09-09T22:52:10Z</dcterms:created>
  <dcterms:modified xsi:type="dcterms:W3CDTF">2022-08-28T08:09:23Z</dcterms:modified>
</cp:coreProperties>
</file>