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</p:sldMasterIdLst>
  <p:notesMasterIdLst>
    <p:notesMasterId r:id="rId28"/>
  </p:notesMasterIdLst>
  <p:sldIdLst>
    <p:sldId id="256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5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6" r:id="rId22"/>
    <p:sldId id="275" r:id="rId23"/>
    <p:sldId id="278" r:id="rId24"/>
    <p:sldId id="281" r:id="rId25"/>
    <p:sldId id="279" r:id="rId26"/>
    <p:sldId id="280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544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0FA49-589B-42DA-B9F7-7BD99BC75FAA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51A43-5E34-4761-AE08-7243B5F0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5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70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Liên hệ facebook cá nhân: </a:t>
            </a:r>
            <a:r>
              <a:rPr lang="en-US" smtClean="0">
                <a:hlinkClick r:id="rId3"/>
              </a:rPr>
              <a:t>https://www.facebook.com/nhilinh.phan/</a:t>
            </a:r>
            <a:r>
              <a:rPr lang="en-US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Nhóm:</a:t>
            </a:r>
            <a:r>
              <a:rPr lang="en-US" baseline="0" smtClean="0"/>
              <a:t> </a:t>
            </a:r>
            <a:r>
              <a:rPr lang="en-US" smtClean="0">
                <a:hlinkClick r:id="rId4"/>
              </a:rPr>
              <a:t>https://www.facebook.com/groups/443096903751589</a:t>
            </a:r>
            <a:endParaRPr lang="en-US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Hoặc</a:t>
            </a:r>
            <a:r>
              <a:rPr lang="en-US" baseline="0" smtClean="0"/>
              <a:t> zalo: 0916.604.268 </a:t>
            </a:r>
            <a:r>
              <a:rPr lang="en-US" smtClean="0"/>
              <a:t>để</a:t>
            </a:r>
            <a:r>
              <a:rPr lang="en-US" baseline="0" smtClean="0"/>
              <a:t> được hỗ trợ soạn giáo án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57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0A3BAA-4358-4D63-963E-4859CDAE5C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691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6B2B79-FECD-408E-BCA1-66A80A5FE55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24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00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5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A84EA-794B-4F4C-B4AE-E89E7C184D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8581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58409-E0E7-4292-AE20-D6BDF4CC8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2763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10BBE-B349-47A7-B9D9-1E4D42710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502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5B5CE-D9D2-46BD-B323-4D28F26635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9562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43123-92E6-4E71-BD36-D2BCF7549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2603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0A115-AC80-436F-AF67-98626774B5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9647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859CE-8371-4BC9-9254-473D232A11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9098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33BD8-64AC-4F2B-872E-919F0C6F7C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8000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37FA3-B31F-4539-8FF2-B06C0AA217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3958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DCDDD-5EFB-42A9-BBBD-707C5D80B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72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6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88D6A-0282-4F3D-B4BF-2753CF66AE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5756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7E687-5AAD-46F0-B12C-F5B3740F42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8685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2389E-BF9D-4298-A44E-935D7E9AED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5519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364B1-BC1C-4FB1-A239-BDACB0E251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3270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D3ED6-1783-472F-BEA4-DB0D9A28D0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1383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BA53C-1AC0-4EF7-A34F-9E409B3375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8634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DF146-8043-41A4-B3E6-DD510765B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7344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3DA27-B07F-404B-A953-0552F756D9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177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72055-2948-409B-AFAA-532ADD0220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604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E31E7-8C5F-4C0A-A61A-0E5DE29EB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910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28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9E459-1AD4-4159-86C6-EF31705ED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4041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3C4E9-840F-47FB-823B-6E7B9A4A75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3440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0F7F8-803D-49F5-A939-8816A5CE84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9475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149C7-C631-4DB3-8CCE-BF22B80A6B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110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D4F33-FC0E-4758-99BD-4FB5656106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0236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37D68-F49A-45EB-A638-47E224D507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8237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BB8E-D7C7-4320-ABCD-CCA5FE66C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2915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2335C-DEC4-4D2E-84C0-20C520A2D5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636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ABF49-BED9-45C5-AB7C-826503BAF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169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7A51C-7EF5-4C5C-B56F-EE2C0DEE34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224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8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B68F9-FA5B-4BF1-8D6E-C5493ADD98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1037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763A5-08BF-451D-977D-8F589D9E0E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7289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C0059-9187-4C68-907C-19D4222B95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9302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BAB19-6545-464F-86EB-D960139CE5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2514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13A16-EB11-4111-8401-8B2867AE77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1309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AA916-A25E-4084-B12A-EF790DCAAA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7448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51C6D-B456-4CDF-AE5E-23A8EFD329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3325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3A56-744D-40D1-A074-778E2945D6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3501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21A82-EE1E-4A55-9D4B-DD00FDFA63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8062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BFFC0-96D1-4B17-9C4F-869A0E7DFD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55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8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3AD57-A981-438F-9365-6FD1FA106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2971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31E2-FFCF-428D-8DB7-81479E368C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6367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99D8A-E496-49F7-9506-6E335ED528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6967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3EEED-2388-4FA3-AA9A-EAF0CD87EE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6473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A72C6-FC6A-4B3D-B035-D7AD4D16A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6686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79085-A1DC-45A9-82DF-7070BF823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7416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C0BC6-C0B1-4A73-B478-D962DD331B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2217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64D97-2273-4435-A130-76EDF9D96A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050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5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06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12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10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61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00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25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06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85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96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9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5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8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3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0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1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93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86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5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6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6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9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83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78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35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56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40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05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2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94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0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57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3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429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2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56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90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0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08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195EC-DC6B-489B-A055-6BB94288F1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815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D4EAB-B339-4AE1-A2C1-EF66DEB956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8031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C5AC9-F77F-423E-AB0D-DB19DA7AD9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708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338F2-72F4-4AC2-93DB-BD58A589C3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392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70196-2C07-4B5E-85F5-026C14B60D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469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3A775-F027-4D1D-8268-74AA226CE8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102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9B30A-B660-406B-A86F-11EC974DCE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393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98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70DFD-C637-44A7-A8E8-845387C596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9123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99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079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30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215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770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98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018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980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69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390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681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24CA1-7AEB-490A-9E24-88B557C79D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2159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6F8BA-F093-4AAB-B1B8-0D859FD24C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1530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BDE5D-F0D6-470B-B151-15DB3AE8F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8755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51022-CFE0-4CB2-BE83-84C208371E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297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C5BE8-06C6-4306-AE4B-CA0DF7432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4736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5ED24-9CA9-4AB1-B1D3-72C4321818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3647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5F5FB-D01F-404D-89C2-F09265B5E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9448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68106-A1D2-486D-8480-DFE64E90B0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77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A27A9-58D3-49CF-8AB4-73F96FE85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9102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96CB-8293-46C8-AE58-177C298885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0962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15098-972A-48AB-86E1-85F3E7726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0721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BC33E-E5B5-4AD5-8FB7-A5F3B3780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9739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6E590-F276-4CE2-826B-8D91462B50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4971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E934-EA9B-46E5-9DAA-09442E2556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0957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3151-4B4E-4C89-B6D9-CAA184EE42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636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5203D-F9B0-4175-A0D0-A279DA503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1357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C4EE6-A36E-4709-805B-F77F777E93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1441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AB7A6-FCE3-4179-82E2-36B7F62F9B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23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23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D715B-EEF8-4F3A-A7DC-5F32C9652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6931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A8836-C2FD-4C79-9B99-3131CD1E2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2677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45CEA-30AF-449E-A4D7-2040FBA9A3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7389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B981C-633A-427E-BD02-624995BB3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8676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019E0-442E-48A5-8915-AB7ED918E2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3239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6C8CA-1266-402B-A808-CD104A739A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270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FCE9E-0277-4321-9DF5-2DF0B7B1E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6043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6131B-8858-4856-B353-713DC8945F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0709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FACB-B60A-4C52-A09A-613FA12006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5474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1B00D-BC67-4994-9549-DDEAA0644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04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94.xml"/><Relationship Id="rId47" Type="http://schemas.openxmlformats.org/officeDocument/2006/relationships/slideLayout" Target="../slideLayouts/slideLayout99.xml"/><Relationship Id="rId63" Type="http://schemas.openxmlformats.org/officeDocument/2006/relationships/slideLayout" Target="../slideLayouts/slideLayout115.xml"/><Relationship Id="rId68" Type="http://schemas.openxmlformats.org/officeDocument/2006/relationships/slideLayout" Target="../slideLayouts/slideLayout120.xml"/><Relationship Id="rId84" Type="http://schemas.openxmlformats.org/officeDocument/2006/relationships/slideLayout" Target="../slideLayouts/slideLayout136.xml"/><Relationship Id="rId89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53" Type="http://schemas.openxmlformats.org/officeDocument/2006/relationships/slideLayout" Target="../slideLayouts/slideLayout105.xml"/><Relationship Id="rId58" Type="http://schemas.openxmlformats.org/officeDocument/2006/relationships/slideLayout" Target="../slideLayouts/slideLayout110.xml"/><Relationship Id="rId74" Type="http://schemas.openxmlformats.org/officeDocument/2006/relationships/slideLayout" Target="../slideLayouts/slideLayout126.xml"/><Relationship Id="rId79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57.xml"/><Relationship Id="rId90" Type="http://schemas.openxmlformats.org/officeDocument/2006/relationships/slideLayout" Target="../slideLayouts/slideLayout142.xml"/><Relationship Id="rId95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95.xml"/><Relationship Id="rId48" Type="http://schemas.openxmlformats.org/officeDocument/2006/relationships/slideLayout" Target="../slideLayouts/slideLayout100.xml"/><Relationship Id="rId64" Type="http://schemas.openxmlformats.org/officeDocument/2006/relationships/slideLayout" Target="../slideLayouts/slideLayout116.xml"/><Relationship Id="rId69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60.xml"/><Relationship Id="rId51" Type="http://schemas.openxmlformats.org/officeDocument/2006/relationships/slideLayout" Target="../slideLayouts/slideLayout103.xml"/><Relationship Id="rId72" Type="http://schemas.openxmlformats.org/officeDocument/2006/relationships/slideLayout" Target="../slideLayouts/slideLayout124.xml"/><Relationship Id="rId80" Type="http://schemas.openxmlformats.org/officeDocument/2006/relationships/slideLayout" Target="../slideLayouts/slideLayout132.xml"/><Relationship Id="rId85" Type="http://schemas.openxmlformats.org/officeDocument/2006/relationships/slideLayout" Target="../slideLayouts/slideLayout137.xml"/><Relationship Id="rId9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98.xml"/><Relationship Id="rId59" Type="http://schemas.openxmlformats.org/officeDocument/2006/relationships/slideLayout" Target="../slideLayouts/slideLayout111.xml"/><Relationship Id="rId67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93.xml"/><Relationship Id="rId54" Type="http://schemas.openxmlformats.org/officeDocument/2006/relationships/slideLayout" Target="../slideLayouts/slideLayout106.xml"/><Relationship Id="rId62" Type="http://schemas.openxmlformats.org/officeDocument/2006/relationships/slideLayout" Target="../slideLayouts/slideLayout114.xml"/><Relationship Id="rId70" Type="http://schemas.openxmlformats.org/officeDocument/2006/relationships/slideLayout" Target="../slideLayouts/slideLayout122.xml"/><Relationship Id="rId75" Type="http://schemas.openxmlformats.org/officeDocument/2006/relationships/slideLayout" Target="../slideLayouts/slideLayout127.xml"/><Relationship Id="rId83" Type="http://schemas.openxmlformats.org/officeDocument/2006/relationships/slideLayout" Target="../slideLayouts/slideLayout135.xml"/><Relationship Id="rId88" Type="http://schemas.openxmlformats.org/officeDocument/2006/relationships/slideLayout" Target="../slideLayouts/slideLayout140.xml"/><Relationship Id="rId91" Type="http://schemas.openxmlformats.org/officeDocument/2006/relationships/slideLayout" Target="../slideLayouts/slideLayout143.xml"/><Relationship Id="rId96" Type="http://schemas.openxmlformats.org/officeDocument/2006/relationships/theme" Target="../theme/theme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49" Type="http://schemas.openxmlformats.org/officeDocument/2006/relationships/slideLayout" Target="../slideLayouts/slideLayout101.xml"/><Relationship Id="rId57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83.xml"/><Relationship Id="rId44" Type="http://schemas.openxmlformats.org/officeDocument/2006/relationships/slideLayout" Target="../slideLayouts/slideLayout96.xml"/><Relationship Id="rId52" Type="http://schemas.openxmlformats.org/officeDocument/2006/relationships/slideLayout" Target="../slideLayouts/slideLayout104.xml"/><Relationship Id="rId60" Type="http://schemas.openxmlformats.org/officeDocument/2006/relationships/slideLayout" Target="../slideLayouts/slideLayout112.xml"/><Relationship Id="rId65" Type="http://schemas.openxmlformats.org/officeDocument/2006/relationships/slideLayout" Target="../slideLayouts/slideLayout117.xml"/><Relationship Id="rId73" Type="http://schemas.openxmlformats.org/officeDocument/2006/relationships/slideLayout" Target="../slideLayouts/slideLayout125.xml"/><Relationship Id="rId78" Type="http://schemas.openxmlformats.org/officeDocument/2006/relationships/slideLayout" Target="../slideLayouts/slideLayout130.xml"/><Relationship Id="rId81" Type="http://schemas.openxmlformats.org/officeDocument/2006/relationships/slideLayout" Target="../slideLayouts/slideLayout133.xml"/><Relationship Id="rId86" Type="http://schemas.openxmlformats.org/officeDocument/2006/relationships/slideLayout" Target="../slideLayouts/slideLayout138.xml"/><Relationship Id="rId94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86.xml"/><Relationship Id="rId50" Type="http://schemas.openxmlformats.org/officeDocument/2006/relationships/slideLayout" Target="../slideLayouts/slideLayout102.xml"/><Relationship Id="rId55" Type="http://schemas.openxmlformats.org/officeDocument/2006/relationships/slideLayout" Target="../slideLayouts/slideLayout107.xml"/><Relationship Id="rId7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59.xml"/><Relationship Id="rId71" Type="http://schemas.openxmlformats.org/officeDocument/2006/relationships/slideLayout" Target="../slideLayouts/slideLayout123.xml"/><Relationship Id="rId9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92.xml"/><Relationship Id="rId45" Type="http://schemas.openxmlformats.org/officeDocument/2006/relationships/slideLayout" Target="../slideLayouts/slideLayout97.xml"/><Relationship Id="rId66" Type="http://schemas.openxmlformats.org/officeDocument/2006/relationships/slideLayout" Target="../slideLayouts/slideLayout118.xml"/><Relationship Id="rId87" Type="http://schemas.openxmlformats.org/officeDocument/2006/relationships/slideLayout" Target="../slideLayouts/slideLayout139.xml"/><Relationship Id="rId61" Type="http://schemas.openxmlformats.org/officeDocument/2006/relationships/slideLayout" Target="../slideLayouts/slideLayout113.xml"/><Relationship Id="rId82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56" Type="http://schemas.openxmlformats.org/officeDocument/2006/relationships/slideLayout" Target="../slideLayouts/slideLayout108.xml"/><Relationship Id="rId77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B5D3F-909B-443F-8069-B4DFB9E79051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2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93" r:id="rId3"/>
    <p:sldLayoutId id="2147483792" r:id="rId4"/>
    <p:sldLayoutId id="2147483791" r:id="rId5"/>
    <p:sldLayoutId id="2147483790" r:id="rId6"/>
    <p:sldLayoutId id="2147483787" r:id="rId7"/>
    <p:sldLayoutId id="2147483776" r:id="rId8"/>
    <p:sldLayoutId id="2147483775" r:id="rId9"/>
    <p:sldLayoutId id="2147483774" r:id="rId10"/>
    <p:sldLayoutId id="2147483773" r:id="rId11"/>
    <p:sldLayoutId id="2147483679" r:id="rId12"/>
    <p:sldLayoutId id="2147483678" r:id="rId13"/>
    <p:sldLayoutId id="2147483677" r:id="rId14"/>
    <p:sldLayoutId id="2147483676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A0E4E-64D7-43FA-9BFD-B210F870005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8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89" r:id="rId3"/>
    <p:sldLayoutId id="2147483788" r:id="rId4"/>
    <p:sldLayoutId id="2147483786" r:id="rId5"/>
    <p:sldLayoutId id="2147483785" r:id="rId6"/>
    <p:sldLayoutId id="2147483784" r:id="rId7"/>
    <p:sldLayoutId id="2147483783" r:id="rId8"/>
    <p:sldLayoutId id="2147483772" r:id="rId9"/>
    <p:sldLayoutId id="2147483771" r:id="rId10"/>
    <p:sldLayoutId id="2147483770" r:id="rId11"/>
    <p:sldLayoutId id="2147483769" r:id="rId12"/>
    <p:sldLayoutId id="2147483675" r:id="rId13"/>
    <p:sldLayoutId id="2147483674" r:id="rId14"/>
    <p:sldLayoutId id="2147483673" r:id="rId15"/>
    <p:sldLayoutId id="2147483663" r:id="rId16"/>
    <p:sldLayoutId id="2147483664" r:id="rId17"/>
    <p:sldLayoutId id="2147483665" r:id="rId18"/>
    <p:sldLayoutId id="2147483666" r:id="rId19"/>
    <p:sldLayoutId id="2147483782" r:id="rId20"/>
    <p:sldLayoutId id="2147483781" r:id="rId21"/>
    <p:sldLayoutId id="2147483768" r:id="rId22"/>
    <p:sldLayoutId id="2147483672" r:id="rId23"/>
    <p:sldLayoutId id="2147483667" r:id="rId24"/>
    <p:sldLayoutId id="2147483668" r:id="rId25"/>
    <p:sldLayoutId id="2147483669" r:id="rId26"/>
    <p:sldLayoutId id="2147483670" r:id="rId27"/>
    <p:sldLayoutId id="2147483671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pPr>
              <a:defRPr/>
            </a:pPr>
            <a:fld id="{F32E6B09-A8B2-44F9-A316-64D6AF29F3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25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797" r:id="rId10"/>
    <p:sldLayoutId id="2147483796" r:id="rId11"/>
    <p:sldLayoutId id="2147483795" r:id="rId12"/>
    <p:sldLayoutId id="2147483794" r:id="rId13"/>
    <p:sldLayoutId id="2147483780" r:id="rId14"/>
    <p:sldLayoutId id="2147483779" r:id="rId15"/>
    <p:sldLayoutId id="2147483778" r:id="rId16"/>
    <p:sldLayoutId id="2147483777" r:id="rId17"/>
    <p:sldLayoutId id="2147483767" r:id="rId18"/>
    <p:sldLayoutId id="2147483766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7" r:id="rId47"/>
    <p:sldLayoutId id="2147483718" r:id="rId48"/>
    <p:sldLayoutId id="2147483719" r:id="rId49"/>
    <p:sldLayoutId id="2147483720" r:id="rId50"/>
    <p:sldLayoutId id="2147483721" r:id="rId51"/>
    <p:sldLayoutId id="2147483722" r:id="rId52"/>
    <p:sldLayoutId id="2147483723" r:id="rId53"/>
    <p:sldLayoutId id="2147483724" r:id="rId54"/>
    <p:sldLayoutId id="2147483725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733" r:id="rId63"/>
    <p:sldLayoutId id="2147483734" r:id="rId64"/>
    <p:sldLayoutId id="2147483735" r:id="rId65"/>
    <p:sldLayoutId id="2147483736" r:id="rId66"/>
    <p:sldLayoutId id="2147483737" r:id="rId67"/>
    <p:sldLayoutId id="2147483738" r:id="rId68"/>
    <p:sldLayoutId id="2147483739" r:id="rId69"/>
    <p:sldLayoutId id="2147483740" r:id="rId70"/>
    <p:sldLayoutId id="2147483741" r:id="rId71"/>
    <p:sldLayoutId id="2147483742" r:id="rId72"/>
    <p:sldLayoutId id="2147483743" r:id="rId73"/>
    <p:sldLayoutId id="2147483744" r:id="rId74"/>
    <p:sldLayoutId id="2147483745" r:id="rId75"/>
    <p:sldLayoutId id="2147483746" r:id="rId76"/>
    <p:sldLayoutId id="2147483747" r:id="rId77"/>
    <p:sldLayoutId id="2147483748" r:id="rId78"/>
    <p:sldLayoutId id="2147483749" r:id="rId79"/>
    <p:sldLayoutId id="2147483750" r:id="rId80"/>
    <p:sldLayoutId id="2147483751" r:id="rId81"/>
    <p:sldLayoutId id="2147483752" r:id="rId82"/>
    <p:sldLayoutId id="2147483753" r:id="rId83"/>
    <p:sldLayoutId id="2147483754" r:id="rId84"/>
    <p:sldLayoutId id="2147483755" r:id="rId85"/>
    <p:sldLayoutId id="2147483756" r:id="rId86"/>
    <p:sldLayoutId id="2147483757" r:id="rId87"/>
    <p:sldLayoutId id="2147483758" r:id="rId88"/>
    <p:sldLayoutId id="2147483759" r:id="rId89"/>
    <p:sldLayoutId id="2147483760" r:id="rId90"/>
    <p:sldLayoutId id="2147483761" r:id="rId91"/>
    <p:sldLayoutId id="2147483762" r:id="rId92"/>
    <p:sldLayoutId id="2147483763" r:id="rId93"/>
    <p:sldLayoutId id="2147483764" r:id="rId94"/>
    <p:sldLayoutId id="2147483765" r:id="rId9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slide" Target="slide5.xml"/><Relationship Id="rId17" Type="http://schemas.openxmlformats.org/officeDocument/2006/relationships/image" Target="../media/image15.png"/><Relationship Id="rId2" Type="http://schemas.openxmlformats.org/officeDocument/2006/relationships/image" Target="../media/image5.jpeg"/><Relationship Id="rId16" Type="http://schemas.openxmlformats.org/officeDocument/2006/relationships/slide" Target="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1138" y="1916775"/>
            <a:ext cx="6401368" cy="3046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smtClean="0">
                <a:solidFill>
                  <a:srgbClr val="002060"/>
                </a:solidFill>
                <a:cs typeface="Arial" panose="020B0604020202020204" pitchFamily="34" charset="0"/>
              </a:rPr>
              <a:t>TUẦN 10</a:t>
            </a:r>
            <a:endParaRPr lang="en-US" sz="5199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 defTabSz="914264">
              <a:spcBef>
                <a:spcPts val="600"/>
              </a:spcBef>
              <a:defRPr/>
            </a:pPr>
            <a:r>
              <a:rPr lang="en-US" sz="5199" b="1">
                <a:solidFill>
                  <a:srgbClr val="FF0000"/>
                </a:solidFill>
                <a:cs typeface="Arial" panose="020B0604020202020204" pitchFamily="34" charset="0"/>
              </a:rPr>
              <a:t>Tập viết: </a:t>
            </a:r>
            <a:endParaRPr lang="en-US" sz="5199" b="1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 defTabSz="914264">
              <a:spcBef>
                <a:spcPts val="600"/>
              </a:spcBef>
              <a:defRPr/>
            </a:pPr>
            <a:r>
              <a:rPr lang="en-US" sz="5199" b="1" smtClean="0">
                <a:solidFill>
                  <a:srgbClr val="FF0000"/>
                </a:solidFill>
                <a:cs typeface="Arial" panose="020B0604020202020204" pitchFamily="34" charset="0"/>
              </a:rPr>
              <a:t>Ôn chữ viết </a:t>
            </a:r>
            <a:r>
              <a:rPr lang="en-US" sz="5199" b="1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sz="5199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199" b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G</a:t>
            </a:r>
            <a:r>
              <a:rPr lang="en-US" sz="5199" b="1" smtClean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sz="5199" b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</a:rPr>
              <a:t>H</a:t>
            </a:r>
            <a:endParaRPr lang="en-US" sz="5199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9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ải Về Bộ Chữ Hoa Mẫu Chữ Hoa 2 5 Li Dành Cho Học Sinh Tiểu Học -  cachlam365.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5500" r="13504" b="16082"/>
          <a:stretch/>
        </p:blipFill>
        <p:spPr bwMode="auto">
          <a:xfrm>
            <a:off x="148066" y="911558"/>
            <a:ext cx="3820819" cy="504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4089302" y="911558"/>
            <a:ext cx="7947056" cy="819965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latin typeface="+mj-lt"/>
                <a:cs typeface="Times New Roman" panose="02020603050405020304" pitchFamily="18" charset="0"/>
              </a:rPr>
              <a:t>1. Nêu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chiều cao </a:t>
            </a:r>
            <a:r>
              <a:rPr lang="en-US" sz="3200" b="1" smtClean="0">
                <a:latin typeface="+mj-lt"/>
                <a:cs typeface="Times New Roman" panose="02020603050405020304" pitchFamily="18" charset="0"/>
              </a:rPr>
              <a:t>và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độ rộng  </a:t>
            </a:r>
            <a:r>
              <a:rPr lang="en-US" sz="3200" b="1" smtClean="0">
                <a:latin typeface="+mj-lt"/>
                <a:cs typeface="Times New Roman" panose="02020603050405020304" pitchFamily="18" charset="0"/>
              </a:rPr>
              <a:t>của chữ </a:t>
            </a:r>
            <a:r>
              <a:rPr lang="en-US" sz="3200" b="1">
                <a:latin typeface="+mj-lt"/>
                <a:cs typeface="Times New Roman" panose="02020603050405020304" pitchFamily="18" charset="0"/>
              </a:rPr>
              <a:t>hoa  </a:t>
            </a:r>
            <a:r>
              <a:rPr lang="en-US" sz="3200" b="1" smtClean="0">
                <a:latin typeface="HP001 4 hàng" pitchFamily="34" charset="-93"/>
                <a:cs typeface="Times New Roman" panose="02020603050405020304" pitchFamily="18" charset="0"/>
              </a:rPr>
              <a:t>G</a:t>
            </a:r>
            <a:r>
              <a:rPr lang="en-US" sz="3200" b="1" smtClean="0">
                <a:latin typeface="+mj-lt"/>
                <a:cs typeface="Times New Roman" panose="02020603050405020304" pitchFamily="18" charset="0"/>
              </a:rPr>
              <a:t> </a:t>
            </a:r>
            <a:endParaRPr lang="en-US" sz="3200" b="1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2181" y="1837401"/>
            <a:ext cx="794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 Chữ hoa </a:t>
            </a:r>
            <a:r>
              <a:rPr lang="en-US" sz="3200" b="1" smtClean="0">
                <a:latin typeface="HP001" panose="020B0603050302020204" pitchFamily="34" charset="0"/>
                <a:ea typeface="HP001" panose="020B0603050302020204" pitchFamily="34" charset="0"/>
              </a:rPr>
              <a:t>G</a:t>
            </a:r>
            <a:r>
              <a:rPr lang="en-US" sz="3200" smtClean="0"/>
              <a:t> </a:t>
            </a:r>
            <a:r>
              <a:rPr lang="en-US" sz="3200" i="1" smtClean="0">
                <a:solidFill>
                  <a:srgbClr val="FF0000"/>
                </a:solidFill>
              </a:rPr>
              <a:t>cao 4 li </a:t>
            </a:r>
            <a:r>
              <a:rPr lang="en-US" sz="3200" smtClean="0"/>
              <a:t>và </a:t>
            </a:r>
            <a:r>
              <a:rPr lang="en-US" sz="3200" i="1" smtClean="0">
                <a:solidFill>
                  <a:srgbClr val="FF0000"/>
                </a:solidFill>
              </a:rPr>
              <a:t>rộng 2 li rưỡi</a:t>
            </a:r>
            <a:endParaRPr lang="en-US" sz="3200" i="1">
              <a:solidFill>
                <a:srgbClr val="FF0000"/>
              </a:solidFill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4089302" y="2486711"/>
            <a:ext cx="7947056" cy="819965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latin typeface="+mj-lt"/>
                <a:cs typeface="Times New Roman" panose="02020603050405020304" pitchFamily="18" charset="0"/>
              </a:rPr>
              <a:t>2. Nêu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cấu tạo </a:t>
            </a:r>
            <a:r>
              <a:rPr lang="en-US" sz="3200" b="1" smtClean="0">
                <a:latin typeface="+mj-lt"/>
                <a:cs typeface="Times New Roman" panose="02020603050405020304" pitchFamily="18" charset="0"/>
              </a:rPr>
              <a:t>của chữ </a:t>
            </a:r>
            <a:r>
              <a:rPr lang="en-US" sz="3200" b="1">
                <a:latin typeface="+mj-lt"/>
                <a:cs typeface="Times New Roman" panose="02020603050405020304" pitchFamily="18" charset="0"/>
              </a:rPr>
              <a:t>hoa  </a:t>
            </a:r>
            <a:r>
              <a:rPr lang="en-US" sz="3200" b="1" smtClean="0">
                <a:latin typeface="HP001 4 hàng" pitchFamily="34" charset="-93"/>
                <a:cs typeface="Times New Roman" panose="02020603050405020304" pitchFamily="18" charset="0"/>
              </a:rPr>
              <a:t>G</a:t>
            </a:r>
            <a:r>
              <a:rPr lang="en-US" sz="3200" b="1" smtClean="0">
                <a:latin typeface="+mj-lt"/>
                <a:cs typeface="Times New Roman" panose="02020603050405020304" pitchFamily="18" charset="0"/>
              </a:rPr>
              <a:t> </a:t>
            </a:r>
            <a:endParaRPr lang="en-US" sz="3200" b="1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9559" y="3371211"/>
            <a:ext cx="79470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 Chữ hoa </a:t>
            </a:r>
            <a:r>
              <a:rPr lang="en-US" sz="3200" b="1" smtClean="0">
                <a:latin typeface="HP001" panose="020B0603050302020204" pitchFamily="34" charset="0"/>
                <a:ea typeface="HP001" panose="020B0603050302020204" pitchFamily="34" charset="0"/>
              </a:rPr>
              <a:t>G</a:t>
            </a:r>
            <a:r>
              <a:rPr lang="en-US" sz="3200" smtClean="0"/>
              <a:t> </a:t>
            </a:r>
            <a:r>
              <a:rPr lang="en-US" sz="3200" b="1" smtClean="0">
                <a:solidFill>
                  <a:srgbClr val="FF0000"/>
                </a:solidFill>
              </a:rPr>
              <a:t>gồm 2 nét</a:t>
            </a:r>
            <a:r>
              <a:rPr lang="en-US" sz="3200" smtClean="0"/>
              <a:t>:</a:t>
            </a:r>
          </a:p>
          <a:p>
            <a:r>
              <a:rPr lang="en-US" sz="3200" smtClean="0"/>
              <a:t>- </a:t>
            </a:r>
            <a:r>
              <a:rPr lang="en-US" sz="3200" b="1" smtClean="0">
                <a:solidFill>
                  <a:srgbClr val="FF0000"/>
                </a:solidFill>
              </a:rPr>
              <a:t>Nét 1</a:t>
            </a:r>
            <a:r>
              <a:rPr lang="en-US" sz="3200" smtClean="0"/>
              <a:t>: là kết hợp của </a:t>
            </a:r>
            <a:r>
              <a:rPr lang="en-US" sz="3200" smtClean="0">
                <a:solidFill>
                  <a:srgbClr val="FF0000"/>
                </a:solidFill>
              </a:rPr>
              <a:t>2 nét cơ bản</a:t>
            </a:r>
            <a:r>
              <a:rPr lang="en-US" sz="3200" smtClean="0"/>
              <a:t>: </a:t>
            </a:r>
            <a:r>
              <a:rPr lang="en-US" sz="3200" i="1" smtClean="0">
                <a:solidFill>
                  <a:srgbClr val="FF0000"/>
                </a:solidFill>
              </a:rPr>
              <a:t>cong dưới </a:t>
            </a:r>
            <a:r>
              <a:rPr lang="en-US" sz="3200" smtClean="0"/>
              <a:t>và </a:t>
            </a:r>
            <a:r>
              <a:rPr lang="en-US" sz="3200" i="1" smtClean="0">
                <a:solidFill>
                  <a:srgbClr val="FF0000"/>
                </a:solidFill>
              </a:rPr>
              <a:t>cong trái </a:t>
            </a:r>
            <a:r>
              <a:rPr lang="en-US" sz="3200" smtClean="0"/>
              <a:t>nối liền nhau, tạo vòng xoắn to ở đầu chữ.</a:t>
            </a:r>
          </a:p>
          <a:p>
            <a:r>
              <a:rPr lang="en-US" sz="3200" smtClean="0"/>
              <a:t>- </a:t>
            </a:r>
            <a:r>
              <a:rPr lang="en-US" sz="3200" b="1" smtClean="0">
                <a:solidFill>
                  <a:srgbClr val="FF0000"/>
                </a:solidFill>
              </a:rPr>
              <a:t>Nét 2</a:t>
            </a:r>
            <a:r>
              <a:rPr lang="en-US" sz="3200" smtClean="0"/>
              <a:t>: </a:t>
            </a:r>
            <a:r>
              <a:rPr lang="en-US" sz="3200" i="1" smtClean="0">
                <a:solidFill>
                  <a:srgbClr val="FF0000"/>
                </a:solidFill>
              </a:rPr>
              <a:t>Khuyết ngược</a:t>
            </a:r>
            <a:endParaRPr lang="en-US" sz="32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5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w8FyJkJqhHpmhihWKIBv7kPfnicrxv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6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 rot="21255364">
            <a:off x="1388851" y="1468403"/>
            <a:ext cx="94142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0000FF"/>
                </a:solidFill>
                <a:latin typeface="HP001 4 hàng" panose="020B0603050302020204" pitchFamily="34" charset="0"/>
              </a:rPr>
              <a:t>Viết bảng con chữ hoa </a:t>
            </a: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  <a:endParaRPr lang="en-US" altLang="en-US" sz="60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4089302" y="911558"/>
            <a:ext cx="7947056" cy="819965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1. Nêu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chiều cao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và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độ rộng 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của chữ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hoa 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2181" y="1837401"/>
            <a:ext cx="794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Chữ hoa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H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2 li rưỡi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 </a:t>
            </a:r>
            <a:r>
              <a:rPr kumimoji="0" lang="en-US" sz="3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rộng 2 li rưỡi</a:t>
            </a: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4089302" y="2486711"/>
            <a:ext cx="7947056" cy="819965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2. Nêu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cấu tạo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của chữ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hoa 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9559" y="3371211"/>
            <a:ext cx="79470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Chữ hoa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H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 3 nét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 1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là kết hợp của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nét cơ bản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</a:t>
            </a:r>
            <a:r>
              <a:rPr kumimoji="0" lang="en-US" sz="3200" b="0" i="1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trái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 </a:t>
            </a:r>
            <a:r>
              <a:rPr kumimoji="0" lang="en-US" sz="3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lượn</a:t>
            </a:r>
            <a:r>
              <a:rPr kumimoji="0" lang="en-US" sz="3200" b="0" i="1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ngang</a:t>
            </a:r>
          </a:p>
          <a:p>
            <a:pPr lvl="0"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 2</a:t>
            </a:r>
            <a:r>
              <a:rPr lang="en-US" sz="3200">
                <a:solidFill>
                  <a:prstClr val="black"/>
                </a:solidFill>
              </a:rPr>
              <a:t>: là kết hợp của </a:t>
            </a:r>
            <a:r>
              <a:rPr lang="en-US" sz="3200" smtClean="0">
                <a:solidFill>
                  <a:srgbClr val="FF0000"/>
                </a:solidFill>
              </a:rPr>
              <a:t>3 </a:t>
            </a:r>
            <a:r>
              <a:rPr lang="en-US" sz="3200">
                <a:solidFill>
                  <a:srgbClr val="FF0000"/>
                </a:solidFill>
              </a:rPr>
              <a:t>nét cơ bản</a:t>
            </a:r>
            <a:r>
              <a:rPr lang="en-US" sz="3200">
                <a:solidFill>
                  <a:prstClr val="black"/>
                </a:solidFill>
              </a:rPr>
              <a:t>: </a:t>
            </a:r>
            <a:r>
              <a:rPr lang="en-US" sz="3200" i="1" smtClean="0">
                <a:solidFill>
                  <a:srgbClr val="FF0000"/>
                </a:solidFill>
              </a:rPr>
              <a:t>khuyết ngược</a:t>
            </a:r>
            <a:r>
              <a:rPr lang="en-US" sz="3200" i="1" smtClean="0"/>
              <a:t>,</a:t>
            </a:r>
            <a:r>
              <a:rPr lang="en-US" sz="3200" i="1" smtClean="0">
                <a:solidFill>
                  <a:srgbClr val="FF0000"/>
                </a:solidFill>
              </a:rPr>
              <a:t> khuyết xuôi </a:t>
            </a:r>
            <a:r>
              <a:rPr lang="en-US" sz="3200" smtClean="0">
                <a:solidFill>
                  <a:prstClr val="black"/>
                </a:solidFill>
              </a:rPr>
              <a:t>và </a:t>
            </a:r>
            <a:r>
              <a:rPr lang="en-US" sz="3200" i="1" smtClean="0">
                <a:solidFill>
                  <a:srgbClr val="FF0000"/>
                </a:solidFill>
              </a:rPr>
              <a:t>móc ngược phải</a:t>
            </a:r>
          </a:p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- </a:t>
            </a:r>
            <a:r>
              <a:rPr lang="en-US" sz="3200" b="1">
                <a:solidFill>
                  <a:srgbClr val="FF0000"/>
                </a:solidFill>
              </a:rPr>
              <a:t>Nét </a:t>
            </a:r>
            <a:r>
              <a:rPr lang="en-US" sz="3200" b="1" smtClean="0">
                <a:solidFill>
                  <a:srgbClr val="FF0000"/>
                </a:solidFill>
              </a:rPr>
              <a:t>3</a:t>
            </a:r>
            <a:r>
              <a:rPr lang="en-US" sz="3200" smtClean="0">
                <a:solidFill>
                  <a:prstClr val="black"/>
                </a:solidFill>
              </a:rPr>
              <a:t>: </a:t>
            </a:r>
            <a:r>
              <a:rPr lang="en-US" sz="3200" i="1" smtClean="0">
                <a:solidFill>
                  <a:srgbClr val="FF0000"/>
                </a:solidFill>
              </a:rPr>
              <a:t>Thẳng đứng</a:t>
            </a:r>
            <a:endParaRPr lang="en-US" sz="3200" i="1">
              <a:solidFill>
                <a:srgbClr val="FF0000"/>
              </a:solidFill>
            </a:endParaRPr>
          </a:p>
          <a:p>
            <a:pPr lvl="0">
              <a:defRPr/>
            </a:pPr>
            <a:endParaRPr lang="en-US" sz="3200" i="1">
              <a:solidFill>
                <a:srgbClr val="FF0000"/>
              </a:solidFill>
            </a:endParaRPr>
          </a:p>
        </p:txBody>
      </p:sp>
      <p:pic>
        <p:nvPicPr>
          <p:cNvPr id="8" name="Picture 4" descr="Dạy trẻ cách viết chữ h hoa đẹp, sáng tạo tại nhà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23596" r="13336" b="23944"/>
          <a:stretch/>
        </p:blipFill>
        <p:spPr bwMode="auto">
          <a:xfrm>
            <a:off x="380718" y="911558"/>
            <a:ext cx="3287949" cy="33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G4l1GyVVXvlP1WX0JHRIQRb1J7mM5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 rot="21255364">
            <a:off x="1388851" y="1468403"/>
            <a:ext cx="94142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 bảng con chữ hoa </a:t>
            </a: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56454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0" y="1714500"/>
            <a:ext cx="104775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smtClean="0">
                <a:latin typeface="HP001 4 hang 1 ô ly" panose="020B0603050302020204" pitchFamily="34" charset="0"/>
                <a:ea typeface="HP001" panose="020B0603050302020204" pitchFamily="34" charset="0"/>
              </a:rPr>
              <a:t>Gành Hào</a:t>
            </a:r>
            <a:endParaRPr lang="en-US" sz="13800" b="1">
              <a:latin typeface="HP001 4 hang 1 ô ly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2100" y="5717282"/>
            <a:ext cx="8915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Gành Hào </a:t>
            </a:r>
            <a:r>
              <a:rPr lang="vi-VN" sz="280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địa danh nổi tiếng thuộc tỉnh Bạc Liêu. </a:t>
            </a:r>
            <a:endParaRPr lang="en-US" sz="2800" smtClean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smtClean="0">
                <a:solidFill>
                  <a:schemeClr val="accent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Gành </a:t>
            </a:r>
            <a:r>
              <a:rPr lang="vi-VN" sz="2000">
                <a:solidFill>
                  <a:schemeClr val="accent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(ghềnh) là chỗ lòng sông bị thu hẹp và nông, có đá lởm chởm chắn ngang, làm cho dòng nước dồn lại và chảy xiết</a:t>
            </a:r>
            <a:r>
              <a:rPr lang="vi-VN" sz="2000" smtClean="0">
                <a:solidFill>
                  <a:schemeClr val="accent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b="0" smtClean="0">
              <a:solidFill>
                <a:schemeClr val="accent1">
                  <a:lumMod val="6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Khánh thành tuyến đường Hộ Phòng - Gành Hà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455" y="139700"/>
            <a:ext cx="9866489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5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0" y="1714500"/>
            <a:ext cx="104775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smtClean="0">
                <a:latin typeface="HP001 4 hang 1 ô ly" panose="020B0603050302020204" pitchFamily="34" charset="0"/>
                <a:ea typeface="HP001" panose="020B0603050302020204" pitchFamily="34" charset="0"/>
              </a:rPr>
              <a:t>Gành Hào</a:t>
            </a:r>
            <a:endParaRPr lang="en-US" sz="13800" b="1">
              <a:latin typeface="HP001 4 hang 1 ô ly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35750" y="1714500"/>
            <a:ext cx="762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800" b="1" i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8" name="Right Arrow 7"/>
          <p:cNvSpPr/>
          <p:nvPr/>
        </p:nvSpPr>
        <p:spPr bwMode="auto">
          <a:xfrm rot="14590771">
            <a:off x="3262045" y="3100135"/>
            <a:ext cx="480987" cy="24663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4590771">
            <a:off x="8756912" y="3100135"/>
            <a:ext cx="480987" cy="24663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7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Young Student Writing On Board HD Stock Images |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>
            <a:fillRect/>
          </a:stretch>
        </p:blipFill>
        <p:spPr bwMode="auto">
          <a:xfrm>
            <a:off x="2819400" y="53975"/>
            <a:ext cx="6681788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4518026" y="611188"/>
            <a:ext cx="44989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000" b="1" smtClean="0">
                <a:solidFill>
                  <a:srgbClr val="FFFFFF"/>
                </a:solidFill>
                <a:latin typeface="HP001 5 hàng 1 ô ly" panose="020B0603050302020204" pitchFamily="34" charset="0"/>
                <a:cs typeface="Arial" panose="020B0604020202020204" pitchFamily="34" charset="0"/>
              </a:rPr>
              <a:t>Gành Hào</a:t>
            </a:r>
            <a:endParaRPr lang="en-US" altLang="en-US" sz="5000" b="1">
              <a:solidFill>
                <a:srgbClr val="FFFFFF"/>
              </a:solidFill>
              <a:latin typeface="HP001 5 hàng 1 ô ly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6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83587" y="2616274"/>
            <a:ext cx="63850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99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en-US" sz="8800" b="1">
              <a:ln w="22225">
                <a:solidFill>
                  <a:srgbClr val="7030A0"/>
                </a:solidFill>
                <a:prstDash val="solid"/>
              </a:ln>
              <a:solidFill>
                <a:srgbClr val="9933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786" y="3339549"/>
            <a:ext cx="3400484" cy="3400484"/>
          </a:xfrm>
          <a:prstGeom prst="rect">
            <a:avLst/>
          </a:prstGeom>
        </p:spPr>
      </p:pic>
      <p:pic>
        <p:nvPicPr>
          <p:cNvPr id="6" name="图片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985" y="568121"/>
            <a:ext cx="2429348" cy="24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0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3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048" y="615234"/>
            <a:ext cx="1110826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>
                <a:solidFill>
                  <a:srgbClr val="000000"/>
                </a:solidFill>
                <a:latin typeface="HP001 4 hang 1 ô ly" panose="020B0603050302020204" pitchFamily="34" charset="0"/>
              </a:rPr>
              <a:t>Hoa thơm dù mọc bờ rào</a:t>
            </a:r>
            <a:endParaRPr lang="vi-VN" sz="4800" b="0" smtClean="0">
              <a:effectLst/>
              <a:latin typeface="HP001 4 hang 1 ô ly" panose="020B0603050302020204" pitchFamily="34" charset="0"/>
            </a:endParaRPr>
          </a:p>
          <a:p>
            <a:pPr algn="ctr"/>
            <a:r>
              <a:rPr lang="vi-VN" sz="4800" b="1">
                <a:solidFill>
                  <a:srgbClr val="000000"/>
                </a:solidFill>
                <a:latin typeface="HP001 4 hang 1 ô ly" panose="020B0603050302020204" pitchFamily="34" charset="0"/>
              </a:rPr>
              <a:t>Gió nam, gió bắc, hướng nào cũng thơm</a:t>
            </a:r>
            <a:r>
              <a:rPr lang="vi-VN" sz="5400" b="1">
                <a:solidFill>
                  <a:srgbClr val="000000"/>
                </a:solidFill>
                <a:latin typeface="HP001 4 hang 1 ô ly" panose="020B0603050302020204" pitchFamily="34" charset="0"/>
              </a:rPr>
              <a:t>.</a:t>
            </a:r>
            <a:endParaRPr lang="en-US" sz="4800">
              <a:latin typeface="HP001 4 hang 1 ô ly" panose="020B0603050302020204" pitchFamily="34" charset="0"/>
            </a:endParaRPr>
          </a:p>
        </p:txBody>
      </p:sp>
      <p:pic>
        <p:nvPicPr>
          <p:cNvPr id="13314" name="Picture 2" descr="Colorful Flowers Stock Vector (Royalty Free) 62989624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8"/>
          <a:stretch/>
        </p:blipFill>
        <p:spPr bwMode="auto">
          <a:xfrm>
            <a:off x="0" y="4365901"/>
            <a:ext cx="5105400" cy="249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lorful Flowers Stock Vector (Royalty Free) 62989624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8"/>
          <a:stretch/>
        </p:blipFill>
        <p:spPr bwMode="auto">
          <a:xfrm>
            <a:off x="5105400" y="4365901"/>
            <a:ext cx="5105400" cy="249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lorful Flowers Stock Vector (Royalty Free) 62989624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18" b="6558"/>
          <a:stretch/>
        </p:blipFill>
        <p:spPr bwMode="auto">
          <a:xfrm>
            <a:off x="10210800" y="4462670"/>
            <a:ext cx="1976688" cy="2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ave 5"/>
          <p:cNvSpPr/>
          <p:nvPr/>
        </p:nvSpPr>
        <p:spPr bwMode="auto">
          <a:xfrm>
            <a:off x="2401954" y="2445609"/>
            <a:ext cx="8024193" cy="1751910"/>
          </a:xfrm>
          <a:prstGeom prst="wav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Ca ngợi</a:t>
            </a:r>
            <a:r>
              <a:rPr kumimoji="0" lang="en-US" sz="2800" b="0" i="1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vẻ đẹp tự nhiên của hoa và của mọi vật, mọi người luôn tỏa sáng trong mọi hoàn cảnh.</a:t>
            </a:r>
            <a:endParaRPr kumimoji="0" lang="en-US" sz="2800" b="0" i="1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3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 rot="21255364">
            <a:off x="2438400" y="897703"/>
            <a:ext cx="73152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0000FF"/>
                </a:solidFill>
                <a:latin typeface="HP001 4 hàng" panose="020B0603050302020204" pitchFamily="34" charset="0"/>
              </a:rPr>
              <a:t>Viết bảng con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Hoa      Gió</a:t>
            </a:r>
            <a:endParaRPr lang="en-US" altLang="en-US" sz="60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4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38539" y="934279"/>
            <a:ext cx="5327374" cy="372717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09" y="818119"/>
            <a:ext cx="5549921" cy="588088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12912" y="188843"/>
            <a:ext cx="6771861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 thế ngồi viết: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i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i="0">
                <a:latin typeface="Cambria" panose="02040503050406030204" pitchFamily="18" charset="0"/>
                <a:ea typeface="Cambria" panose="02040503050406030204" pitchFamily="18" charset="0"/>
              </a:rPr>
              <a:t>Lưng thẳng, không tì ngực vào bàn.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i="0">
                <a:latin typeface="Cambria" panose="02040503050406030204" pitchFamily="18" charset="0"/>
                <a:ea typeface="Cambria" panose="02040503050406030204" pitchFamily="18" charset="0"/>
              </a:rPr>
              <a:t>- Đầu hơi cúi.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i="0">
                <a:latin typeface="Cambria" panose="02040503050406030204" pitchFamily="18" charset="0"/>
                <a:ea typeface="Cambria" panose="02040503050406030204" pitchFamily="18" charset="0"/>
              </a:rPr>
              <a:t>- Mắt cách vở khoảng 25 đến 30 cm.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i="0">
                <a:latin typeface="Cambria" panose="02040503050406030204" pitchFamily="18" charset="0"/>
                <a:ea typeface="Cambria" panose="02040503050406030204" pitchFamily="18" charset="0"/>
              </a:rPr>
              <a:t>- Tay phải cầm bút.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i="0">
                <a:latin typeface="Cambria" panose="02040503050406030204" pitchFamily="18" charset="0"/>
                <a:ea typeface="Cambria" panose="02040503050406030204" pitchFamily="18" charset="0"/>
              </a:rPr>
              <a:t>- Tay trái tì nhẹ lên mép vở để giữ.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i="0">
                <a:latin typeface="Cambria" panose="02040503050406030204" pitchFamily="18" charset="0"/>
                <a:ea typeface="Cambria" panose="02040503050406030204" pitchFamily="18" charset="0"/>
              </a:rPr>
              <a:t>- Hai chân để song song thoải mái.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800" i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hildren writing - Clipart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74" y="1391020"/>
            <a:ext cx="7026965" cy="546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2709590" y="238540"/>
            <a:ext cx="6535635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hành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4692" name="Picture 4" descr="Writing Gif - GIFce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85" y="0"/>
            <a:ext cx="1365105" cy="115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20780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26649" y="2324280"/>
            <a:ext cx="6364755" cy="11440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Chúc các em học tốt!</a:t>
            </a:r>
            <a:endParaRPr lang="en-US" sz="5199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0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518" y="-1"/>
            <a:ext cx="12192000" cy="69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5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84" y="4477870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2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84" y="4943052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47" y="4706470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7" y="4715130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5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82" y="4674025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96" y="4426045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8388" y="636105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4351"/>
            <a:ext cx="15668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44" y="4280905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92" y="3949493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353119" y="13234"/>
            <a:ext cx="4544259" cy="159830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Đuổi con trùng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Right Arrow 21">
            <a:hlinkClick r:id="rId18" action="ppaction://hlinksldjump"/>
          </p:cNvPr>
          <p:cNvSpPr/>
          <p:nvPr/>
        </p:nvSpPr>
        <p:spPr>
          <a:xfrm>
            <a:off x="11180024" y="6334251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5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8470" y="102906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371600" y="102906"/>
            <a:ext cx="5297556" cy="2554357"/>
          </a:xfrm>
          <a:prstGeom prst="cloudCallout">
            <a:avLst>
              <a:gd name="adj1" fmla="val -46912"/>
              <a:gd name="adj2" fmla="val 6016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Chữ hoa </a:t>
            </a:r>
            <a:r>
              <a:rPr lang="en-US" sz="3200" b="1" smtClean="0">
                <a:solidFill>
                  <a:schemeClr val="tx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E, Ê</a:t>
            </a:r>
            <a:r>
              <a:rPr lang="en-US" sz="3200" b="1" smtClean="0">
                <a:solidFill>
                  <a:schemeClr val="tx1"/>
                </a:solidFill>
              </a:rPr>
              <a:t> cỡ nhỏ cao mấy ô li?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224130" y="2726837"/>
            <a:ext cx="5297556" cy="2554357"/>
          </a:xfrm>
          <a:prstGeom prst="cloudCallout">
            <a:avLst>
              <a:gd name="adj1" fmla="val 50461"/>
              <a:gd name="adj2" fmla="val 5238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Chữ hoa </a:t>
            </a:r>
            <a:r>
              <a:rPr lang="en-US" sz="3200" b="1" smtClean="0">
                <a:solidFill>
                  <a:schemeClr val="tx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E, Ê</a:t>
            </a:r>
            <a:r>
              <a:rPr lang="en-US" sz="3200" b="1" smtClean="0">
                <a:solidFill>
                  <a:schemeClr val="tx1"/>
                </a:solidFill>
              </a:rPr>
              <a:t> cỡ nhỏ cao 2 li rưỡi</a:t>
            </a:r>
            <a:endParaRPr lang="en-US" sz="3200" b="1">
              <a:solidFill>
                <a:schemeClr val="tx1"/>
              </a:solidFill>
            </a:endParaRPr>
          </a:p>
        </p:txBody>
      </p:sp>
      <p:pic>
        <p:nvPicPr>
          <p:cNvPr id="2050" name="Picture 2" descr="6,009 Student Asking Questions Illustrations &amp;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12922" r="61577" b="16636"/>
          <a:stretch/>
        </p:blipFill>
        <p:spPr bwMode="auto">
          <a:xfrm>
            <a:off x="0" y="3040525"/>
            <a:ext cx="2693504" cy="377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6,009 Student Asking Questions Illustrations &amp; Clip Art - i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325" b="84314" l="65850" r="89216">
                        <a14:foregroundMark x1="75327" y1="21289" x2="76961" y2="28852"/>
                        <a14:foregroundMark x1="72876" y1="27171" x2="72386" y2="18487"/>
                        <a14:foregroundMark x1="74673" y1="16527" x2="79248" y2="15686"/>
                        <a14:foregroundMark x1="80392" y1="18487" x2="80882" y2="26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61" t="11168" r="10339" b="15175"/>
          <a:stretch/>
        </p:blipFill>
        <p:spPr bwMode="auto">
          <a:xfrm>
            <a:off x="9521686" y="3308228"/>
            <a:ext cx="1958008" cy="35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37" y="359987"/>
            <a:ext cx="15668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371600" y="102906"/>
            <a:ext cx="5297556" cy="2554357"/>
          </a:xfrm>
          <a:prstGeom prst="cloudCallout">
            <a:avLst>
              <a:gd name="adj1" fmla="val -46912"/>
              <a:gd name="adj2" fmla="val 6016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Chữ hoa </a:t>
            </a:r>
            <a:r>
              <a:rPr lang="en-US" sz="3200" b="1" smtClean="0">
                <a:solidFill>
                  <a:schemeClr val="tx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E</a:t>
            </a:r>
            <a:r>
              <a:rPr lang="en-US" sz="3200" b="1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3200" b="1" smtClean="0">
                <a:solidFill>
                  <a:schemeClr val="tx1"/>
                </a:solidFill>
              </a:rPr>
              <a:t>gồm mấy nét?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3995530" y="2726837"/>
            <a:ext cx="5526156" cy="2849015"/>
          </a:xfrm>
          <a:prstGeom prst="cloudCallout">
            <a:avLst>
              <a:gd name="adj1" fmla="val 50461"/>
              <a:gd name="adj2" fmla="val 5238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smtClean="0">
              <a:solidFill>
                <a:schemeClr val="tx1"/>
              </a:solidFill>
            </a:endParaRPr>
          </a:p>
        </p:txBody>
      </p:sp>
      <p:pic>
        <p:nvPicPr>
          <p:cNvPr id="7" name="Picture 2" descr="6,009 Student Asking Questions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12922" r="61577" b="16636"/>
          <a:stretch/>
        </p:blipFill>
        <p:spPr bwMode="auto">
          <a:xfrm>
            <a:off x="0" y="3040525"/>
            <a:ext cx="2693504" cy="377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6,009 Student Asking Questions Illustrations &amp;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25" b="84314" l="65850" r="89216">
                        <a14:foregroundMark x1="75327" y1="21289" x2="76961" y2="28852"/>
                        <a14:foregroundMark x1="72876" y1="27171" x2="72386" y2="18487"/>
                        <a14:foregroundMark x1="74673" y1="16527" x2="79248" y2="15686"/>
                        <a14:foregroundMark x1="80392" y1="18487" x2="80882" y2="26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61" t="11168" r="10339" b="15175"/>
          <a:stretch/>
        </p:blipFill>
        <p:spPr bwMode="auto">
          <a:xfrm>
            <a:off x="9521686" y="3308228"/>
            <a:ext cx="1958008" cy="35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495" y="3243403"/>
            <a:ext cx="47807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Chữ hoa </a:t>
            </a:r>
            <a:r>
              <a:rPr lang="en-US" sz="2800" b="1" smtClean="0">
                <a:latin typeface="HP001" panose="020B0603050302020204" pitchFamily="34" charset="0"/>
                <a:ea typeface="HP001" panose="020B0603050302020204" pitchFamily="34" charset="0"/>
              </a:rPr>
              <a:t>E</a:t>
            </a:r>
            <a:r>
              <a:rPr lang="en-US" sz="2800" b="1" smtClean="0"/>
              <a:t> là kết hợp của 3 nét cơ bản: 1 nét cong dưới, 2 nét cong trái nối liền nhau, tạo vòng xoắn nhỏ giữa thân chữ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726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745" y="105696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ight Arrow 10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162877" y="102906"/>
            <a:ext cx="6848061" cy="2554357"/>
          </a:xfrm>
          <a:prstGeom prst="cloudCallout">
            <a:avLst>
              <a:gd name="adj1" fmla="val -46912"/>
              <a:gd name="adj2" fmla="val 6016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</a:rPr>
              <a:t>Cấu tạo của </a:t>
            </a:r>
          </a:p>
          <a:p>
            <a:pPr algn="ctr"/>
            <a:r>
              <a:rPr lang="en-US" sz="3200" b="1" smtClean="0">
                <a:solidFill>
                  <a:schemeClr val="tx1"/>
                </a:solidFill>
              </a:rPr>
              <a:t>chữ hoa </a:t>
            </a:r>
            <a:r>
              <a:rPr lang="en-US" sz="3200" b="1" smtClean="0">
                <a:solidFill>
                  <a:schemeClr val="tx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E</a:t>
            </a:r>
            <a:r>
              <a:rPr lang="en-US" sz="3200" b="1" smtClean="0">
                <a:solidFill>
                  <a:schemeClr val="tx1"/>
                </a:solidFill>
              </a:rPr>
              <a:t> và chữ hoa </a:t>
            </a:r>
            <a:r>
              <a:rPr lang="en-US" sz="3200" b="1">
                <a:solidFill>
                  <a:schemeClr val="tx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Ê</a:t>
            </a:r>
            <a:r>
              <a:rPr lang="en-US" sz="3200" b="1" smtClean="0">
                <a:solidFill>
                  <a:schemeClr val="tx1"/>
                </a:solidFill>
              </a:rPr>
              <a:t> có gì khác nhau?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4224130" y="2726837"/>
            <a:ext cx="5297556" cy="2554357"/>
          </a:xfrm>
          <a:prstGeom prst="cloudCallout">
            <a:avLst>
              <a:gd name="adj1" fmla="val 50461"/>
              <a:gd name="adj2" fmla="val 5238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smtClean="0">
              <a:solidFill>
                <a:schemeClr val="tx1"/>
              </a:solidFill>
            </a:endParaRPr>
          </a:p>
        </p:txBody>
      </p:sp>
      <p:pic>
        <p:nvPicPr>
          <p:cNvPr id="10" name="Picture 2" descr="6,009 Student Asking Questions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12922" r="61577" b="16636"/>
          <a:stretch/>
        </p:blipFill>
        <p:spPr bwMode="auto">
          <a:xfrm>
            <a:off x="0" y="3040525"/>
            <a:ext cx="2693504" cy="377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6,009 Student Asking Questions Illustrations &amp;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25" b="84314" l="65850" r="89216">
                        <a14:foregroundMark x1="75327" y1="21289" x2="76961" y2="28852"/>
                        <a14:foregroundMark x1="72876" y1="27171" x2="72386" y2="18487"/>
                        <a14:foregroundMark x1="74673" y1="16527" x2="79248" y2="15686"/>
                        <a14:foregroundMark x1="80392" y1="18487" x2="80882" y2="26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61" t="11168" r="10339" b="15175"/>
          <a:stretch/>
        </p:blipFill>
        <p:spPr bwMode="auto">
          <a:xfrm>
            <a:off x="9521686" y="3308228"/>
            <a:ext cx="1958008" cy="35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22304" y="3526961"/>
            <a:ext cx="4701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Chữ hoa </a:t>
            </a:r>
            <a:r>
              <a:rPr lang="en-US" sz="3200" b="1" smtClean="0">
                <a:solidFill>
                  <a:schemeClr val="tx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Ê </a:t>
            </a:r>
            <a:r>
              <a:rPr lang="en-US" sz="3200" b="1" smtClean="0"/>
              <a:t>có thêm 2 nét thẳng xiên ngắn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6637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74" y="83328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ight Arrow 10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ight Arrow 12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9666" y="2549891"/>
            <a:ext cx="235513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G</a:t>
            </a:r>
            <a:endParaRPr lang="en-US" sz="16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50784" y="2639347"/>
            <a:ext cx="226215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H</a:t>
            </a:r>
            <a:endParaRPr lang="en-US" sz="16600" b="1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2" descr="Christmas Gift Box Clipart Png - Transparent Background Christmas Present  Clipart, Png Download - 2330x1766 PNG - DLF.P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8" b="95658" l="2326" r="98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034" y="276224"/>
            <a:ext cx="8191500" cy="658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Về Bộ Chữ Hoa Mẫu Chữ Hoa 2 5 Li Dành Cho Học Sinh Tiểu Học -  cachlam365.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5500" r="13504" b="16082"/>
          <a:stretch/>
        </p:blipFill>
        <p:spPr bwMode="auto">
          <a:xfrm>
            <a:off x="517717" y="1460916"/>
            <a:ext cx="3315911" cy="437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ạy trẻ cách viết chữ h hoa đẹp, sáng tạo tại nhà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23596" r="13336" b="23944"/>
          <a:stretch/>
        </p:blipFill>
        <p:spPr bwMode="auto">
          <a:xfrm>
            <a:off x="4000218" y="926889"/>
            <a:ext cx="3287949" cy="33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33628" y="4455268"/>
            <a:ext cx="8358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Nêu chiều cao và độ rộng các chữ hoa </a:t>
            </a:r>
            <a:r>
              <a:rPr lang="en-US" sz="2800" b="1" smtClean="0">
                <a:solidFill>
                  <a:srgbClr val="0033C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G, H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2: Chữ hoa </a:t>
            </a:r>
            <a:r>
              <a:rPr lang="en-US" sz="2800" b="1" smtClean="0">
                <a:solidFill>
                  <a:srgbClr val="0033C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G, H </a:t>
            </a:r>
            <a:r>
              <a:rPr lang="en-US" sz="2800" b="1" smtClean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mấy  nét?</a:t>
            </a:r>
            <a:endParaRPr lang="en-US" sz="2800" b="1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1904" y="-82194"/>
            <a:ext cx="6116586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rgbClr val="FF5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BÀN</a:t>
            </a:r>
            <a:endParaRPr lang="en-US" sz="4000" b="1">
              <a:solidFill>
                <a:srgbClr val="FF544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Vector Cartoon Speech Bubble Icon In Comic Style Discussion Dialog Concept  Illustration Pictogram Talk Bubble Business Splash Effect Concept Stock  Illustration - Download Image Now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t="20034" r="16385" b="23026"/>
          <a:stretch/>
        </p:blipFill>
        <p:spPr bwMode="auto">
          <a:xfrm>
            <a:off x="0" y="0"/>
            <a:ext cx="1539201" cy="12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8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047036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505</Words>
  <Application>Microsoft Office PowerPoint</Application>
  <PresentationFormat>Widescreen</PresentationFormat>
  <Paragraphs>60</Paragraphs>
  <Slides>24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.VnAristote</vt:lpstr>
      <vt:lpstr>Arial</vt:lpstr>
      <vt:lpstr>Arial-Rounded</vt:lpstr>
      <vt:lpstr>Calibri</vt:lpstr>
      <vt:lpstr>Calibri Light</vt:lpstr>
      <vt:lpstr>Cambria</vt:lpstr>
      <vt:lpstr>HP001</vt:lpstr>
      <vt:lpstr>HP001 4 hàng</vt:lpstr>
      <vt:lpstr>HP001 4 hang 1 ô ly</vt:lpstr>
      <vt:lpstr>HP001 5 hàng 1 ô ly</vt:lpstr>
      <vt:lpstr>Times New Roman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21</cp:revision>
  <dcterms:created xsi:type="dcterms:W3CDTF">2022-08-30T07:24:20Z</dcterms:created>
  <dcterms:modified xsi:type="dcterms:W3CDTF">2022-08-30T18:31:29Z</dcterms:modified>
</cp:coreProperties>
</file>