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8" r:id="rId4"/>
    <p:sldId id="257" r:id="rId5"/>
    <p:sldId id="260" r:id="rId6"/>
    <p:sldId id="259" r:id="rId7"/>
    <p:sldId id="261" r:id="rId8"/>
    <p:sldId id="265" r:id="rId9"/>
    <p:sldId id="263" r:id="rId10"/>
    <p:sldId id="264" r:id="rId11"/>
    <p:sldId id="268" r:id="rId12"/>
    <p:sldId id="267" r:id="rId13"/>
    <p:sldId id="266" r:id="rId14"/>
    <p:sldId id="269" r:id="rId15"/>
    <p:sldId id="28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77" r:id="rId26"/>
    <p:sldId id="280" r:id="rId27"/>
    <p:sldId id="281" r:id="rId28"/>
    <p:sldId id="282" r:id="rId29"/>
    <p:sldId id="28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43C8"/>
    <a:srgbClr val="CCFFFF"/>
    <a:srgbClr val="0033CC"/>
    <a:srgbClr val="EA8F9C"/>
    <a:srgbClr val="77956A"/>
    <a:srgbClr val="32B62F"/>
    <a:srgbClr val="7ECEF4"/>
    <a:srgbClr val="B76CA9"/>
    <a:srgbClr val="A65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0A640-FA11-49C4-886A-1361D5193650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849AB-6F4C-43F2-A8C6-40C551888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4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67446-F59B-4963-AB1F-CAC0A836D21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2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24E13-60E7-493C-BA33-934107EC5CC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8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24E13-60E7-493C-BA33-934107EC5CC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8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 em đã làm những công việc gì để giúp đỡ bố mẹ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849AB-6F4C-43F2-A8C6-40C5518884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7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20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8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5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4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5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1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0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2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7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6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4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2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5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4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9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3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0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7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6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9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6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85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07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23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6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26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26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8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2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9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36285"/>
      </p:ext>
    </p:extLst>
  </p:cSld>
  <p:clrMapOvr>
    <a:masterClrMapping/>
  </p:clrMapOvr>
  <p:transition spd="slow" advTm="1000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357968"/>
      </p:ext>
    </p:extLst>
  </p:cSld>
  <p:clrMapOvr>
    <a:masterClrMapping/>
  </p:clrMapOvr>
  <p:transition spd="slow" advTm="1000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8857173"/>
      </p:ext>
    </p:extLst>
  </p:cSld>
  <p:clrMapOvr>
    <a:masterClrMapping/>
  </p:clrMapOvr>
  <p:transition spd="slow" advTm="1000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37825"/>
      </p:ext>
    </p:extLst>
  </p:cSld>
  <p:clrMapOvr>
    <a:masterClrMapping/>
  </p:clrMapOvr>
  <p:transition spd="slow" advTm="1000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235322"/>
      </p:ext>
    </p:extLst>
  </p:cSld>
  <p:clrMapOvr>
    <a:masterClrMapping/>
  </p:clrMapOvr>
  <p:transition spd="slow" advTm="1000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193792"/>
      </p:ext>
    </p:extLst>
  </p:cSld>
  <p:clrMapOvr>
    <a:masterClrMapping/>
  </p:clrMapOvr>
  <p:transition spd="slow" advTm="1000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997870"/>
      </p:ext>
    </p:extLst>
  </p:cSld>
  <p:clrMapOvr>
    <a:masterClrMapping/>
  </p:clrMapOvr>
  <p:transition spd="slow" advTm="1000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88916740"/>
      </p:ext>
    </p:extLst>
  </p:cSld>
  <p:clrMapOvr>
    <a:masterClrMapping/>
  </p:clrMapOvr>
  <p:transition spd="slow" advTm="1000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3705543"/>
      </p:ext>
    </p:extLst>
  </p:cSld>
  <p:clrMapOvr>
    <a:masterClrMapping/>
  </p:clrMapOvr>
  <p:transition spd="slow" advTm="1000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52305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4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803030"/>
      </p:ext>
    </p:extLst>
  </p:cSld>
  <p:clrMapOvr>
    <a:masterClrMapping/>
  </p:clrMapOvr>
  <p:transition spd="slow" advTm="1000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16011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0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CACA-1092-4EE3-A0F2-BFED81A98F7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CE7A2-8135-44C4-BC14-DEA35B9D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703" r:id="rId20"/>
    <p:sldLayoutId id="2147483702" r:id="rId21"/>
    <p:sldLayoutId id="2147483701" r:id="rId22"/>
    <p:sldLayoutId id="2147483700" r:id="rId23"/>
    <p:sldLayoutId id="2147483699" r:id="rId24"/>
    <p:sldLayoutId id="2147483698" r:id="rId25"/>
    <p:sldLayoutId id="2147483697" r:id="rId26"/>
    <p:sldLayoutId id="2147483696" r:id="rId27"/>
    <p:sldLayoutId id="2147483695" r:id="rId28"/>
    <p:sldLayoutId id="2147483694" r:id="rId29"/>
    <p:sldLayoutId id="2147483693" r:id="rId30"/>
    <p:sldLayoutId id="2147483692" r:id="rId31"/>
    <p:sldLayoutId id="2147483691" r:id="rId32"/>
    <p:sldLayoutId id="2147483690" r:id="rId33"/>
    <p:sldLayoutId id="2147483689" r:id="rId34"/>
    <p:sldLayoutId id="2147483688" r:id="rId35"/>
    <p:sldLayoutId id="2147483687" r:id="rId36"/>
    <p:sldLayoutId id="2147483686" r:id="rId37"/>
    <p:sldLayoutId id="2147483685" r:id="rId38"/>
    <p:sldLayoutId id="2147483684" r:id="rId39"/>
    <p:sldLayoutId id="2147483683" r:id="rId40"/>
    <p:sldLayoutId id="2147483682" r:id="rId41"/>
    <p:sldLayoutId id="2147483681" r:id="rId42"/>
    <p:sldLayoutId id="2147483680" r:id="rId43"/>
    <p:sldLayoutId id="2147483679" r:id="rId44"/>
    <p:sldLayoutId id="2147483678" r:id="rId45"/>
    <p:sldLayoutId id="2147483677" r:id="rId46"/>
    <p:sldLayoutId id="2147483676" r:id="rId47"/>
    <p:sldLayoutId id="2147483675" r:id="rId48"/>
    <p:sldLayoutId id="2147483674" r:id="rId49"/>
    <p:sldLayoutId id="2147483673" r:id="rId50"/>
    <p:sldLayoutId id="2147483651" r:id="rId51"/>
    <p:sldLayoutId id="2147483652" r:id="rId52"/>
    <p:sldLayoutId id="2147483653" r:id="rId53"/>
    <p:sldLayoutId id="2147483654" r:id="rId54"/>
    <p:sldLayoutId id="2147483655" r:id="rId55"/>
    <p:sldLayoutId id="2147483656" r:id="rId56"/>
    <p:sldLayoutId id="2147483657" r:id="rId57"/>
    <p:sldLayoutId id="2147483658" r:id="rId58"/>
    <p:sldLayoutId id="2147483659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2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SimSun" panose="02010600030101010101" pitchFamily="2" charset="-122"/>
          <a:cs typeface="SimSun" panose="02010600030101010101" pitchFamily="2" charset="-122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SimSun" panose="02010600030101010101" pitchFamily="2" charset="-122"/>
          <a:cs typeface="SimSun" panose="02010600030101010101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SimSun" panose="02010600030101010101" pitchFamily="2" charset="-122"/>
          <a:cs typeface="SimSun" panose="02010600030101010101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SimSun" panose="02010600030101010101" pitchFamily="2" charset="-122"/>
          <a:cs typeface="SimSun" panose="02010600030101010101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SimSun" panose="02010600030101010101" pitchFamily="2" charset="-122"/>
          <a:cs typeface="SimSun" panose="02010600030101010101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SimSun" panose="02010600030101010101" pitchFamily="2" charset="-122"/>
          <a:cs typeface="SimSun" panose="02010600030101010101" pitchFamily="2" charset="-122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SimSun" panose="02010600030101010101" pitchFamily="2" charset="-122"/>
          <a:cs typeface="SimSun" panose="02010600030101010101" pitchFamily="2" charset="-122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SimSun" panose="02010600030101010101" pitchFamily="2" charset="-122"/>
          <a:cs typeface="SimSun" panose="02010600030101010101" pitchFamily="2" charset="-122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SimSun" panose="02010600030101010101" pitchFamily="2" charset="-122"/>
          <a:cs typeface="SimSun" panose="02010600030101010101" pitchFamily="2" charset="-122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SimSun" panose="02010600030101010101" pitchFamily="2" charset="-122"/>
          <a:cs typeface="SimSun" panose="02010600030101010101" pitchFamily="2" charset="-122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47494" y="2532399"/>
            <a:ext cx="710002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Tuần </a:t>
            </a: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10: Yêu thương, chia sẻ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4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Tiết </a:t>
            </a:r>
            <a:r>
              <a:rPr lang="en-US" sz="48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5&amp;6 </a:t>
            </a:r>
            <a:r>
              <a:rPr lang="en-US" sz="4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48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đọc </a:t>
            </a:r>
            <a:r>
              <a:rPr lang="en-US" sz="48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2: Bận</a:t>
            </a:r>
            <a:endParaRPr lang="en-US" sz="4800" b="1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-115018"/>
            <a:ext cx="29320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232991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319735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918173" y="501406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8015302" y="3067636"/>
            <a:ext cx="3560473" cy="360152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24E594A-DD42-4DF7-0BCB-C1FE04B1C960}"/>
              </a:ext>
            </a:extLst>
          </p:cNvPr>
          <p:cNvSpPr txBox="1"/>
          <p:nvPr/>
        </p:nvSpPr>
        <p:spPr>
          <a:xfrm>
            <a:off x="946500" y="679889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Sông Hồng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5F9E74C3-443D-DDF1-7BE0-D7AD28CE30DC}"/>
              </a:ext>
            </a:extLst>
          </p:cNvPr>
          <p:cNvSpPr/>
          <p:nvPr/>
        </p:nvSpPr>
        <p:spPr>
          <a:xfrm>
            <a:off x="61134" y="5630352"/>
            <a:ext cx="1312625" cy="27025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 THÍCH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CD959C-64EC-7842-E054-E4E36005242C}"/>
              </a:ext>
            </a:extLst>
          </p:cNvPr>
          <p:cNvSpPr txBox="1"/>
          <p:nvPr/>
        </p:nvSpPr>
        <p:spPr>
          <a:xfrm>
            <a:off x="106439" y="5908444"/>
            <a:ext cx="19796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Sông Hồng: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5BD352-23DE-17B9-B322-97E9470D2CFF}"/>
              </a:ext>
            </a:extLst>
          </p:cNvPr>
          <p:cNvSpPr txBox="1"/>
          <p:nvPr/>
        </p:nvSpPr>
        <p:spPr>
          <a:xfrm>
            <a:off x="1641393" y="5900611"/>
            <a:ext cx="55365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lớn nhất miền Bắc nước ta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43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4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82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  <p:bldP spid="7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n tức, hình ảnh, video clip mới nhất về kiến tạo không gian kiến trúc  cảnh quan dọc hai bên sông H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62" y="268357"/>
            <a:ext cx="10227466" cy="59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D959C-64EC-7842-E054-E4E36005242C}"/>
              </a:ext>
            </a:extLst>
          </p:cNvPr>
          <p:cNvSpPr txBox="1"/>
          <p:nvPr/>
        </p:nvSpPr>
        <p:spPr>
          <a:xfrm>
            <a:off x="4845449" y="6182140"/>
            <a:ext cx="2517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Sông Hồng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-85200"/>
            <a:ext cx="29320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Trời thu bận xanh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Sông Hồng bận chảy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xe bận chạy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Lịch bận tính ngày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chim bận bay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hoa bận đỏ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Cờ bận vẫy gió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Chữ bận thành thơ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Hạt bận </a:t>
            </a:r>
            <a:r>
              <a:rPr lang="en-US" sz="24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mùa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Than bận làm lửa.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213112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Cô bận cấy lúa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Chú bận </a:t>
            </a:r>
            <a:r>
              <a:rPr lang="en-US" sz="24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thù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Mẹ bận hát ru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Bà bận thổi nấu.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Còn con bận bú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ngủ bận chơi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tập khóc cười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nhìn ánh sáng.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299856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 đều 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Nên đời rộn vui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vừa ra đời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Biết chăng điều đó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Mà đem vui nhỏ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Góp vào đời chung.</a:t>
            </a:r>
          </a:p>
          <a:p>
            <a:pPr algn="r"/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TRINH ĐƯỜNG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918173" y="501406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8015302" y="3067636"/>
            <a:ext cx="3560473" cy="360152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9876830-D537-73C9-9881-7520262B1565}"/>
              </a:ext>
            </a:extLst>
          </p:cNvPr>
          <p:cNvSpPr txBox="1"/>
          <p:nvPr/>
        </p:nvSpPr>
        <p:spPr>
          <a:xfrm>
            <a:off x="1899004" y="3262303"/>
            <a:ext cx="1441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  </a:t>
            </a:r>
            <a:r>
              <a:rPr lang="en-US" sz="24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vào mùa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DED630-3DA6-8E75-8BC6-0438688BFC18}"/>
              </a:ext>
            </a:extLst>
          </p:cNvPr>
          <p:cNvSpPr txBox="1"/>
          <p:nvPr/>
        </p:nvSpPr>
        <p:spPr>
          <a:xfrm>
            <a:off x="5726459" y="583991"/>
            <a:ext cx="1831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đ</a:t>
            </a:r>
            <a:r>
              <a:rPr lang="en-US" sz="240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ánh thù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CD959C-64EC-7842-E054-E4E36005242C}"/>
              </a:ext>
            </a:extLst>
          </p:cNvPr>
          <p:cNvSpPr txBox="1"/>
          <p:nvPr/>
        </p:nvSpPr>
        <p:spPr>
          <a:xfrm>
            <a:off x="106439" y="6109062"/>
            <a:ext cx="1405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Vào mùa:</a:t>
            </a:r>
            <a:endParaRPr lang="en-US" sz="2200"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5BD352-23DE-17B9-B322-97E9470D2CFF}"/>
              </a:ext>
            </a:extLst>
          </p:cNvPr>
          <p:cNvSpPr txBox="1"/>
          <p:nvPr/>
        </p:nvSpPr>
        <p:spPr>
          <a:xfrm>
            <a:off x="1373759" y="6110148"/>
            <a:ext cx="65444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vào thời gian gieo hạt, cấy lúa hoặc gặt hái</a:t>
            </a:r>
          </a:p>
          <a:p>
            <a:r>
              <a:rPr lang="vi-VN" sz="220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20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200">
              <a:solidFill>
                <a:srgbClr val="0043C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CDCC667-5A96-FEF5-7404-7660EF1CF664}"/>
              </a:ext>
            </a:extLst>
          </p:cNvPr>
          <p:cNvSpPr txBox="1"/>
          <p:nvPr/>
        </p:nvSpPr>
        <p:spPr>
          <a:xfrm>
            <a:off x="1413515" y="6446173"/>
            <a:ext cx="4429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giặc, bảo vệ đất nước</a:t>
            </a:r>
            <a:endParaRPr lang="en-US" sz="2200">
              <a:solidFill>
                <a:srgbClr val="0043C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BF0C02-1ED6-89E6-EA67-D6652660D3C4}"/>
              </a:ext>
            </a:extLst>
          </p:cNvPr>
          <p:cNvSpPr txBox="1"/>
          <p:nvPr/>
        </p:nvSpPr>
        <p:spPr>
          <a:xfrm>
            <a:off x="106952" y="6446582"/>
            <a:ext cx="1502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Đánh thù:</a:t>
            </a:r>
            <a:endParaRPr lang="en-US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5F9E74C3-443D-DDF1-7BE0-D7AD28CE30DC}"/>
              </a:ext>
            </a:extLst>
          </p:cNvPr>
          <p:cNvSpPr/>
          <p:nvPr/>
        </p:nvSpPr>
        <p:spPr>
          <a:xfrm>
            <a:off x="201663" y="5449412"/>
            <a:ext cx="1312625" cy="27025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 THÍCH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CD959C-64EC-7842-E054-E4E36005242C}"/>
              </a:ext>
            </a:extLst>
          </p:cNvPr>
          <p:cNvSpPr txBox="1"/>
          <p:nvPr/>
        </p:nvSpPr>
        <p:spPr>
          <a:xfrm>
            <a:off x="106439" y="5779237"/>
            <a:ext cx="19796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Sông Hồng: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5BD352-23DE-17B9-B322-97E9470D2CFF}"/>
              </a:ext>
            </a:extLst>
          </p:cNvPr>
          <p:cNvSpPr txBox="1"/>
          <p:nvPr/>
        </p:nvSpPr>
        <p:spPr>
          <a:xfrm>
            <a:off x="1641393" y="5771404"/>
            <a:ext cx="55365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lớn nhất miền Bắc nước ta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43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82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823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3" grpId="0"/>
      <p:bldP spid="74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9320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918173" y="501406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8015302" y="3067636"/>
            <a:ext cx="3560473" cy="360152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B462994E-2F30-625E-DDDC-4767C78ED189}"/>
              </a:ext>
            </a:extLst>
          </p:cNvPr>
          <p:cNvSpPr/>
          <p:nvPr/>
        </p:nvSpPr>
        <p:spPr>
          <a:xfrm>
            <a:off x="805178" y="5428827"/>
            <a:ext cx="2909031" cy="60486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LUYỆN ĐỌC NHÓM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THdEVg6L30QEYCsEIhDoKNiFBysaP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1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073830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1-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01" y="1865872"/>
            <a:ext cx="4059191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1105" y="2260896"/>
            <a:ext cx="556363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latin typeface="Arial"/>
                <a:ea typeface="宋体"/>
              </a:rPr>
              <a:t>ĐỌC HIỂU</a:t>
            </a:r>
            <a:endParaRPr kumimoji="0" lang="en-US" sz="6600" b="1" i="0" u="none" strike="noStrike" kern="1200" cap="none" spc="0" normalizeH="0" baseline="0" noProof="0">
              <a:ln w="9525">
                <a:solidFill>
                  <a:srgbClr val="FFFFFF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DAEDEF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6572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7698865" y="309420"/>
            <a:ext cx="2645578" cy="2413978"/>
          </a:xfrm>
          <a:prstGeom prst="wedgeEllipseCallout">
            <a:avLst>
              <a:gd name="adj1" fmla="val 62866"/>
              <a:gd name="adj2" fmla="val 1233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6175" y="769174"/>
            <a:ext cx="2320054" cy="138495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 vật nêu ở khổ thơ 1 bận việc gì?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43225" y="1008594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3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7698865" y="309420"/>
            <a:ext cx="2645578" cy="2413978"/>
          </a:xfrm>
          <a:prstGeom prst="wedgeEllipseCallout">
            <a:avLst>
              <a:gd name="adj1" fmla="val 62866"/>
              <a:gd name="adj2" fmla="val 1233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6175" y="769174"/>
            <a:ext cx="2320054" cy="138495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 vật nêu ở khổ thơ 1 bận việc gì?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43225" y="1008594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7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7698865" y="309420"/>
            <a:ext cx="2645578" cy="2413978"/>
          </a:xfrm>
          <a:prstGeom prst="wedgeEllipseCallout">
            <a:avLst>
              <a:gd name="adj1" fmla="val 62866"/>
              <a:gd name="adj2" fmla="val 1233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91631" y="829333"/>
            <a:ext cx="2526523" cy="138495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en-US" sz="28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 người nêu ở khổ thơ 2 bận việc gì?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43225" y="1008594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43C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43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7698865" y="309420"/>
            <a:ext cx="2645578" cy="2413978"/>
          </a:xfrm>
          <a:prstGeom prst="wedgeEllipseCallout">
            <a:avLst>
              <a:gd name="adj1" fmla="val 62866"/>
              <a:gd name="adj2" fmla="val 1233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91631" y="829333"/>
            <a:ext cx="2526523" cy="138495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en-US" sz="28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Mỗi người nêu ở khổ thơ 2 bận việc gì?</a:t>
            </a:r>
            <a:endParaRPr lang="vi-V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43225" y="1008594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328596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338275">
            <a:off x="1133218" y="3085034"/>
            <a:ext cx="55636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ECEF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  <a:endParaRPr lang="en-US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7ECEF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133923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7520609" y="360947"/>
            <a:ext cx="4270338" cy="3744117"/>
          </a:xfrm>
          <a:prstGeom prst="wedgeRoundRectCallout">
            <a:avLst>
              <a:gd name="adj1" fmla="val 33544"/>
              <a:gd name="adj2" fmla="val 59608"/>
              <a:gd name="adj3" fmla="val 16667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79320" y="4489596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95579" y="689065"/>
            <a:ext cx="412039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spc="-50">
                <a:solidFill>
                  <a:srgbClr val="0033CC"/>
                </a:solidFill>
                <a:ea typeface="Cambria" panose="02040503050406030204" pitchFamily="18" charset="0"/>
              </a:rPr>
              <a:t>Em hiểu câu thơ “</a:t>
            </a:r>
            <a:r>
              <a:rPr lang="vi-VN" sz="2200" b="1" i="1" spc="-50">
                <a:solidFill>
                  <a:srgbClr val="FF0066"/>
                </a:solidFill>
                <a:ea typeface="Cambria" panose="02040503050406030204" pitchFamily="18" charset="0"/>
              </a:rPr>
              <a:t>Mọi người </a:t>
            </a:r>
            <a:r>
              <a:rPr lang="vi-VN" sz="2200" b="1" i="1" smtClean="0">
                <a:solidFill>
                  <a:srgbClr val="FF0066"/>
                </a:solidFill>
                <a:ea typeface="Cambria" panose="02040503050406030204" pitchFamily="18" charset="0"/>
              </a:rPr>
              <a:t>đều</a:t>
            </a:r>
            <a:r>
              <a:rPr lang="en-US" sz="2200" b="1" i="1" smtClean="0">
                <a:solidFill>
                  <a:srgbClr val="FF0066"/>
                </a:solidFill>
                <a:ea typeface="Cambria" panose="02040503050406030204" pitchFamily="18" charset="0"/>
              </a:rPr>
              <a:t> </a:t>
            </a:r>
            <a:r>
              <a:rPr lang="vi-VN" sz="2200" b="1" i="1" smtClean="0">
                <a:solidFill>
                  <a:srgbClr val="FF0066"/>
                </a:solidFill>
                <a:ea typeface="Cambria" panose="02040503050406030204" pitchFamily="18" charset="0"/>
              </a:rPr>
              <a:t>bận </a:t>
            </a:r>
            <a:r>
              <a:rPr lang="vi-VN" sz="2200" b="1" i="1">
                <a:solidFill>
                  <a:srgbClr val="FF0066"/>
                </a:solidFill>
                <a:ea typeface="Cambria" panose="02040503050406030204" pitchFamily="18" charset="0"/>
              </a:rPr>
              <a:t>/ Nên đời rộn vui.</a:t>
            </a:r>
            <a:r>
              <a:rPr lang="vi-VN" sz="2200" b="1">
                <a:solidFill>
                  <a:srgbClr val="0033CC"/>
                </a:solidFill>
                <a:ea typeface="Cambria" panose="02040503050406030204" pitchFamily="18" charset="0"/>
              </a:rPr>
              <a:t>” </a:t>
            </a:r>
            <a:r>
              <a:rPr lang="vi-VN" sz="2200" b="1" spc="-80">
                <a:solidFill>
                  <a:srgbClr val="0033CC"/>
                </a:solidFill>
                <a:ea typeface="Cambria" panose="02040503050406030204" pitchFamily="18" charset="0"/>
              </a:rPr>
              <a:t>như thế nào? Chọn ý em thích: </a:t>
            </a:r>
          </a:p>
          <a:p>
            <a:pPr algn="just"/>
            <a:r>
              <a:rPr lang="vi-VN" sz="2200" b="1" smtClean="0">
                <a:solidFill>
                  <a:srgbClr val="FF0066"/>
                </a:solidFill>
                <a:ea typeface="Cambria" panose="02040503050406030204" pitchFamily="18" charset="0"/>
              </a:rPr>
              <a:t>a) </a:t>
            </a:r>
            <a:r>
              <a:rPr lang="vi-VN" sz="2200" smtClean="0">
                <a:solidFill>
                  <a:srgbClr val="0033CC"/>
                </a:solidFill>
                <a:ea typeface="Cambria" panose="02040503050406030204" pitchFamily="18" charset="0"/>
              </a:rPr>
              <a:t>Mọi </a:t>
            </a:r>
            <a: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  <a:t>người đều bận để làm cho cuộc sống tốt đẹp hơn. </a:t>
            </a:r>
            <a:endParaRPr lang="en-US" sz="2200" smtClean="0">
              <a:solidFill>
                <a:srgbClr val="0033CC"/>
              </a:solidFill>
              <a:ea typeface="Cambria" panose="02040503050406030204" pitchFamily="18" charset="0"/>
            </a:endParaRPr>
          </a:p>
          <a:p>
            <a:pPr algn="just"/>
            <a:r>
              <a:rPr lang="vi-VN" sz="2200" b="1" smtClean="0">
                <a:solidFill>
                  <a:srgbClr val="FF0066"/>
                </a:solidFill>
                <a:ea typeface="Cambria" panose="02040503050406030204" pitchFamily="18" charset="0"/>
              </a:rPr>
              <a:t>b</a:t>
            </a:r>
            <a:r>
              <a:rPr lang="vi-VN" sz="2200" b="1">
                <a:solidFill>
                  <a:srgbClr val="FF0066"/>
                </a:solidFill>
                <a:ea typeface="Cambria" panose="02040503050406030204" pitchFamily="18" charset="0"/>
              </a:rPr>
              <a:t>) </a:t>
            </a:r>
            <a: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  <a:t>Mọi người đều bận nhưng vui vì làm những việc có ích.</a:t>
            </a:r>
          </a:p>
          <a:p>
            <a:pPr algn="just"/>
            <a:r>
              <a:rPr lang="vi-VN" sz="2200" b="1">
                <a:solidFill>
                  <a:srgbClr val="FF0066"/>
                </a:solidFill>
                <a:ea typeface="Cambria" panose="02040503050406030204" pitchFamily="18" charset="0"/>
              </a:rPr>
              <a:t>c) </a:t>
            </a:r>
            <a: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  <a:t>Mọi người đều bận nên cuộc </a:t>
            </a:r>
            <a:r>
              <a:rPr lang="vi-VN" sz="2200" smtClean="0">
                <a:solidFill>
                  <a:srgbClr val="0033CC"/>
                </a:solidFill>
                <a:ea typeface="Cambria" panose="02040503050406030204" pitchFamily="18" charset="0"/>
              </a:rPr>
              <a:t>sống</a:t>
            </a:r>
            <a:r>
              <a:rPr lang="en-US" sz="2200" smtClean="0">
                <a:solidFill>
                  <a:srgbClr val="0033CC"/>
                </a:solidFill>
                <a:ea typeface="Cambria" panose="02040503050406030204" pitchFamily="18" charset="0"/>
              </a:rPr>
              <a:t> </a:t>
            </a:r>
            <a:r>
              <a:rPr lang="vi-VN" sz="2200" smtClean="0">
                <a:solidFill>
                  <a:srgbClr val="0033CC"/>
                </a:solidFill>
                <a:ea typeface="Cambria" panose="02040503050406030204" pitchFamily="18" charset="0"/>
              </a:rPr>
              <a:t>rất </a:t>
            </a:r>
            <a: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  <a:t>nhộn nhịp</a:t>
            </a:r>
            <a:r>
              <a:rPr lang="vi-VN" sz="2200" smtClean="0">
                <a:solidFill>
                  <a:srgbClr val="0033CC"/>
                </a:solidFill>
                <a:ea typeface="Cambria" panose="02040503050406030204" pitchFamily="18" charset="0"/>
              </a:rPr>
              <a:t>.</a:t>
            </a:r>
            <a:endParaRPr lang="en-US" sz="2200" smtClean="0">
              <a:solidFill>
                <a:srgbClr val="0033CC"/>
              </a:solidFill>
              <a:ea typeface="Cambria" panose="02040503050406030204" pitchFamily="18" charset="0"/>
            </a:endParaRPr>
          </a:p>
          <a:p>
            <a:pPr algn="just"/>
            <a: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  <a:t/>
            </a:r>
            <a:br>
              <a:rPr lang="vi-VN" sz="2200">
                <a:solidFill>
                  <a:srgbClr val="0033CC"/>
                </a:solidFill>
                <a:ea typeface="Cambria" panose="02040503050406030204" pitchFamily="18" charset="0"/>
              </a:rPr>
            </a:br>
            <a:endParaRPr lang="en-US" sz="2200">
              <a:solidFill>
                <a:srgbClr val="0033CC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8436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 con bận bú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ngủ bận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tập khóc cười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 nhìn ánh sáng.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 người đều 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 đời rộn vui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vừa ra đời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 chăng điều đó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 đem vui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 vào đời chung.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TRINH ĐƯỜNG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7875747" y="176426"/>
            <a:ext cx="2645578" cy="1663759"/>
          </a:xfrm>
          <a:prstGeom prst="wedgeEllipseCallout">
            <a:avLst>
              <a:gd name="adj1" fmla="val 62866"/>
              <a:gd name="adj2" fmla="val 12333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35274" y="611647"/>
            <a:ext cx="2526523" cy="83095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en-US" sz="24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 nhắn nhủ với em bé điều gì?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2044904" y="4105064"/>
            <a:ext cx="2543662" cy="16834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-78385" y="4489596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Little boy kid asking question flat style design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t="21125" r="38361" b="7765"/>
          <a:stretch/>
        </p:blipFill>
        <p:spPr bwMode="auto">
          <a:xfrm flipH="1">
            <a:off x="10876463" y="243205"/>
            <a:ext cx="1183300" cy="20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✓ answering in class free vector eps, cdr, ai, svg vector illustration  graphic 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474" r="94737">
                        <a14:foregroundMark x1="28684" y1="41579" x2="33947" y2="45526"/>
                        <a14:foregroundMark x1="46579" y1="33684" x2="42895" y2="42895"/>
                        <a14:foregroundMark x1="38684" y1="47105" x2="43684" y2="47895"/>
                        <a14:backgroundMark x1="27368" y1="75000" x2="21053" y2="80000"/>
                        <a14:backgroundMark x1="36842" y1="79211" x2="68421" y2="84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35" y="4876955"/>
            <a:ext cx="2452679" cy="24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8513750" y="2232748"/>
            <a:ext cx="3397513" cy="4052875"/>
          </a:xfrm>
          <a:prstGeom prst="wedgeEllipseCallout">
            <a:avLst>
              <a:gd name="adj1" fmla="val -60443"/>
              <a:gd name="adj2" fmla="val 22522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9161" y="2632858"/>
            <a:ext cx="26666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>
                <a:solidFill>
                  <a:srgbClr val="000000"/>
                </a:solidFill>
                <a:ea typeface="Cambria" panose="02040503050406030204" pitchFamily="18" charset="0"/>
              </a:rPr>
              <a:t>Mẹ nhắn nhủ em bé mới ra đời hãy biết: mọi người đều bận nên cuộc đời rất vui và có ý nghĩa; con cũng đang góp thêm niềm vui cho cuộc sống vì con cũng “bận ăn, bận bú, bận ngủ, bận chơi" để lớn lên từng ngày.</a:t>
            </a:r>
            <a:endParaRPr lang="en-US" sz="200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1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230" y="2059649"/>
            <a:ext cx="9635222" cy="2298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1998" y="2331502"/>
            <a:ext cx="9368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người, mọi vật và cả em bé đều bận rộn làm những công việc có ích, đem niềm vui nhỏ góp vào cuộc đời chung.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43C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8563558" y="847782"/>
            <a:ext cx="2543662" cy="1683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114879" y="3804798"/>
            <a:ext cx="2447470" cy="2475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8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4421" y="549533"/>
            <a:ext cx="32500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 thu bận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 Hồng bận chảy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xe bận chạy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 bận tính ngày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chim bận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 hoa bận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 bận vẫy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 bận thành thơ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Hạt bận vào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bận làm lửa.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083" y="3657152"/>
            <a:ext cx="2932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 bận cấy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bận đánh thù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bận hát 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 bận thổi nấu.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316594" y="958607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112911" y="3159464"/>
            <a:ext cx="3560473" cy="360152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B462994E-2F30-625E-DDDC-4767C78ED189}"/>
              </a:ext>
            </a:extLst>
          </p:cNvPr>
          <p:cNvSpPr/>
          <p:nvPr/>
        </p:nvSpPr>
        <p:spPr>
          <a:xfrm>
            <a:off x="185965" y="247101"/>
            <a:ext cx="2909031" cy="60486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THI 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8772"/>
          <a:stretch/>
        </p:blipFill>
        <p:spPr>
          <a:xfrm>
            <a:off x="814136" y="625641"/>
            <a:ext cx="10472567" cy="57270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302" y="3641104"/>
            <a:ext cx="53942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US" sz="8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8216" r="6101" b="72053"/>
          <a:stretch/>
        </p:blipFill>
        <p:spPr>
          <a:xfrm>
            <a:off x="156032" y="1"/>
            <a:ext cx="12035968" cy="13618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77900" y="1411880"/>
            <a:ext cx="2870200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38916" y="1411880"/>
            <a:ext cx="2870200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068708" y="1541671"/>
            <a:ext cx="2870200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49824" y="3803738"/>
            <a:ext cx="2870200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77900" y="3922724"/>
            <a:ext cx="2870200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912539" y="3726241"/>
            <a:ext cx="2301561" cy="1344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5" b="49222" l="16558" r="35168">
                        <a14:foregroundMark x1="22015" y1="42023" x2="30224" y2="40175"/>
                        <a14:foregroundMark x1="22108" y1="39300" x2="31437" y2="42996"/>
                        <a14:foregroundMark x1="21922" y1="38521" x2="27192" y2="43677"/>
                        <a14:foregroundMark x1="21035" y1="42996" x2="25000" y2="39105"/>
                        <a14:foregroundMark x1="21035" y1="40953" x2="25280" y2="39494"/>
                        <a14:foregroundMark x1="30737" y1="37451" x2="25560" y2="45914"/>
                        <a14:foregroundMark x1="27752" y1="38132" x2="27565" y2="42802"/>
                        <a14:foregroundMark x1="25793" y1="37646" x2="26586" y2="41829"/>
                        <a14:foregroundMark x1="27052" y1="37840" x2="28545" y2="4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34673" r="64732" b="50708"/>
          <a:stretch/>
        </p:blipFill>
        <p:spPr>
          <a:xfrm>
            <a:off x="1325637" y="1368123"/>
            <a:ext cx="2683483" cy="10089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39" b="48930" l="45196" r="62826">
                        <a14:foregroundMark x1="48694" y1="41342" x2="59002" y2="41342"/>
                        <a14:foregroundMark x1="50233" y1="39981" x2="53731" y2="39786"/>
                        <a14:foregroundMark x1="52799" y1="38035" x2="52239" y2="42802"/>
                        <a14:foregroundMark x1="48321" y1="40661" x2="56950" y2="4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22" t="33886" r="36539" b="49370"/>
          <a:stretch/>
        </p:blipFill>
        <p:spPr>
          <a:xfrm>
            <a:off x="5178725" y="1532163"/>
            <a:ext cx="2654300" cy="115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5" b="49903" l="72155" r="90765">
                        <a14:foregroundMark x1="76493" y1="41926" x2="86054" y2="42315"/>
                        <a14:foregroundMark x1="77052" y1="43580" x2="86567" y2="42510"/>
                        <a14:foregroundMark x1="78498" y1="38813" x2="81063" y2="4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1" t="34290" r="9108" b="49361"/>
          <a:stretch/>
        </p:blipFill>
        <p:spPr>
          <a:xfrm>
            <a:off x="9141936" y="1651383"/>
            <a:ext cx="2723744" cy="1128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4" b="85506" l="16465" r="34562">
                        <a14:foregroundMark x1="19683" y1="79086" x2="29944" y2="77432"/>
                        <a14:foregroundMark x1="23461" y1="76848" x2="24394" y2="77724"/>
                        <a14:foregroundMark x1="19450" y1="77918" x2="21735" y2="77626"/>
                        <a14:foregroundMark x1="27892" y1="76654" x2="29291" y2="77335"/>
                        <a14:foregroundMark x1="21502" y1="74125" x2="23228" y2="79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69570" r="65241" b="12671"/>
          <a:stretch/>
        </p:blipFill>
        <p:spPr>
          <a:xfrm>
            <a:off x="1191056" y="4277025"/>
            <a:ext cx="2723745" cy="12256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80" b="84047" l="72155" r="90672">
                        <a14:foregroundMark x1="76119" y1="76070" x2="84888" y2="75875"/>
                        <a14:foregroundMark x1="76259" y1="75778" x2="82043" y2="74222"/>
                        <a14:foregroundMark x1="85075" y1="74125" x2="85121" y2="7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7" t="69014" r="9130" b="16156"/>
          <a:stretch/>
        </p:blipFill>
        <p:spPr>
          <a:xfrm>
            <a:off x="9068708" y="3991555"/>
            <a:ext cx="2742660" cy="10235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69" b="83755" l="44683" r="63060">
                        <a14:foregroundMark x1="48461" y1="77821" x2="58955" y2="75486"/>
                        <a14:foregroundMark x1="48368" y1="75486" x2="57882" y2="74514"/>
                        <a14:foregroundMark x1="48554" y1="77432" x2="52519" y2="76167"/>
                        <a14:foregroundMark x1="50840" y1="73249" x2="52239" y2="74903"/>
                        <a14:foregroundMark x1="54897" y1="74514" x2="57090" y2="7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40" t="69009" r="36627" b="15902"/>
          <a:stretch/>
        </p:blipFill>
        <p:spPr>
          <a:xfrm>
            <a:off x="5137449" y="4369167"/>
            <a:ext cx="2768600" cy="10414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47090" y="1215237"/>
            <a:ext cx="3367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38916" y="1215237"/>
            <a:ext cx="2614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24" b="91245" l="84282" r="93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36" t="77795" r="5648" b="8459"/>
          <a:stretch/>
        </p:blipFill>
        <p:spPr>
          <a:xfrm>
            <a:off x="7431894" y="1417128"/>
            <a:ext cx="1600200" cy="9487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96" b="43677" l="61194" r="70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45" t="31954" r="29756" b="55718"/>
          <a:stretch/>
        </p:blipFill>
        <p:spPr>
          <a:xfrm>
            <a:off x="10943346" y="4526725"/>
            <a:ext cx="1295401" cy="850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222" b="66537" l="11614" r="24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49423" r="75058" b="33101"/>
          <a:stretch/>
        </p:blipFill>
        <p:spPr>
          <a:xfrm>
            <a:off x="270819" y="2788266"/>
            <a:ext cx="2109636" cy="1206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54" b="67607" l="32976" r="72062">
                        <a14:foregroundMark x1="63479" y1="56128" x2="70056" y2="6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0" t="51403" r="27470" b="31120"/>
          <a:stretch/>
        </p:blipFill>
        <p:spPr>
          <a:xfrm>
            <a:off x="3462384" y="2647975"/>
            <a:ext cx="5700408" cy="12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13828 0.35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175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51185 0.44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2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787 0.200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-0.02037 L 0.15039 0.32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6654 0.1134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567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48659 0.200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26409" r="15217" b="33555"/>
          <a:stretch/>
        </p:blipFill>
        <p:spPr>
          <a:xfrm>
            <a:off x="156032" y="755375"/>
            <a:ext cx="10425198" cy="146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32166" r="6522" b="9099"/>
          <a:stretch/>
        </p:blipFill>
        <p:spPr>
          <a:xfrm>
            <a:off x="837617" y="2415211"/>
            <a:ext cx="10482223" cy="364766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3182" y="1245056"/>
            <a:ext cx="1420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11382" y="1245056"/>
            <a:ext cx="1761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63913" y="1227842"/>
            <a:ext cx="2029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8216" r="70981" b="82568"/>
          <a:stretch/>
        </p:blipFill>
        <p:spPr>
          <a:xfrm>
            <a:off x="156032" y="1"/>
            <a:ext cx="2696498" cy="6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8" y="470244"/>
            <a:ext cx="8701458" cy="4343056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35470" y="2966570"/>
            <a:ext cx="878637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</a:t>
            </a:r>
            <a:endParaRPr kumimoji="0" lang="en-US" altLang="zh-CN" sz="4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1085686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TRUYỀN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ĐIỆN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823" y="4976037"/>
            <a:ext cx="886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 những công việc em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giúp đỡ bố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mẹ.</a:t>
            </a:r>
            <a:endParaRPr lang="en-US" sz="240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59795" y="2553664"/>
            <a:ext cx="73139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6000" b="1" smtClean="0">
                <a:solidFill>
                  <a:srgbClr val="EE59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Chúc các em học tốt!</a:t>
            </a:r>
            <a:endParaRPr lang="en-US" sz="6000" b="1">
              <a:solidFill>
                <a:srgbClr val="EE594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ề Giáo viên - Hướng nghiệp cho các bé - Lớn lên em muốn làm gì- - VTV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129207" y="993914"/>
            <a:ext cx="6983242" cy="4621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7112449" y="829918"/>
            <a:ext cx="4893274" cy="4949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1461052" y="183632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>
                <a:solidFill>
                  <a:srgbClr val="77956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Bài đọc </a:t>
            </a:r>
            <a:r>
              <a:rPr lang="en-US" sz="3600" b="1" smtClean="0">
                <a:solidFill>
                  <a:srgbClr val="77956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2: 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" panose="00000500000000000000" pitchFamily="2" charset="0"/>
              </a:rPr>
              <a:t>BẬN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6666" r="3673" b="12174"/>
          <a:stretch/>
        </p:blipFill>
        <p:spPr>
          <a:xfrm>
            <a:off x="2723323" y="123246"/>
            <a:ext cx="6460434" cy="6734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323" y="0"/>
            <a:ext cx="1302026" cy="347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1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073830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1-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01" y="1865872"/>
            <a:ext cx="4059191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1105" y="2260896"/>
            <a:ext cx="556363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 ĐỌC</a:t>
            </a:r>
            <a:endParaRPr lang="en-US" sz="66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73402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93702"/>
            <a:ext cx="29320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Trời thu bận xanh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Sông Hồng bận chảy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xe bận chạy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Lịch bận tính ngày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chim bận bay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hoa bận đỏ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Cờ bận vẫy gió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Chữ bận thành thơ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Hạt bận vào mùa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Than bận làm lửa.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521224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Cô bận cấy lúa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Chú bận đánh thù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Mẹ bận hát ru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Bà bận thổi nấu.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Còn con bận bú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ngủ bận chơi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tập khóc cười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nhìn ánh sáng.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607968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 đều 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Nên đời rộn vui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vừa ra đời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Biết chăng điều đó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Mà đem vui nhỏ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Góp vào đời chung.</a:t>
            </a:r>
          </a:p>
          <a:p>
            <a:pPr algn="r"/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TRINH ĐƯỜNG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918173" y="501406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8015302" y="3067636"/>
            <a:ext cx="3560473" cy="36015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5DFFE8-9587-0387-B36B-A45CBADC1AB7}"/>
              </a:ext>
            </a:extLst>
          </p:cNvPr>
          <p:cNvCxnSpPr>
            <a:cxnSpLocks/>
          </p:cNvCxnSpPr>
          <p:nvPr/>
        </p:nvCxnSpPr>
        <p:spPr>
          <a:xfrm>
            <a:off x="885226" y="638512"/>
            <a:ext cx="0" cy="34747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0FE76C-B056-8004-4FF9-E2D8F859FF93}"/>
              </a:ext>
            </a:extLst>
          </p:cNvPr>
          <p:cNvSpPr/>
          <p:nvPr/>
        </p:nvSpPr>
        <p:spPr>
          <a:xfrm>
            <a:off x="430700" y="638513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8BCF3A-1936-3822-1FF7-6191B6DB30E7}"/>
              </a:ext>
            </a:extLst>
          </p:cNvPr>
          <p:cNvCxnSpPr>
            <a:cxnSpLocks/>
          </p:cNvCxnSpPr>
          <p:nvPr/>
        </p:nvCxnSpPr>
        <p:spPr>
          <a:xfrm>
            <a:off x="4588566" y="638512"/>
            <a:ext cx="0" cy="283464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FA99C10-095C-4229-15BE-15F3F0477910}"/>
              </a:ext>
            </a:extLst>
          </p:cNvPr>
          <p:cNvSpPr/>
          <p:nvPr/>
        </p:nvSpPr>
        <p:spPr>
          <a:xfrm>
            <a:off x="4134040" y="638513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EFD62F-71D4-292E-9A86-F2427D162707}"/>
              </a:ext>
            </a:extLst>
          </p:cNvPr>
          <p:cNvCxnSpPr>
            <a:cxnSpLocks/>
          </p:cNvCxnSpPr>
          <p:nvPr/>
        </p:nvCxnSpPr>
        <p:spPr>
          <a:xfrm>
            <a:off x="4588155" y="3725752"/>
            <a:ext cx="0" cy="21031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A489227-04B8-4C39-0CAA-D147DADA107C}"/>
              </a:ext>
            </a:extLst>
          </p:cNvPr>
          <p:cNvSpPr/>
          <p:nvPr/>
        </p:nvSpPr>
        <p:spPr>
          <a:xfrm>
            <a:off x="4133629" y="3725753"/>
            <a:ext cx="374478" cy="334356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5693" y="779429"/>
            <a:ext cx="193995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lửa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cấy lúa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 nấu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vẫy gió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lửa</a:t>
            </a:r>
          </a:p>
          <a:p>
            <a:r>
              <a:rPr lang="en-US" sz="3600" b="1" smtClean="0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 </a:t>
            </a:r>
            <a:r>
              <a:rPr lang="en-US" sz="3600" b="1">
                <a:solidFill>
                  <a:srgbClr val="0043C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</a:p>
        </p:txBody>
      </p:sp>
    </p:spTree>
    <p:extLst>
      <p:ext uri="{BB962C8B-B14F-4D97-AF65-F5344CB8AC3E}">
        <p14:creationId xmlns:p14="http://schemas.microsoft.com/office/powerpoint/2010/main" val="15388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905" y="-115021"/>
            <a:ext cx="29320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Trời thu bận xanh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Sông Hồng bận chảy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xe bận chạy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Lịch bận tính ngày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chim bận bay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Cái hoa bận đỏ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Cờ bận vẫy gió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Chữ bận thành thơ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Hạt bận vào mùa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Than bận làm lửa.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8567" y="231885"/>
            <a:ext cx="293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Cô bận cấy lúa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Chú bận đánh thù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Mẹ bận hát ru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Bà bận thổi nấu.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Còn con bận bú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ngủ bận chơi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tập khóc cười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Bận nhìn ánh sáng.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8566" y="3318629"/>
            <a:ext cx="293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 đều bận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Nên đời rộn vui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Con vừa ra đời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Biết chăng điều đó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Mà đem vui nhỏ</a:t>
            </a:r>
          </a:p>
          <a:p>
            <a:r>
              <a:rPr lang="en-US" sz="2400" smtClean="0">
                <a:latin typeface="Cambria" panose="02040503050406030204" pitchFamily="18" charset="0"/>
                <a:ea typeface="Cambria" panose="02040503050406030204" pitchFamily="18" charset="0"/>
              </a:rPr>
              <a:t>Góp vào đời chung.</a:t>
            </a:r>
          </a:p>
          <a:p>
            <a:pPr algn="r"/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TRINH ĐƯỜNG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48" b="40061" l="39986" r="94538">
                        <a14:foregroundMark x1="52521" y1="36667" x2="88585" y2="36788"/>
                        <a14:foregroundMark x1="62185" y1="38000" x2="83824" y2="37879"/>
                        <a14:foregroundMark x1="69398" y1="38848" x2="78011" y2="38970"/>
                        <a14:foregroundMark x1="82563" y1="10424" x2="77801" y2="17152"/>
                        <a14:foregroundMark x1="91176" y1="13091" x2="89916" y2="16667"/>
                        <a14:foregroundMark x1="90686" y1="11636" x2="92437" y2="13697"/>
                        <a14:foregroundMark x1="60644" y1="14424" x2="77241" y2="14182"/>
                        <a14:foregroundMark x1="69048" y1="17515" x2="73249" y2="16909"/>
                        <a14:foregroundMark x1="59734" y1="9273" x2="61275" y2="11758"/>
                        <a14:foregroundMark x1="62185" y1="8909" x2="61275" y2="10424"/>
                        <a14:foregroundMark x1="51261" y1="11515" x2="53711" y2="12970"/>
                        <a14:foregroundMark x1="55602" y1="11394" x2="54832" y2="12970"/>
                        <a14:foregroundMark x1="55882" y1="11273" x2="56373" y2="10667"/>
                        <a14:foregroundMark x1="92577" y1="12970" x2="93487" y2="1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6666" r="5090" b="59485"/>
          <a:stretch/>
        </p:blipFill>
        <p:spPr>
          <a:xfrm>
            <a:off x="7918173" y="501406"/>
            <a:ext cx="3657602" cy="2420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42790" r="42701" b="15169"/>
          <a:stretch/>
        </p:blipFill>
        <p:spPr>
          <a:xfrm>
            <a:off x="8015302" y="3067636"/>
            <a:ext cx="3560473" cy="360152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118472" y="352257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443872" y="722837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807765" y="1093417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600845" y="146327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74114" y="31250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669697" y="498654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033590" y="109269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420793" y="146327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258983" y="1847109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021883" y="2217689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399961" y="2588269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578181" y="293897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507298" y="330955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1720576" y="368013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20567" y="1832528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942624" y="2217865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2961706" y="2566102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469051" y="295710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232189" y="330955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70968" y="366609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029495" y="27164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578211" y="271641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204149" y="64150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001152" y="64150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094700" y="101208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500486" y="101208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027577" y="1381332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773306" y="1381332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821564" y="1381332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420793" y="366609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724358" y="1751912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750218" y="2126465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658876" y="171595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960127" y="208653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040111" y="2447475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164026" y="2818055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232102" y="2818055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139897" y="340019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742429" y="373031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626469" y="410089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115427" y="446505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6797435" y="483557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191476" y="516172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7246088" y="5161720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183983" y="2457113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5183983" y="2856066"/>
            <a:ext cx="48258" cy="37058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538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004548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1551</Words>
  <Application>Microsoft Office PowerPoint</Application>
  <PresentationFormat>Widescreen</PresentationFormat>
  <Paragraphs>357</Paragraphs>
  <Slides>28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SimSun</vt:lpstr>
      <vt:lpstr>SimSun</vt:lpstr>
      <vt:lpstr>#9Slide03 Arima Madurai</vt:lpstr>
      <vt:lpstr>Arial</vt:lpstr>
      <vt:lpstr>Calibri</vt:lpstr>
      <vt:lpstr>Calibri Light</vt:lpstr>
      <vt:lpstr>Cambria</vt:lpstr>
      <vt:lpstr>等线</vt:lpstr>
      <vt:lpstr>Roboto</vt:lpstr>
      <vt:lpstr>Times New Roman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26</cp:revision>
  <dcterms:created xsi:type="dcterms:W3CDTF">2022-08-29T09:30:01Z</dcterms:created>
  <dcterms:modified xsi:type="dcterms:W3CDTF">2022-08-30T18:46:25Z</dcterms:modified>
</cp:coreProperties>
</file>