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11"/>
  </p:notesMasterIdLst>
  <p:sldIdLst>
    <p:sldId id="293" r:id="rId2"/>
    <p:sldId id="385" r:id="rId3"/>
    <p:sldId id="400" r:id="rId4"/>
    <p:sldId id="434" r:id="rId5"/>
    <p:sldId id="436" r:id="rId6"/>
    <p:sldId id="323" r:id="rId7"/>
    <p:sldId id="433" r:id="rId8"/>
    <p:sldId id="437" r:id="rId9"/>
    <p:sldId id="32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F1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6" d="100"/>
          <a:sy n="76" d="100"/>
        </p:scale>
        <p:origin x="-492" y="60"/>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9/12/2022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xmlns=""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7512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9/12/2022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88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9/12/2022</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xmlns=""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1055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5382840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9/12/2022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8975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2017267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9/12/2022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7458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9/12/2022</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07274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79"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a:extLst>
              <a:ext uri="{FF2B5EF4-FFF2-40B4-BE49-F238E27FC236}">
                <a16:creationId xmlns:a16="http://schemas.microsoft.com/office/drawing/2014/main" xmlns="" id="{262491AF-A5C7-451E-B0A1-32F30A5C8740}"/>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2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18"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91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39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9/12/2022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32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18"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18"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18" y="635638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1" y="63563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7700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699" r:id="rId6"/>
    <p:sldLayoutId id="2147483700" r:id="rId7"/>
    <p:sldLayoutId id="2147483702" r:id="rId8"/>
    <p:sldLayoutId id="2147483704" r:id="rId9"/>
    <p:sldLayoutId id="2147483705" r:id="rId10"/>
    <p:sldLayoutId id="2147483711"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1166191" y="1658592"/>
            <a:ext cx="10089301" cy="2456506"/>
          </a:xfrm>
          <a:prstGeom prst="rect">
            <a:avLst/>
          </a:prstGeom>
        </p:spPr>
        <p:txBody>
          <a:bodyPr wrap="none">
            <a:spAutoFit/>
          </a:bodyPr>
          <a:lstStyle/>
          <a:p>
            <a:pPr algn="ctr" defTabSz="914195">
              <a:lnSpc>
                <a:spcPct val="150000"/>
              </a:lnSpc>
              <a:defRPr/>
            </a:pPr>
            <a:r>
              <a:rPr lang="en-US" sz="5400" b="1" dirty="0" err="1">
                <a:solidFill>
                  <a:srgbClr val="002060"/>
                </a:solidFill>
                <a:latin typeface="UTM Avo" panose="02040603050506020204" pitchFamily="18" charset="0"/>
                <a:cs typeface="Arial" panose="020B0604020202020204" pitchFamily="34" charset="0"/>
              </a:rPr>
              <a:t>Tuần</a:t>
            </a:r>
            <a:r>
              <a:rPr lang="en-US" sz="5400" b="1" dirty="0">
                <a:solidFill>
                  <a:srgbClr val="002060"/>
                </a:solidFill>
                <a:latin typeface="UTM Avo" panose="02040603050506020204" pitchFamily="18" charset="0"/>
                <a:cs typeface="Arial" panose="020B0604020202020204" pitchFamily="34" charset="0"/>
              </a:rPr>
              <a:t> 2</a:t>
            </a:r>
          </a:p>
          <a:p>
            <a:pPr algn="ctr" defTabSz="914195">
              <a:lnSpc>
                <a:spcPct val="150000"/>
              </a:lnSpc>
              <a:defRPr/>
            </a:pPr>
            <a:r>
              <a:rPr lang="en-US" sz="5400" b="1" dirty="0" err="1">
                <a:solidFill>
                  <a:srgbClr val="FF0000"/>
                </a:solidFill>
                <a:latin typeface="UTM Avo" panose="02040603050506020204" pitchFamily="18" charset="0"/>
                <a:cs typeface="Arial" panose="020B0604020202020204" pitchFamily="34" charset="0"/>
              </a:rPr>
              <a:t>Góc</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sáng</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tạo</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Em</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Là</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học</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sinh</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lớp</a:t>
            </a:r>
            <a:r>
              <a:rPr lang="en-US" sz="5400" b="1" dirty="0">
                <a:solidFill>
                  <a:srgbClr val="FF0000"/>
                </a:solidFill>
                <a:latin typeface="UTM Avo" panose="02040603050506020204" pitchFamily="18" charset="0"/>
                <a:cs typeface="Arial" panose="020B0604020202020204" pitchFamily="34" charset="0"/>
              </a:rPr>
              <a:t> 3</a:t>
            </a:r>
          </a:p>
        </p:txBody>
      </p:sp>
      <p:sp>
        <p:nvSpPr>
          <p:cNvPr id="4" name="Rectangle 3">
            <a:extLst>
              <a:ext uri="{FF2B5EF4-FFF2-40B4-BE49-F238E27FC236}">
                <a16:creationId xmlns:a16="http://schemas.microsoft.com/office/drawing/2014/main" xmlns="" id="{508EF6DA-C8F1-435A-8108-A2019195E96B}"/>
              </a:ext>
            </a:extLst>
          </p:cNvPr>
          <p:cNvSpPr/>
          <p:nvPr/>
        </p:nvSpPr>
        <p:spPr>
          <a:xfrm>
            <a:off x="9481189" y="448"/>
            <a:ext cx="2742610"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a:t>
            </a:r>
            <a:r>
              <a:rPr lang="en-US" sz="32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VIỆT 3</a:t>
            </a:r>
            <a:endPar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
        <p:nvSpPr>
          <p:cNvPr id="5" name="Rectangle 4">
            <a:extLst>
              <a:ext uri="{FF2B5EF4-FFF2-40B4-BE49-F238E27FC236}">
                <a16:creationId xmlns:a16="http://schemas.microsoft.com/office/drawing/2014/main" xmlns="" id="{3FE75980-B8E4-42A9-95B4-7B4E5FA54707}"/>
              </a:ext>
            </a:extLst>
          </p:cNvPr>
          <p:cNvSpPr/>
          <p:nvPr/>
        </p:nvSpPr>
        <p:spPr>
          <a:xfrm>
            <a:off x="11062815" y="579568"/>
            <a:ext cx="971741" cy="461665"/>
          </a:xfrm>
          <a:prstGeom prst="rect">
            <a:avLst/>
          </a:prstGeom>
        </p:spPr>
        <p:txBody>
          <a:bodyPr wrap="none">
            <a:spAutoFit/>
          </a:bodyPr>
          <a:lstStyle/>
          <a:p>
            <a:pPr algn="ctr"/>
            <a:r>
              <a:rPr lang="en-US" sz="240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endPar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3E038C-724D-4E8F-AB85-053A6E62BFA1}"/>
              </a:ext>
            </a:extLst>
          </p:cNvPr>
          <p:cNvPicPr>
            <a:picLocks noChangeAspect="1"/>
          </p:cNvPicPr>
          <p:nvPr/>
        </p:nvPicPr>
        <p:blipFill>
          <a:blip r:embed="rId2"/>
          <a:stretch>
            <a:fillRect/>
          </a:stretch>
        </p:blipFill>
        <p:spPr>
          <a:xfrm>
            <a:off x="0" y="439069"/>
            <a:ext cx="12192000" cy="6418931"/>
          </a:xfrm>
          <a:prstGeom prst="rect">
            <a:avLst/>
          </a:prstGeom>
        </p:spPr>
      </p:pic>
      <p:pic>
        <p:nvPicPr>
          <p:cNvPr id="4" name="Picture 3">
            <a:extLst>
              <a:ext uri="{FF2B5EF4-FFF2-40B4-BE49-F238E27FC236}">
                <a16:creationId xmlns:a16="http://schemas.microsoft.com/office/drawing/2014/main" xmlns="" id="{D4945C6A-FE9B-41DE-89C9-10046C5F0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5" name="TextBox 4">
            <a:extLst>
              <a:ext uri="{FF2B5EF4-FFF2-40B4-BE49-F238E27FC236}">
                <a16:creationId xmlns:a16="http://schemas.microsoft.com/office/drawing/2014/main" xmlns="" id="{BBA4836A-DF27-4581-8298-3F6E0E72B9E5}"/>
              </a:ext>
            </a:extLst>
          </p:cNvPr>
          <p:cNvSpPr txBox="1"/>
          <p:nvPr/>
        </p:nvSpPr>
        <p:spPr>
          <a:xfrm>
            <a:off x="2954593" y="3079787"/>
            <a:ext cx="6282813" cy="2123658"/>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KHỞI ĐỘNG</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Nghe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bài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hát</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lang="en-US" sz="3600" b="1">
                <a:solidFill>
                  <a:prstClr val="black"/>
                </a:solidFill>
                <a:effectLst>
                  <a:outerShdw blurRad="38100" dist="38100" dir="2700000" algn="tl">
                    <a:srgbClr val="000000">
                      <a:alpha val="43137"/>
                    </a:srgbClr>
                  </a:outerShdw>
                </a:effectLst>
                <a:latin typeface="UTM Avo"/>
                <a:cs typeface="Times New Roman" panose="02020603050405020304" pitchFamily="18" charset="0"/>
              </a:rPr>
              <a:t>Chào buổi sáng</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237954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Học sinh lớp Hai chăm ngoan Hát theo bài hát mẫu SGK lớp 2 Kết nối tri thức_480p">
            <a:hlinkClick r:id="" action="ppaction://media"/>
            <a:extLst>
              <a:ext uri="{FF2B5EF4-FFF2-40B4-BE49-F238E27FC236}">
                <a16:creationId xmlns:a16="http://schemas.microsoft.com/office/drawing/2014/main" xmlns="" id="{BD7AA10A-7A09-4CAD-D11D-DE913D9065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8842" y="201525"/>
            <a:ext cx="11299371" cy="6350935"/>
          </a:xfrm>
          <a:prstGeom prst="rect">
            <a:avLst/>
          </a:prstGeom>
        </p:spPr>
      </p:pic>
    </p:spTree>
    <p:extLst>
      <p:ext uri="{BB962C8B-B14F-4D97-AF65-F5344CB8AC3E}">
        <p14:creationId xmlns:p14="http://schemas.microsoft.com/office/powerpoint/2010/main" val="10696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40359B3-8E2D-5C45-E1B6-4E430FA75544}"/>
              </a:ext>
            </a:extLst>
          </p:cNvPr>
          <p:cNvPicPr>
            <a:picLocks noChangeAspect="1"/>
          </p:cNvPicPr>
          <p:nvPr/>
        </p:nvPicPr>
        <p:blipFill>
          <a:blip r:embed="rId2"/>
          <a:stretch>
            <a:fillRect/>
          </a:stretch>
        </p:blipFill>
        <p:spPr>
          <a:xfrm>
            <a:off x="498021" y="619805"/>
            <a:ext cx="11291208" cy="742843"/>
          </a:xfrm>
          <a:prstGeom prst="rect">
            <a:avLst/>
          </a:prstGeom>
        </p:spPr>
      </p:pic>
      <p:pic>
        <p:nvPicPr>
          <p:cNvPr id="5" name="Picture 4">
            <a:extLst>
              <a:ext uri="{FF2B5EF4-FFF2-40B4-BE49-F238E27FC236}">
                <a16:creationId xmlns:a16="http://schemas.microsoft.com/office/drawing/2014/main" xmlns="" id="{AE5D9584-76B4-C2CA-A4D7-0E52DFBE8C02}"/>
              </a:ext>
            </a:extLst>
          </p:cNvPr>
          <p:cNvPicPr>
            <a:picLocks noChangeAspect="1"/>
          </p:cNvPicPr>
          <p:nvPr/>
        </p:nvPicPr>
        <p:blipFill>
          <a:blip r:embed="rId3"/>
          <a:stretch>
            <a:fillRect/>
          </a:stretch>
        </p:blipFill>
        <p:spPr>
          <a:xfrm>
            <a:off x="962705" y="1094014"/>
            <a:ext cx="11071452" cy="5593092"/>
          </a:xfrm>
          <a:prstGeom prst="rect">
            <a:avLst/>
          </a:prstGeom>
        </p:spPr>
      </p:pic>
    </p:spTree>
    <p:extLst>
      <p:ext uri="{BB962C8B-B14F-4D97-AF65-F5344CB8AC3E}">
        <p14:creationId xmlns:p14="http://schemas.microsoft.com/office/powerpoint/2010/main" val="1082267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5" y="4674427"/>
            <a:ext cx="161925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1" y="1970467"/>
            <a:ext cx="3102429" cy="2099257"/>
          </a:xfrm>
          <a:prstGeom prst="cloudCallout">
            <a:avLst>
              <a:gd name="adj1" fmla="val 72617"/>
              <a:gd name="adj2" fmla="val 10360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dirty="0">
                <a:latin typeface="arial"/>
              </a:rPr>
              <a:t>Tôi là Nguyễn </a:t>
            </a:r>
            <a:r>
              <a:rPr lang="en-US" dirty="0">
                <a:latin typeface="arial"/>
              </a:rPr>
              <a:t> </a:t>
            </a:r>
            <a:r>
              <a:rPr lang="en-US" dirty="0" err="1">
                <a:latin typeface="arial"/>
              </a:rPr>
              <a:t>Hũng</a:t>
            </a:r>
            <a:r>
              <a:rPr lang="en-US" dirty="0">
                <a:latin typeface="arial"/>
              </a:rPr>
              <a:t> </a:t>
            </a:r>
            <a:r>
              <a:rPr lang="en-US" dirty="0" err="1">
                <a:latin typeface="arial"/>
              </a:rPr>
              <a:t>Dũng</a:t>
            </a:r>
            <a:r>
              <a:rPr lang="en-US" dirty="0">
                <a:latin typeface="arial"/>
              </a:rPr>
              <a:t>. </a:t>
            </a:r>
            <a:r>
              <a:rPr lang="en-US" dirty="0" err="1">
                <a:latin typeface="arial"/>
              </a:rPr>
              <a:t>Năm</a:t>
            </a:r>
            <a:r>
              <a:rPr lang="en-US" dirty="0">
                <a:latin typeface="arial"/>
              </a:rPr>
              <a:t> </a:t>
            </a:r>
            <a:r>
              <a:rPr lang="vi-VN" dirty="0">
                <a:latin typeface="arial"/>
              </a:rPr>
              <a:t>nay, tôi </a:t>
            </a:r>
            <a:r>
              <a:rPr lang="en-US" dirty="0">
                <a:latin typeface="arial"/>
              </a:rPr>
              <a:t>8</a:t>
            </a:r>
            <a:r>
              <a:rPr lang="vi-VN" dirty="0">
                <a:latin typeface="arial"/>
              </a:rPr>
              <a:t> tuổ</a:t>
            </a:r>
            <a:r>
              <a:rPr lang="en-US" dirty="0" err="1">
                <a:latin typeface="arial"/>
              </a:rPr>
              <a:t>i,học</a:t>
            </a:r>
            <a:r>
              <a:rPr lang="en-US" dirty="0">
                <a:latin typeface="arial"/>
              </a:rPr>
              <a:t> </a:t>
            </a:r>
            <a:r>
              <a:rPr lang="en-US" dirty="0" err="1">
                <a:latin typeface="arial"/>
              </a:rPr>
              <a:t>lớp</a:t>
            </a:r>
            <a:r>
              <a:rPr lang="en-US" dirty="0">
                <a:latin typeface="arial"/>
              </a:rPr>
              <a:t> 3E </a:t>
            </a:r>
            <a:r>
              <a:rPr lang="en-US" dirty="0" err="1">
                <a:latin typeface="arial"/>
              </a:rPr>
              <a:t>trường</a:t>
            </a:r>
            <a:r>
              <a:rPr lang="en-US" dirty="0">
                <a:latin typeface="arial"/>
              </a:rPr>
              <a:t> </a:t>
            </a:r>
            <a:r>
              <a:rPr lang="en-US" dirty="0" err="1">
                <a:latin typeface="arial"/>
              </a:rPr>
              <a:t>Tiểu</a:t>
            </a:r>
            <a:r>
              <a:rPr lang="en-US" dirty="0">
                <a:latin typeface="arial"/>
              </a:rPr>
              <a:t> </a:t>
            </a:r>
            <a:r>
              <a:rPr lang="en-US" dirty="0" err="1">
                <a:latin typeface="arial"/>
              </a:rPr>
              <a:t>học</a:t>
            </a:r>
            <a:r>
              <a:rPr lang="en-US" dirty="0">
                <a:latin typeface="arial"/>
              </a:rPr>
              <a:t> </a:t>
            </a:r>
            <a:r>
              <a:rPr lang="en-US" dirty="0" err="1">
                <a:latin typeface="arial"/>
              </a:rPr>
              <a:t>Cát</a:t>
            </a:r>
            <a:r>
              <a:rPr lang="en-US" dirty="0">
                <a:latin typeface="arial"/>
              </a:rPr>
              <a:t> Bi</a:t>
            </a:r>
            <a:endParaRPr lang="en-US" dirty="0"/>
          </a:p>
        </p:txBody>
      </p:sp>
      <p:sp>
        <p:nvSpPr>
          <p:cNvPr id="4" name="Cloud Callout 3"/>
          <p:cNvSpPr/>
          <p:nvPr/>
        </p:nvSpPr>
        <p:spPr>
          <a:xfrm>
            <a:off x="8019245" y="0"/>
            <a:ext cx="3724141" cy="2530697"/>
          </a:xfrm>
          <a:prstGeom prst="cloudCallout">
            <a:avLst>
              <a:gd name="adj1" fmla="val -156641"/>
              <a:gd name="adj2" fmla="val 17722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a:t>Tôi</a:t>
            </a:r>
            <a:r>
              <a:rPr lang="en-US" dirty="0"/>
              <a:t> </a:t>
            </a:r>
            <a:r>
              <a:rPr lang="en-US" dirty="0" err="1"/>
              <a:t>đá</a:t>
            </a:r>
            <a:r>
              <a:rPr lang="en-US" dirty="0"/>
              <a:t> </a:t>
            </a:r>
            <a:r>
              <a:rPr lang="en-US" dirty="0" err="1"/>
              <a:t>bóng</a:t>
            </a:r>
            <a:r>
              <a:rPr lang="en-US" dirty="0"/>
              <a:t> </a:t>
            </a:r>
            <a:r>
              <a:rPr lang="en-US" dirty="0" err="1"/>
              <a:t>khá</a:t>
            </a:r>
            <a:r>
              <a:rPr lang="en-US" dirty="0"/>
              <a:t> </a:t>
            </a:r>
            <a:r>
              <a:rPr lang="en-US" dirty="0" err="1"/>
              <a:t>giỏi.Đánh</a:t>
            </a:r>
            <a:r>
              <a:rPr lang="en-US" dirty="0"/>
              <a:t> </a:t>
            </a:r>
            <a:r>
              <a:rPr lang="en-US" dirty="0" err="1"/>
              <a:t>cầu</a:t>
            </a:r>
            <a:r>
              <a:rPr lang="en-US" dirty="0"/>
              <a:t> </a:t>
            </a:r>
            <a:r>
              <a:rPr lang="en-US" dirty="0" err="1"/>
              <a:t>lông</a:t>
            </a:r>
            <a:r>
              <a:rPr lang="en-US" dirty="0"/>
              <a:t> </a:t>
            </a:r>
            <a:r>
              <a:rPr lang="en-US" dirty="0" err="1"/>
              <a:t>là</a:t>
            </a:r>
            <a:r>
              <a:rPr lang="en-US" dirty="0"/>
              <a:t> </a:t>
            </a:r>
            <a:r>
              <a:rPr lang="en-US" dirty="0" err="1"/>
              <a:t>sở</a:t>
            </a:r>
            <a:r>
              <a:rPr lang="en-US" dirty="0"/>
              <a:t> </a:t>
            </a:r>
            <a:r>
              <a:rPr lang="en-US" dirty="0" err="1"/>
              <a:t>trường</a:t>
            </a:r>
            <a:r>
              <a:rPr lang="en-US" dirty="0"/>
              <a:t> </a:t>
            </a:r>
            <a:r>
              <a:rPr lang="en-US" dirty="0" err="1"/>
              <a:t>của</a:t>
            </a:r>
            <a:r>
              <a:rPr lang="en-US" dirty="0"/>
              <a:t> </a:t>
            </a:r>
            <a:r>
              <a:rPr lang="en-US" dirty="0" err="1"/>
              <a:t>tôi.Tôi</a:t>
            </a:r>
            <a:r>
              <a:rPr lang="en-US" dirty="0"/>
              <a:t> </a:t>
            </a:r>
            <a:r>
              <a:rPr lang="en-US" dirty="0" err="1"/>
              <a:t>cũng</a:t>
            </a:r>
            <a:r>
              <a:rPr lang="en-US" dirty="0"/>
              <a:t> </a:t>
            </a:r>
            <a:r>
              <a:rPr lang="en-US" dirty="0" err="1"/>
              <a:t>biết</a:t>
            </a:r>
            <a:r>
              <a:rPr lang="en-US" dirty="0"/>
              <a:t> </a:t>
            </a:r>
            <a:r>
              <a:rPr lang="en-US" dirty="0" err="1"/>
              <a:t>vẽ</a:t>
            </a:r>
            <a:r>
              <a:rPr lang="en-US" dirty="0"/>
              <a:t> </a:t>
            </a:r>
            <a:r>
              <a:rPr lang="en-US" dirty="0" err="1"/>
              <a:t>tranh</a:t>
            </a:r>
            <a:r>
              <a:rPr lang="en-US" dirty="0"/>
              <a:t> </a:t>
            </a:r>
            <a:r>
              <a:rPr lang="en-US" dirty="0" err="1"/>
              <a:t>về</a:t>
            </a:r>
            <a:r>
              <a:rPr lang="en-US" dirty="0"/>
              <a:t> </a:t>
            </a:r>
            <a:r>
              <a:rPr lang="en-US" dirty="0" err="1"/>
              <a:t>quê</a:t>
            </a:r>
            <a:r>
              <a:rPr lang="en-US" dirty="0"/>
              <a:t> </a:t>
            </a:r>
            <a:r>
              <a:rPr lang="en-US" dirty="0" err="1"/>
              <a:t>hương</a:t>
            </a:r>
            <a:endParaRPr lang="en-US" dirty="0"/>
          </a:p>
          <a:p>
            <a:pPr algn="ctr"/>
            <a:endParaRPr lang="en-US" dirty="0"/>
          </a:p>
        </p:txBody>
      </p:sp>
      <p:sp>
        <p:nvSpPr>
          <p:cNvPr id="5" name="Cloud Callout 4"/>
          <p:cNvSpPr/>
          <p:nvPr/>
        </p:nvSpPr>
        <p:spPr>
          <a:xfrm>
            <a:off x="5206594" y="72977"/>
            <a:ext cx="2949262" cy="2384741"/>
          </a:xfrm>
          <a:prstGeom prst="cloudCallout">
            <a:avLst>
              <a:gd name="adj1" fmla="val -61881"/>
              <a:gd name="adj2" fmla="val 17967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dirty="0"/>
              <a:t>Tôi </a:t>
            </a:r>
            <a:r>
              <a:rPr lang="en-US" dirty="0" err="1"/>
              <a:t>không</a:t>
            </a:r>
            <a:r>
              <a:rPr lang="en-US" dirty="0"/>
              <a:t> </a:t>
            </a:r>
            <a:r>
              <a:rPr lang="en-US" dirty="0" err="1"/>
              <a:t>thích</a:t>
            </a:r>
            <a:r>
              <a:rPr lang="en-US" dirty="0"/>
              <a:t> </a:t>
            </a:r>
            <a:r>
              <a:rPr lang="en-US" dirty="0" err="1"/>
              <a:t>hát</a:t>
            </a:r>
            <a:r>
              <a:rPr lang="en-US" dirty="0"/>
              <a:t> </a:t>
            </a:r>
            <a:r>
              <a:rPr lang="en-US" dirty="0" err="1"/>
              <a:t>lắm</a:t>
            </a:r>
            <a:r>
              <a:rPr lang="en-US" dirty="0"/>
              <a:t> ,</a:t>
            </a:r>
            <a:r>
              <a:rPr lang="en-US" dirty="0" err="1"/>
              <a:t>vì</a:t>
            </a:r>
            <a:r>
              <a:rPr lang="en-US" dirty="0"/>
              <a:t> </a:t>
            </a:r>
            <a:r>
              <a:rPr lang="en-US" dirty="0" err="1"/>
              <a:t>tôi</a:t>
            </a:r>
            <a:r>
              <a:rPr lang="en-US" dirty="0"/>
              <a:t> </a:t>
            </a:r>
            <a:r>
              <a:rPr lang="en-US" dirty="0" err="1"/>
              <a:t>hát</a:t>
            </a:r>
            <a:r>
              <a:rPr lang="en-US" dirty="0"/>
              <a:t> </a:t>
            </a:r>
            <a:r>
              <a:rPr lang="en-US" dirty="0" err="1"/>
              <a:t>không</a:t>
            </a:r>
            <a:r>
              <a:rPr lang="en-US" dirty="0"/>
              <a:t> hay</a:t>
            </a:r>
          </a:p>
        </p:txBody>
      </p:sp>
      <p:sp>
        <p:nvSpPr>
          <p:cNvPr id="6" name="Cloud Callout 5"/>
          <p:cNvSpPr/>
          <p:nvPr/>
        </p:nvSpPr>
        <p:spPr>
          <a:xfrm>
            <a:off x="8731876" y="2635069"/>
            <a:ext cx="3460124" cy="2099257"/>
          </a:xfrm>
          <a:prstGeom prst="cloudCallout">
            <a:avLst>
              <a:gd name="adj1" fmla="val -197689"/>
              <a:gd name="adj2" fmla="val 7906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dirty="0"/>
              <a:t> </a:t>
            </a:r>
            <a:r>
              <a:rPr lang="en-US" dirty="0" err="1"/>
              <a:t>Tôi</a:t>
            </a:r>
            <a:r>
              <a:rPr lang="en-US" dirty="0"/>
              <a:t> </a:t>
            </a:r>
            <a:r>
              <a:rPr lang="en-US" dirty="0" err="1"/>
              <a:t>luôn</a:t>
            </a:r>
            <a:r>
              <a:rPr lang="en-US" dirty="0"/>
              <a:t> </a:t>
            </a:r>
            <a:r>
              <a:rPr lang="en-US" dirty="0" err="1"/>
              <a:t>yêu</a:t>
            </a:r>
            <a:r>
              <a:rPr lang="en-US" dirty="0"/>
              <a:t> </a:t>
            </a:r>
            <a:r>
              <a:rPr lang="en-US" dirty="0" err="1"/>
              <a:t>mến</a:t>
            </a:r>
            <a:r>
              <a:rPr lang="en-US" dirty="0"/>
              <a:t> </a:t>
            </a:r>
            <a:r>
              <a:rPr lang="en-US" dirty="0" err="1"/>
              <a:t>các</a:t>
            </a:r>
            <a:r>
              <a:rPr lang="en-US" dirty="0"/>
              <a:t> </a:t>
            </a:r>
            <a:r>
              <a:rPr lang="en-US" dirty="0" err="1"/>
              <a:t>bạn</a:t>
            </a:r>
            <a:r>
              <a:rPr lang="en-US" dirty="0"/>
              <a:t> </a:t>
            </a:r>
            <a:r>
              <a:rPr lang="en-US" dirty="0" err="1"/>
              <a:t>trong</a:t>
            </a:r>
            <a:r>
              <a:rPr lang="en-US" dirty="0"/>
              <a:t> </a:t>
            </a:r>
            <a:r>
              <a:rPr lang="en-US" dirty="0" err="1"/>
              <a:t>lớp</a:t>
            </a:r>
            <a:r>
              <a:rPr lang="en-US" dirty="0"/>
              <a:t> </a:t>
            </a:r>
            <a:r>
              <a:rPr lang="en-US" dirty="0" err="1"/>
              <a:t>mình.Chúng</a:t>
            </a:r>
            <a:r>
              <a:rPr lang="en-US" dirty="0"/>
              <a:t> ta </a:t>
            </a:r>
            <a:r>
              <a:rPr lang="en-US" dirty="0" err="1"/>
              <a:t>cùng</a:t>
            </a:r>
            <a:r>
              <a:rPr lang="en-US" dirty="0"/>
              <a:t> </a:t>
            </a:r>
            <a:r>
              <a:rPr lang="en-US" dirty="0" err="1"/>
              <a:t>nhau</a:t>
            </a:r>
            <a:r>
              <a:rPr lang="en-US" dirty="0"/>
              <a:t> </a:t>
            </a:r>
            <a:r>
              <a:rPr lang="en-US" dirty="0" err="1"/>
              <a:t>cố</a:t>
            </a:r>
            <a:r>
              <a:rPr lang="en-US" dirty="0"/>
              <a:t> </a:t>
            </a:r>
            <a:r>
              <a:rPr lang="en-US" dirty="0" err="1"/>
              <a:t>gắng</a:t>
            </a:r>
            <a:r>
              <a:rPr lang="en-US" dirty="0"/>
              <a:t> </a:t>
            </a:r>
            <a:r>
              <a:rPr lang="en-US" dirty="0" err="1"/>
              <a:t>học</a:t>
            </a:r>
            <a:r>
              <a:rPr lang="en-US" dirty="0"/>
              <a:t> </a:t>
            </a:r>
            <a:r>
              <a:rPr lang="en-US" dirty="0" err="1"/>
              <a:t>tập</a:t>
            </a:r>
            <a:r>
              <a:rPr lang="en-US" dirty="0"/>
              <a:t> </a:t>
            </a:r>
            <a:r>
              <a:rPr lang="en-US" dirty="0" err="1"/>
              <a:t>tốt</a:t>
            </a:r>
            <a:r>
              <a:rPr lang="en-US" dirty="0"/>
              <a:t> </a:t>
            </a:r>
            <a:r>
              <a:rPr lang="en-US" dirty="0" err="1"/>
              <a:t>các</a:t>
            </a:r>
            <a:r>
              <a:rPr lang="en-US" dirty="0"/>
              <a:t> </a:t>
            </a:r>
            <a:r>
              <a:rPr lang="en-US" dirty="0" err="1"/>
              <a:t>bạn</a:t>
            </a:r>
            <a:r>
              <a:rPr lang="en-US" dirty="0"/>
              <a:t> </a:t>
            </a:r>
            <a:r>
              <a:rPr lang="en-US" dirty="0" err="1"/>
              <a:t>nhé</a:t>
            </a:r>
            <a:endParaRPr lang="en-US" dirty="0"/>
          </a:p>
        </p:txBody>
      </p:sp>
      <p:sp>
        <p:nvSpPr>
          <p:cNvPr id="7" name="Cloud Callout 6"/>
          <p:cNvSpPr/>
          <p:nvPr/>
        </p:nvSpPr>
        <p:spPr>
          <a:xfrm>
            <a:off x="2408348" y="206062"/>
            <a:ext cx="3102429" cy="2324635"/>
          </a:xfrm>
          <a:prstGeom prst="cloudCallout">
            <a:avLst>
              <a:gd name="adj1" fmla="val 1001"/>
              <a:gd name="adj2" fmla="val 174156"/>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err="1">
                <a:solidFill>
                  <a:schemeClr val="tx1"/>
                </a:solidFill>
              </a:rPr>
              <a:t>Tôi</a:t>
            </a:r>
            <a:r>
              <a:rPr lang="en-US" dirty="0">
                <a:solidFill>
                  <a:schemeClr val="tx1"/>
                </a:solidFill>
              </a:rPr>
              <a:t> </a:t>
            </a:r>
            <a:r>
              <a:rPr lang="en-US" dirty="0" err="1">
                <a:solidFill>
                  <a:schemeClr val="tx1"/>
                </a:solidFill>
              </a:rPr>
              <a:t>thích</a:t>
            </a:r>
            <a:r>
              <a:rPr lang="en-US" dirty="0">
                <a:solidFill>
                  <a:schemeClr val="tx1"/>
                </a:solidFill>
              </a:rPr>
              <a:t> </a:t>
            </a:r>
            <a:r>
              <a:rPr lang="en-US" dirty="0" err="1">
                <a:solidFill>
                  <a:schemeClr val="tx1"/>
                </a:solidFill>
              </a:rPr>
              <a:t>nhất</a:t>
            </a:r>
            <a:r>
              <a:rPr lang="en-US" dirty="0">
                <a:solidFill>
                  <a:schemeClr val="tx1"/>
                </a:solidFill>
              </a:rPr>
              <a:t> </a:t>
            </a:r>
            <a:r>
              <a:rPr lang="en-US" dirty="0" err="1">
                <a:solidFill>
                  <a:schemeClr val="tx1"/>
                </a:solidFill>
              </a:rPr>
              <a:t>là</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đi</a:t>
            </a:r>
            <a:r>
              <a:rPr lang="en-US" dirty="0">
                <a:solidFill>
                  <a:schemeClr val="tx1"/>
                </a:solidFill>
              </a:rPr>
              <a:t> </a:t>
            </a:r>
            <a:r>
              <a:rPr lang="en-US" dirty="0" err="1">
                <a:solidFill>
                  <a:schemeClr val="tx1"/>
                </a:solidFill>
              </a:rPr>
              <a:t>tắm</a:t>
            </a:r>
            <a:r>
              <a:rPr lang="en-US" dirty="0">
                <a:solidFill>
                  <a:schemeClr val="tx1"/>
                </a:solidFill>
              </a:rPr>
              <a:t> </a:t>
            </a:r>
            <a:r>
              <a:rPr lang="en-US" dirty="0" err="1">
                <a:solidFill>
                  <a:schemeClr val="tx1"/>
                </a:solidFill>
              </a:rPr>
              <a:t>bể</a:t>
            </a:r>
            <a:r>
              <a:rPr lang="en-US" dirty="0">
                <a:solidFill>
                  <a:schemeClr val="tx1"/>
                </a:solidFill>
              </a:rPr>
              <a:t> </a:t>
            </a:r>
            <a:r>
              <a:rPr lang="en-US" dirty="0" err="1">
                <a:solidFill>
                  <a:schemeClr val="tx1"/>
                </a:solidFill>
              </a:rPr>
              <a:t>bơi</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đi</a:t>
            </a:r>
            <a:r>
              <a:rPr lang="en-US" dirty="0">
                <a:solidFill>
                  <a:schemeClr val="tx1"/>
                </a:solidFill>
              </a:rPr>
              <a:t> </a:t>
            </a:r>
            <a:r>
              <a:rPr lang="en-US" dirty="0" err="1">
                <a:solidFill>
                  <a:schemeClr val="tx1"/>
                </a:solidFill>
              </a:rPr>
              <a:t>thăm</a:t>
            </a:r>
            <a:r>
              <a:rPr lang="en-US" dirty="0">
                <a:solidFill>
                  <a:schemeClr val="tx1"/>
                </a:solidFill>
              </a:rPr>
              <a:t> </a:t>
            </a:r>
            <a:r>
              <a:rPr lang="en-US" dirty="0" err="1">
                <a:solidFill>
                  <a:schemeClr val="tx1"/>
                </a:solidFill>
              </a:rPr>
              <a:t>vườn</a:t>
            </a:r>
            <a:r>
              <a:rPr lang="en-US" dirty="0">
                <a:solidFill>
                  <a:schemeClr val="tx1"/>
                </a:solidFill>
              </a:rPr>
              <a:t> </a:t>
            </a:r>
            <a:r>
              <a:rPr lang="en-US" dirty="0" err="1">
                <a:solidFill>
                  <a:schemeClr val="tx1"/>
                </a:solidFill>
              </a:rPr>
              <a:t>bách</a:t>
            </a:r>
            <a:r>
              <a:rPr lang="en-US" dirty="0">
                <a:solidFill>
                  <a:schemeClr val="tx1"/>
                </a:solidFill>
              </a:rPr>
              <a:t> </a:t>
            </a:r>
            <a:r>
              <a:rPr lang="en-US" dirty="0" err="1">
                <a:solidFill>
                  <a:schemeClr val="tx1"/>
                </a:solidFill>
              </a:rPr>
              <a:t>thú.Tôi</a:t>
            </a:r>
            <a:r>
              <a:rPr lang="en-US" dirty="0">
                <a:solidFill>
                  <a:schemeClr val="tx1"/>
                </a:solidFill>
              </a:rPr>
              <a:t> </a:t>
            </a:r>
            <a:r>
              <a:rPr lang="en-US" dirty="0" err="1">
                <a:solidFill>
                  <a:schemeClr val="tx1"/>
                </a:solidFill>
              </a:rPr>
              <a:t>thích</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môn</a:t>
            </a:r>
            <a:r>
              <a:rPr lang="en-US" dirty="0">
                <a:solidFill>
                  <a:schemeClr val="tx1"/>
                </a:solidFill>
              </a:rPr>
              <a:t> </a:t>
            </a:r>
            <a:r>
              <a:rPr lang="en-US" dirty="0" err="1">
                <a:solidFill>
                  <a:schemeClr val="tx1"/>
                </a:solidFill>
              </a:rPr>
              <a:t>Toán</a:t>
            </a:r>
            <a:endParaRPr lang="en-US" dirty="0">
              <a:solidFill>
                <a:schemeClr val="tx1"/>
              </a:solidFill>
            </a:endParaRPr>
          </a:p>
        </p:txBody>
      </p:sp>
    </p:spTree>
    <p:extLst>
      <p:ext uri="{BB962C8B-B14F-4D97-AF65-F5344CB8AC3E}">
        <p14:creationId xmlns:p14="http://schemas.microsoft.com/office/powerpoint/2010/main" val="272369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8025"/>
            <a:ext cx="10515600" cy="1325563"/>
          </a:xfrm>
        </p:spPr>
        <p:txBody>
          <a:bodyPr>
            <a:normAutofit/>
          </a:bodyPr>
          <a:lstStyle/>
          <a:p>
            <a:pPr lvl="0" defTabSz="1219170">
              <a:lnSpc>
                <a:spcPct val="150000"/>
              </a:lnSpc>
              <a:spcBef>
                <a:spcPts val="0"/>
              </a:spcBef>
              <a:defRPr/>
            </a:pPr>
            <a:r>
              <a:rPr lang="en-US" sz="5400" b="1" kern="0" dirty="0">
                <a:latin typeface="Times New Roman" pitchFamily="18" charset="0"/>
                <a:ea typeface="Arial-Rounded" panose="020B0500000000000000" pitchFamily="34" charset="0"/>
                <a:cs typeface="Times New Roman" pitchFamily="18" charset="0"/>
                <a:sym typeface="Arial"/>
              </a:rPr>
              <a:t>                     </a:t>
            </a:r>
            <a:r>
              <a:rPr lang="en-US" sz="5300" b="1" kern="0" dirty="0">
                <a:latin typeface="+mn-lt"/>
                <a:ea typeface="Arial-Rounded" panose="020B0500000000000000" pitchFamily="34" charset="0"/>
                <a:cs typeface="Times New Roman" pitchFamily="18" charset="0"/>
                <a:sym typeface="Arial"/>
              </a:rPr>
              <a:t> </a:t>
            </a:r>
            <a:endParaRPr lang="en-US" sz="5300" dirty="0">
              <a:latin typeface="+mn-lt"/>
              <a:cs typeface="Times New Roman" pitchFamily="18" charset="0"/>
            </a:endParaRPr>
          </a:p>
        </p:txBody>
      </p:sp>
      <p:sp>
        <p:nvSpPr>
          <p:cNvPr id="3" name="TextBox 2">
            <a:extLst>
              <a:ext uri="{FF2B5EF4-FFF2-40B4-BE49-F238E27FC236}">
                <a16:creationId xmlns:a16="http://schemas.microsoft.com/office/drawing/2014/main" xmlns="" id="{8017C045-E5BF-4237-86E5-69A18ABEAC01}"/>
              </a:ext>
            </a:extLst>
          </p:cNvPr>
          <p:cNvSpPr txBox="1"/>
          <p:nvPr/>
        </p:nvSpPr>
        <p:spPr>
          <a:xfrm>
            <a:off x="1237635" y="839171"/>
            <a:ext cx="9448799" cy="9761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Học sinh viết bài vào vở </a:t>
            </a:r>
            <a:r>
              <a:rPr kumimoji="0" lang="en-US" sz="4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 </a:t>
            </a:r>
          </a:p>
        </p:txBody>
      </p:sp>
      <p:pic>
        <p:nvPicPr>
          <p:cNvPr id="4" name="Picture 3" descr="Student Writing (#4) | Free SVG">
            <a:extLst>
              <a:ext uri="{FF2B5EF4-FFF2-40B4-BE49-F238E27FC236}">
                <a16:creationId xmlns:a16="http://schemas.microsoft.com/office/drawing/2014/main" xmlns=""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378" y="1872103"/>
            <a:ext cx="6149340" cy="384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8760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296" y="1427542"/>
            <a:ext cx="11731925" cy="5078313"/>
          </a:xfrm>
          <a:prstGeom prst="rect">
            <a:avLst/>
          </a:prstGeom>
        </p:spPr>
        <p:txBody>
          <a:bodyPr wrap="square">
            <a:spAutoFit/>
          </a:bodyPr>
          <a:lstStyle/>
          <a:p>
            <a:pPr lvl="0"/>
            <a:r>
              <a:rPr lang="vi-VN" sz="3500" dirty="0">
                <a:cs typeface="Times New Roman" pitchFamily="18" charset="0"/>
              </a:rPr>
              <a:t>         </a:t>
            </a:r>
            <a:r>
              <a:rPr lang="vi-VN" sz="3600" b="0" i="0" dirty="0">
                <a:effectLst/>
                <a:latin typeface="Arial" panose="020B0604020202020204" pitchFamily="34" charset="0"/>
              </a:rPr>
              <a:t>Xin chào các bạn! Tớ là Nam, năm nay tớ 8 tuổi. Tớ là học sinh lớp 3C. Tớ thích nhất là thể thao. Bộ môn sở trường của tớ là bơi lội. Ngoài ra tớ rất thích đọc truyện tranh. Cuối tuần thì tớ thích được đạp xe đạp ở công viên cùng ra đình.</a:t>
            </a:r>
            <a:r>
              <a:rPr lang="en-US" sz="3600" b="0" i="0" dirty="0" err="1">
                <a:effectLst/>
                <a:latin typeface="Arial" panose="020B0604020202020204" pitchFamily="34" charset="0"/>
              </a:rPr>
              <a:t>Tớ</a:t>
            </a:r>
            <a:r>
              <a:rPr lang="en-US" sz="3600" b="0" i="0" dirty="0">
                <a:effectLst/>
                <a:latin typeface="Arial" panose="020B0604020202020204" pitchFamily="34" charset="0"/>
              </a:rPr>
              <a:t> </a:t>
            </a:r>
            <a:r>
              <a:rPr lang="en-US" sz="3600" b="0" i="0" dirty="0" err="1">
                <a:effectLst/>
                <a:latin typeface="Arial" panose="020B0604020202020204" pitchFamily="34" charset="0"/>
              </a:rPr>
              <a:t>đá</a:t>
            </a:r>
            <a:r>
              <a:rPr lang="en-US" sz="3600" b="0" i="0" dirty="0">
                <a:effectLst/>
                <a:latin typeface="Arial" panose="020B0604020202020204" pitchFamily="34" charset="0"/>
              </a:rPr>
              <a:t> </a:t>
            </a:r>
            <a:r>
              <a:rPr lang="en-US" sz="3600" b="0" i="0" dirty="0" err="1">
                <a:effectLst/>
                <a:latin typeface="Arial" panose="020B0604020202020204" pitchFamily="34" charset="0"/>
              </a:rPr>
              <a:t>biết</a:t>
            </a:r>
            <a:r>
              <a:rPr lang="en-US" sz="3600" b="0" i="0" dirty="0">
                <a:effectLst/>
                <a:latin typeface="Arial" panose="020B0604020202020204" pitchFamily="34" charset="0"/>
              </a:rPr>
              <a:t> </a:t>
            </a:r>
            <a:r>
              <a:rPr lang="en-US" sz="3600" b="0" i="0" dirty="0" err="1">
                <a:effectLst/>
                <a:latin typeface="Arial" panose="020B0604020202020204" pitchFamily="34" charset="0"/>
              </a:rPr>
              <a:t>chơi</a:t>
            </a:r>
            <a:r>
              <a:rPr lang="en-US" sz="3600" b="0" i="0" dirty="0">
                <a:effectLst/>
                <a:latin typeface="Arial" panose="020B0604020202020204" pitchFamily="34" charset="0"/>
              </a:rPr>
              <a:t> </a:t>
            </a:r>
            <a:r>
              <a:rPr lang="en-US" sz="3600" b="0" i="0" dirty="0" err="1">
                <a:effectLst/>
                <a:latin typeface="Arial" panose="020B0604020202020204" pitchFamily="34" charset="0"/>
              </a:rPr>
              <a:t>đá</a:t>
            </a:r>
            <a:r>
              <a:rPr lang="en-US" sz="3600" b="0" i="0" dirty="0">
                <a:effectLst/>
                <a:latin typeface="Arial" panose="020B0604020202020204" pitchFamily="34" charset="0"/>
              </a:rPr>
              <a:t> </a:t>
            </a:r>
            <a:r>
              <a:rPr lang="en-US" sz="3600" b="0" i="0" dirty="0" err="1">
                <a:effectLst/>
                <a:latin typeface="Arial" panose="020B0604020202020204" pitchFamily="34" charset="0"/>
              </a:rPr>
              <a:t>bóng.Môn</a:t>
            </a:r>
            <a:r>
              <a:rPr lang="en-US" sz="3600" b="0" i="0" dirty="0">
                <a:effectLst/>
                <a:latin typeface="Arial" panose="020B0604020202020204" pitchFamily="34" charset="0"/>
              </a:rPr>
              <a:t> </a:t>
            </a:r>
            <a:r>
              <a:rPr lang="en-US" sz="3600" b="0" i="0" dirty="0" err="1">
                <a:effectLst/>
                <a:latin typeface="Arial" panose="020B0604020202020204" pitchFamily="34" charset="0"/>
              </a:rPr>
              <a:t>cờ</a:t>
            </a:r>
            <a:r>
              <a:rPr lang="en-US" sz="3600" b="0" i="0" dirty="0">
                <a:effectLst/>
                <a:latin typeface="Arial" panose="020B0604020202020204" pitchFamily="34" charset="0"/>
              </a:rPr>
              <a:t> </a:t>
            </a:r>
            <a:r>
              <a:rPr lang="en-US" sz="3600" b="0" i="0" dirty="0" err="1">
                <a:effectLst/>
                <a:latin typeface="Arial" panose="020B0604020202020204" pitchFamily="34" charset="0"/>
              </a:rPr>
              <a:t>vua</a:t>
            </a:r>
            <a:r>
              <a:rPr lang="en-US" sz="3600" b="0" i="0" dirty="0">
                <a:effectLst/>
                <a:latin typeface="Arial" panose="020B0604020202020204" pitchFamily="34" charset="0"/>
              </a:rPr>
              <a:t> </a:t>
            </a:r>
            <a:r>
              <a:rPr lang="en-US" sz="3600" b="0" i="0" dirty="0" err="1">
                <a:effectLst/>
                <a:latin typeface="Arial" panose="020B0604020202020204" pitchFamily="34" charset="0"/>
              </a:rPr>
              <a:t>là</a:t>
            </a:r>
            <a:r>
              <a:rPr lang="en-US" sz="3600" b="0" i="0" dirty="0">
                <a:effectLst/>
                <a:latin typeface="Arial" panose="020B0604020202020204" pitchFamily="34" charset="0"/>
              </a:rPr>
              <a:t> </a:t>
            </a:r>
            <a:r>
              <a:rPr lang="en-US" sz="3600" b="0" i="0" dirty="0" err="1">
                <a:effectLst/>
                <a:latin typeface="Arial" panose="020B0604020202020204" pitchFamily="34" charset="0"/>
              </a:rPr>
              <a:t>tớ</a:t>
            </a:r>
            <a:r>
              <a:rPr lang="en-US" sz="3600" b="0" i="0" dirty="0">
                <a:effectLst/>
                <a:latin typeface="Arial" panose="020B0604020202020204" pitchFamily="34" charset="0"/>
              </a:rPr>
              <a:t> </a:t>
            </a:r>
            <a:r>
              <a:rPr lang="en-US" sz="3600" b="0" i="0" dirty="0" err="1">
                <a:effectLst/>
                <a:latin typeface="Arial" panose="020B0604020202020204" pitchFamily="34" charset="0"/>
              </a:rPr>
              <a:t>được</a:t>
            </a:r>
            <a:r>
              <a:rPr lang="en-US" sz="3600" b="0" i="0" dirty="0">
                <a:effectLst/>
                <a:latin typeface="Arial" panose="020B0604020202020204" pitchFamily="34" charset="0"/>
              </a:rPr>
              <a:t> </a:t>
            </a:r>
            <a:r>
              <a:rPr lang="en-US" sz="3600" b="0" i="0" dirty="0" err="1">
                <a:effectLst/>
                <a:latin typeface="Arial" panose="020B0604020202020204" pitchFamily="34" charset="0"/>
              </a:rPr>
              <a:t>mọi</a:t>
            </a:r>
            <a:r>
              <a:rPr lang="en-US" sz="3600" b="0" i="0" dirty="0">
                <a:effectLst/>
                <a:latin typeface="Arial" panose="020B0604020202020204" pitchFamily="34" charset="0"/>
              </a:rPr>
              <a:t> </a:t>
            </a:r>
            <a:r>
              <a:rPr lang="en-US" sz="3600" b="0" i="0" dirty="0" err="1">
                <a:effectLst/>
                <a:latin typeface="Arial" panose="020B0604020202020204" pitchFamily="34" charset="0"/>
              </a:rPr>
              <a:t>người</a:t>
            </a:r>
            <a:r>
              <a:rPr lang="en-US" sz="3600" b="0" i="0" dirty="0">
                <a:effectLst/>
                <a:latin typeface="Arial" panose="020B0604020202020204" pitchFamily="34" charset="0"/>
              </a:rPr>
              <a:t> </a:t>
            </a:r>
            <a:r>
              <a:rPr lang="en-US" sz="3600" b="0" i="0" dirty="0" err="1">
                <a:effectLst/>
                <a:latin typeface="Arial" panose="020B0604020202020204" pitchFamily="34" charset="0"/>
              </a:rPr>
              <a:t>nhận</a:t>
            </a:r>
            <a:r>
              <a:rPr lang="en-US" sz="3600" b="0" i="0" dirty="0">
                <a:effectLst/>
                <a:latin typeface="Arial" panose="020B0604020202020204" pitchFamily="34" charset="0"/>
              </a:rPr>
              <a:t> </a:t>
            </a:r>
            <a:r>
              <a:rPr lang="en-US" sz="3600" b="0" i="0" dirty="0" err="1">
                <a:effectLst/>
                <a:latin typeface="Arial" panose="020B0604020202020204" pitchFamily="34" charset="0"/>
              </a:rPr>
              <a:t>xét</a:t>
            </a:r>
            <a:r>
              <a:rPr lang="en-US" sz="3600" b="0" i="0" dirty="0">
                <a:effectLst/>
                <a:latin typeface="Arial" panose="020B0604020202020204" pitchFamily="34" charset="0"/>
              </a:rPr>
              <a:t> </a:t>
            </a:r>
            <a:r>
              <a:rPr lang="en-US" sz="3600" b="0" i="0" dirty="0" err="1">
                <a:effectLst/>
                <a:latin typeface="Arial" panose="020B0604020202020204" pitchFamily="34" charset="0"/>
              </a:rPr>
              <a:t>là</a:t>
            </a:r>
            <a:r>
              <a:rPr lang="en-US" sz="3600" b="0" i="0" dirty="0">
                <a:effectLst/>
                <a:latin typeface="Arial" panose="020B0604020202020204" pitchFamily="34" charset="0"/>
              </a:rPr>
              <a:t> </a:t>
            </a:r>
            <a:r>
              <a:rPr lang="en-US" sz="3600" b="0" i="0" dirty="0" err="1">
                <a:effectLst/>
                <a:latin typeface="Arial" panose="020B0604020202020204" pitchFamily="34" charset="0"/>
              </a:rPr>
              <a:t>chơi</a:t>
            </a:r>
            <a:r>
              <a:rPr lang="en-US" sz="3600" b="0" i="0" dirty="0">
                <a:effectLst/>
                <a:latin typeface="Arial" panose="020B0604020202020204" pitchFamily="34" charset="0"/>
              </a:rPr>
              <a:t> </a:t>
            </a:r>
            <a:r>
              <a:rPr lang="en-US" sz="3600" b="0" i="0" dirty="0" err="1">
                <a:effectLst/>
                <a:latin typeface="Arial" panose="020B0604020202020204" pitchFamily="34" charset="0"/>
              </a:rPr>
              <a:t>giỏi</a:t>
            </a:r>
            <a:r>
              <a:rPr lang="en-US" sz="3600" b="0" i="0" dirty="0">
                <a:effectLst/>
                <a:latin typeface="Arial" panose="020B0604020202020204" pitchFamily="34" charset="0"/>
              </a:rPr>
              <a:t>.</a:t>
            </a:r>
            <a:r>
              <a:rPr lang="vi-VN" sz="3600" b="0" i="0" dirty="0">
                <a:effectLst/>
                <a:latin typeface="Arial" panose="020B0604020202020204" pitchFamily="34" charset="0"/>
              </a:rPr>
              <a:t>Tớ rất vui khi được làm quen, kết bạn với mọi người. Tớ hi vọng chúng ta sẽ cùng nhau cố gắng học thật tốt trong năm học này nhé!</a:t>
            </a:r>
            <a:endParaRPr lang="vi-VN" sz="3600" dirty="0">
              <a:solidFill>
                <a:prstClr val="black"/>
              </a:solidFill>
              <a:cs typeface="Times New Roman" pitchFamily="18" charset="0"/>
            </a:endParaRPr>
          </a:p>
        </p:txBody>
      </p:sp>
      <p:sp>
        <p:nvSpPr>
          <p:cNvPr id="5" name="TextBox 4">
            <a:extLst>
              <a:ext uri="{FF2B5EF4-FFF2-40B4-BE49-F238E27FC236}">
                <a16:creationId xmlns:a16="http://schemas.microsoft.com/office/drawing/2014/main" xmlns="" id="{1F24F2B0-2B2C-45AE-93E4-D0317E83E3F0}"/>
              </a:ext>
            </a:extLst>
          </p:cNvPr>
          <p:cNvSpPr txBox="1"/>
          <p:nvPr/>
        </p:nvSpPr>
        <p:spPr>
          <a:xfrm>
            <a:off x="904939" y="542014"/>
            <a:ext cx="11120282" cy="646331"/>
          </a:xfrm>
          <a:prstGeom prst="rect">
            <a:avLst/>
          </a:prstGeom>
          <a:noFill/>
        </p:spPr>
        <p:txBody>
          <a:bodyPr wrap="square" rtlCol="0">
            <a:spAutoFit/>
          </a:bodyPr>
          <a:lstStyle/>
          <a:p>
            <a:pPr algn="just"/>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613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296" y="1427542"/>
            <a:ext cx="11731925" cy="3416320"/>
          </a:xfrm>
          <a:prstGeom prst="rect">
            <a:avLst/>
          </a:prstGeom>
        </p:spPr>
        <p:txBody>
          <a:bodyPr wrap="square">
            <a:spAutoFit/>
          </a:bodyPr>
          <a:lstStyle/>
          <a:p>
            <a:pPr lvl="0"/>
            <a:r>
              <a:rPr lang="vi-VN" sz="3500" dirty="0">
                <a:cs typeface="Times New Roman" pitchFamily="18" charset="0"/>
              </a:rPr>
              <a:t>         </a:t>
            </a:r>
            <a:r>
              <a:rPr lang="vi-VN" sz="3600" b="0" i="0" dirty="0">
                <a:effectLst/>
                <a:latin typeface="Arial" panose="020B0604020202020204" pitchFamily="34" charset="0"/>
              </a:rPr>
              <a:t>Chào các bạn! Tớ tên là Mỹ Linh, tớ 8 tuổi, học lớp 3C. Tớ thích nghe nhạc, đọc sách và xem phim hoạt hình. Tớ không thích những bộ phim hành động. Tớ có thể làm thơ và vẽ tranh. Tớ rất vui vì được học cùng lớp với các bạn. Tớ rất yêu quý các bạn! </a:t>
            </a:r>
            <a:r>
              <a:rPr lang="en-US" sz="3600" b="0" i="0" dirty="0">
                <a:effectLst/>
                <a:latin typeface="Arial" panose="020B0604020202020204" pitchFamily="34" charset="0"/>
              </a:rPr>
              <a:t>C</a:t>
            </a:r>
            <a:r>
              <a:rPr lang="vi-VN" sz="3600" b="0" i="0" dirty="0">
                <a:effectLst/>
                <a:latin typeface="Arial" panose="020B0604020202020204" pitchFamily="34" charset="0"/>
              </a:rPr>
              <a:t>húng ta sẽ cùng nhau cố gắng học thật tốt trong năm học này nhé!</a:t>
            </a:r>
            <a:endParaRPr lang="vi-VN" sz="3600" dirty="0">
              <a:solidFill>
                <a:prstClr val="black"/>
              </a:solidFill>
              <a:cs typeface="Times New Roman" pitchFamily="18" charset="0"/>
            </a:endParaRPr>
          </a:p>
        </p:txBody>
      </p:sp>
      <p:sp>
        <p:nvSpPr>
          <p:cNvPr id="5" name="TextBox 4">
            <a:extLst>
              <a:ext uri="{FF2B5EF4-FFF2-40B4-BE49-F238E27FC236}">
                <a16:creationId xmlns:a16="http://schemas.microsoft.com/office/drawing/2014/main" xmlns="" id="{1F24F2B0-2B2C-45AE-93E4-D0317E83E3F0}"/>
              </a:ext>
            </a:extLst>
          </p:cNvPr>
          <p:cNvSpPr txBox="1"/>
          <p:nvPr/>
        </p:nvSpPr>
        <p:spPr>
          <a:xfrm>
            <a:off x="904939" y="542014"/>
            <a:ext cx="11120282" cy="646331"/>
          </a:xfrm>
          <a:prstGeom prst="rect">
            <a:avLst/>
          </a:prstGeom>
          <a:noFill/>
        </p:spPr>
        <p:txBody>
          <a:bodyPr wrap="square" rtlCol="0">
            <a:spAutoFit/>
          </a:bodyPr>
          <a:lstStyle/>
          <a:p>
            <a:pPr algn="just"/>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601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300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2229</TotalTime>
  <Words>323</Words>
  <Application>Microsoft Office PowerPoint</Application>
  <PresentationFormat>Custom</PresentationFormat>
  <Paragraphs>19</Paragraphs>
  <Slides>9</Slides>
  <Notes>1</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151</cp:revision>
  <dcterms:created xsi:type="dcterms:W3CDTF">2021-06-07T06:59:14Z</dcterms:created>
  <dcterms:modified xsi:type="dcterms:W3CDTF">2022-09-12T08:34:32Z</dcterms:modified>
</cp:coreProperties>
</file>