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9"/>
  </p:notesMasterIdLst>
  <p:sldIdLst>
    <p:sldId id="427" r:id="rId5"/>
    <p:sldId id="471" r:id="rId6"/>
    <p:sldId id="258" r:id="rId7"/>
    <p:sldId id="474" r:id="rId8"/>
    <p:sldId id="265" r:id="rId9"/>
    <p:sldId id="432" r:id="rId10"/>
    <p:sldId id="260" r:id="rId11"/>
    <p:sldId id="480" r:id="rId12"/>
    <p:sldId id="479" r:id="rId13"/>
    <p:sldId id="441" r:id="rId14"/>
    <p:sldId id="288" r:id="rId15"/>
    <p:sldId id="289" r:id="rId16"/>
    <p:sldId id="290" r:id="rId17"/>
    <p:sldId id="478" r:id="rId18"/>
    <p:sldId id="436" r:id="rId19"/>
    <p:sldId id="442" r:id="rId20"/>
    <p:sldId id="447" r:id="rId21"/>
    <p:sldId id="476" r:id="rId22"/>
    <p:sldId id="477" r:id="rId23"/>
    <p:sldId id="438" r:id="rId24"/>
    <p:sldId id="283" r:id="rId25"/>
    <p:sldId id="284" r:id="rId26"/>
    <p:sldId id="481" r:id="rId27"/>
    <p:sldId id="431" r:id="rId28"/>
  </p:sldIdLst>
  <p:sldSz cx="16276638" cy="9144000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CC"/>
    <a:srgbClr val="0000FF"/>
    <a:srgbClr val="FF0066"/>
    <a:srgbClr val="FF7C80"/>
    <a:srgbClr val="FF660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4" d="100"/>
          <a:sy n="64" d="100"/>
        </p:scale>
        <p:origin x="523" y="7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64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33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87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519095FD-6D9C-66B2-1E45-CBE8EAC65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84D72DFA-B1ED-2852-A6F7-BB4289D774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>
            <a:extLst>
              <a:ext uri="{FF2B5EF4-FFF2-40B4-BE49-F238E27FC236}">
                <a16:creationId xmlns:a16="http://schemas.microsoft.com/office/drawing/2014/main" id="{8345E979-AA8F-2BFA-F0A0-DB5BEF2404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16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05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5E9B8-2011-DBDE-42E2-CD2C83223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E9662-AD63-45C8-D17B-394FB2C87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19BF46-0A4D-5D87-D03A-3D08E3589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5E3D5-B93F-CA1C-70C7-94C9F2748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9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36951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3406" y="6736727"/>
            <a:ext cx="10034074" cy="1176159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324" y="4176388"/>
            <a:ext cx="12772374" cy="2390889"/>
          </a:xfrm>
          <a:effectLst/>
        </p:spPr>
        <p:txBody>
          <a:bodyPr/>
          <a:lstStyle>
            <a:lvl1pPr marL="853419" indent="-609585"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5797D-CAE6-4AF1-9BEC-1A05609F55EE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31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93EAE-B31E-4575-A015-2E63609E1869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41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36951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158" y="2896864"/>
            <a:ext cx="10620873" cy="3231128"/>
          </a:xfrm>
          <a:effectLst/>
        </p:spPr>
        <p:txBody>
          <a:bodyPr anchor="b"/>
          <a:lstStyle>
            <a:lvl1pPr algn="r">
              <a:defRPr sz="6133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0" y="6143348"/>
            <a:ext cx="10627687" cy="1113947"/>
          </a:xfrm>
        </p:spPr>
        <p:txBody>
          <a:bodyPr/>
          <a:lstStyle>
            <a:lvl1pPr marL="0" indent="0" algn="r">
              <a:buNone/>
              <a:defRPr sz="2667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947C0C-4463-403E-B059-0150C5FA57EC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27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34578" y="975359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68532" y="975360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D7A1AE-5873-4242-8576-B6A61F126F6B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053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8516" y="1867103"/>
            <a:ext cx="5957250" cy="3657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2359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6" y="1865376"/>
            <a:ext cx="5957250" cy="3657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414C1-4E28-4593-A135-2AE57620E15F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67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8CEEE-B5DF-4778-A537-A59E954C93A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33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2A5A7-C596-4DE5-8D41-E020088ECA56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12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19" y="2946401"/>
            <a:ext cx="6472358" cy="1677991"/>
          </a:xfrm>
          <a:effectLst/>
        </p:spPr>
        <p:txBody>
          <a:bodyPr anchor="b"/>
          <a:lstStyle>
            <a:lvl1pPr marL="304792" indent="-304792" algn="l">
              <a:defRPr sz="3733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6617" y="975360"/>
            <a:ext cx="7150551" cy="6526307"/>
          </a:xfrm>
        </p:spPr>
        <p:txBody>
          <a:bodyPr anchor="ctr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899" y="4663736"/>
            <a:ext cx="6031933" cy="285269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F53479-63EB-4BE3-AF28-2424DD309961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8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36951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65967" y="1524000"/>
            <a:ext cx="7324487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670" y="1347315"/>
            <a:ext cx="6575651" cy="2884027"/>
          </a:xfrm>
        </p:spPr>
        <p:txBody>
          <a:bodyPr anchor="b"/>
          <a:lstStyle>
            <a:lvl1pPr marL="243834" indent="-243834">
              <a:buFont typeface="Georgia" pitchFamily="18" charset="0"/>
              <a:buChar char="*"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2" y="5952561"/>
            <a:ext cx="11362920" cy="1524000"/>
          </a:xfrm>
        </p:spPr>
        <p:txBody>
          <a:bodyPr anchor="b"/>
          <a:lstStyle>
            <a:lvl1pPr algn="l">
              <a:defRPr sz="6133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D6C52-ACBC-49A0-A412-AE93564690E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4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0966" y="975359"/>
            <a:ext cx="11393647" cy="4632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9B375-A7F0-4BFB-8970-65DB162EF556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13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3729" y="502023"/>
            <a:ext cx="3662244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17038" y="975360"/>
            <a:ext cx="8596299" cy="6526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AFE0F8-77E4-4917-8888-5CBC81C453F5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96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60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0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64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2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8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17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44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0"/>
            <a:ext cx="13835142" cy="1816101"/>
          </a:xfrm>
        </p:spPr>
        <p:txBody>
          <a:bodyPr anchor="t"/>
          <a:lstStyle>
            <a:lvl1pPr algn="l">
              <a:defRPr sz="6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7"/>
            <a:ext cx="13835142" cy="200025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60706" indent="0">
              <a:buNone/>
              <a:defRPr sz="3040">
                <a:solidFill>
                  <a:schemeClr val="tx1">
                    <a:tint val="75000"/>
                  </a:schemeClr>
                </a:solidFill>
              </a:defRPr>
            </a:lvl2pPr>
            <a:lvl3pPr marL="152141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3pPr>
            <a:lvl4pPr marL="22821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3042818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803523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56422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32493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608563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3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88848" cy="6034618"/>
          </a:xfrm>
        </p:spPr>
        <p:txBody>
          <a:bodyPr/>
          <a:lstStyle>
            <a:lvl1pPr>
              <a:defRPr sz="4640"/>
            </a:lvl1pPr>
            <a:lvl2pPr>
              <a:defRPr sz="4000"/>
            </a:lvl2pPr>
            <a:lvl3pPr>
              <a:defRPr sz="3200"/>
            </a:lvl3pPr>
            <a:lvl4pPr>
              <a:defRPr sz="3040"/>
            </a:lvl4pPr>
            <a:lvl5pPr>
              <a:defRPr sz="3040"/>
            </a:lvl5pPr>
            <a:lvl6pPr>
              <a:defRPr sz="3040"/>
            </a:lvl6pPr>
            <a:lvl7pPr>
              <a:defRPr sz="3040"/>
            </a:lvl7pPr>
            <a:lvl8pPr>
              <a:defRPr sz="3040"/>
            </a:lvl8pPr>
            <a:lvl9pPr>
              <a:defRPr sz="3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1"/>
            <a:ext cx="7188848" cy="6034618"/>
          </a:xfrm>
        </p:spPr>
        <p:txBody>
          <a:bodyPr/>
          <a:lstStyle>
            <a:lvl1pPr>
              <a:defRPr sz="4640"/>
            </a:lvl1pPr>
            <a:lvl2pPr>
              <a:defRPr sz="4000"/>
            </a:lvl2pPr>
            <a:lvl3pPr>
              <a:defRPr sz="3200"/>
            </a:lvl3pPr>
            <a:lvl4pPr>
              <a:defRPr sz="3040"/>
            </a:lvl4pPr>
            <a:lvl5pPr>
              <a:defRPr sz="3040"/>
            </a:lvl5pPr>
            <a:lvl6pPr>
              <a:defRPr sz="3040"/>
            </a:lvl6pPr>
            <a:lvl7pPr>
              <a:defRPr sz="3040"/>
            </a:lvl7pPr>
            <a:lvl8pPr>
              <a:defRPr sz="3040"/>
            </a:lvl8pPr>
            <a:lvl9pPr>
              <a:defRPr sz="3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93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8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0706" indent="0">
              <a:buNone/>
              <a:defRPr sz="3200" b="1"/>
            </a:lvl2pPr>
            <a:lvl3pPr marL="1521410" indent="0">
              <a:buNone/>
              <a:defRPr sz="3040" b="1"/>
            </a:lvl3pPr>
            <a:lvl4pPr marL="2282114" indent="0">
              <a:buNone/>
              <a:defRPr sz="2720" b="1"/>
            </a:lvl4pPr>
            <a:lvl5pPr marL="3042818" indent="0">
              <a:buNone/>
              <a:defRPr sz="2720" b="1"/>
            </a:lvl5pPr>
            <a:lvl6pPr marL="3803523" indent="0">
              <a:buNone/>
              <a:defRPr sz="2720" b="1"/>
            </a:lvl6pPr>
            <a:lvl7pPr marL="4564229" indent="0">
              <a:buNone/>
              <a:defRPr sz="2720" b="1"/>
            </a:lvl7pPr>
            <a:lvl8pPr marL="5324931" indent="0">
              <a:buNone/>
              <a:defRPr sz="2720" b="1"/>
            </a:lvl8pPr>
            <a:lvl9pPr marL="6085637" indent="0">
              <a:buNone/>
              <a:defRPr sz="2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4"/>
            <a:ext cx="7191675" cy="5268384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3040"/>
            </a:lvl3pPr>
            <a:lvl4pPr>
              <a:defRPr sz="2720"/>
            </a:lvl4pPr>
            <a:lvl5pPr>
              <a:defRPr sz="2720"/>
            </a:lvl5pPr>
            <a:lvl6pPr>
              <a:defRPr sz="2720"/>
            </a:lvl6pPr>
            <a:lvl7pPr>
              <a:defRPr sz="2720"/>
            </a:lvl7pPr>
            <a:lvl8pPr>
              <a:defRPr sz="2720"/>
            </a:lvl8pPr>
            <a:lvl9pPr>
              <a:defRPr sz="2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7"/>
            <a:ext cx="7194500" cy="853018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0706" indent="0">
              <a:buNone/>
              <a:defRPr sz="3200" b="1"/>
            </a:lvl2pPr>
            <a:lvl3pPr marL="1521410" indent="0">
              <a:buNone/>
              <a:defRPr sz="3040" b="1"/>
            </a:lvl3pPr>
            <a:lvl4pPr marL="2282114" indent="0">
              <a:buNone/>
              <a:defRPr sz="2720" b="1"/>
            </a:lvl4pPr>
            <a:lvl5pPr marL="3042818" indent="0">
              <a:buNone/>
              <a:defRPr sz="2720" b="1"/>
            </a:lvl5pPr>
            <a:lvl6pPr marL="3803523" indent="0">
              <a:buNone/>
              <a:defRPr sz="2720" b="1"/>
            </a:lvl6pPr>
            <a:lvl7pPr marL="4564229" indent="0">
              <a:buNone/>
              <a:defRPr sz="2720" b="1"/>
            </a:lvl7pPr>
            <a:lvl8pPr marL="5324931" indent="0">
              <a:buNone/>
              <a:defRPr sz="2720" b="1"/>
            </a:lvl8pPr>
            <a:lvl9pPr marL="6085637" indent="0">
              <a:buNone/>
              <a:defRPr sz="2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4"/>
            <a:ext cx="7194500" cy="5268384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3040"/>
            </a:lvl3pPr>
            <a:lvl4pPr>
              <a:defRPr sz="2720"/>
            </a:lvl4pPr>
            <a:lvl5pPr>
              <a:defRPr sz="2720"/>
            </a:lvl5pPr>
            <a:lvl6pPr>
              <a:defRPr sz="2720"/>
            </a:lvl6pPr>
            <a:lvl7pPr>
              <a:defRPr sz="2720"/>
            </a:lvl7pPr>
            <a:lvl8pPr>
              <a:defRPr sz="2720"/>
            </a:lvl8pPr>
            <a:lvl9pPr>
              <a:defRPr sz="2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23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71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14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5"/>
            <a:ext cx="5354902" cy="154940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1"/>
            <a:ext cx="9099093" cy="7804150"/>
          </a:xfrm>
        </p:spPr>
        <p:txBody>
          <a:bodyPr/>
          <a:lstStyle>
            <a:lvl1pPr>
              <a:defRPr sz="5440"/>
            </a:lvl1pPr>
            <a:lvl2pPr>
              <a:defRPr sz="4640"/>
            </a:lvl2pPr>
            <a:lvl3pPr>
              <a:defRPr sz="40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0"/>
          </a:xfrm>
        </p:spPr>
        <p:txBody>
          <a:bodyPr/>
          <a:lstStyle>
            <a:lvl1pPr marL="0" indent="0">
              <a:buNone/>
              <a:defRPr sz="2240"/>
            </a:lvl1pPr>
            <a:lvl2pPr marL="760706" indent="0">
              <a:buNone/>
              <a:defRPr sz="1920"/>
            </a:lvl2pPr>
            <a:lvl3pPr marL="1521410" indent="0">
              <a:buNone/>
              <a:defRPr sz="1760"/>
            </a:lvl3pPr>
            <a:lvl4pPr marL="2282114" indent="0">
              <a:buNone/>
              <a:defRPr sz="1600"/>
            </a:lvl4pPr>
            <a:lvl5pPr marL="3042818" indent="0">
              <a:buNone/>
              <a:defRPr sz="1600"/>
            </a:lvl5pPr>
            <a:lvl6pPr marL="3803523" indent="0">
              <a:buNone/>
              <a:defRPr sz="1600"/>
            </a:lvl6pPr>
            <a:lvl7pPr marL="4564229" indent="0">
              <a:buNone/>
              <a:defRPr sz="1600"/>
            </a:lvl7pPr>
            <a:lvl8pPr marL="5324931" indent="0">
              <a:buNone/>
              <a:defRPr sz="1600"/>
            </a:lvl8pPr>
            <a:lvl9pPr marL="608563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372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3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4"/>
            <a:ext cx="9765983" cy="5486400"/>
          </a:xfrm>
        </p:spPr>
        <p:txBody>
          <a:bodyPr/>
          <a:lstStyle>
            <a:lvl1pPr marL="0" indent="0">
              <a:buNone/>
              <a:defRPr sz="5440"/>
            </a:lvl1pPr>
            <a:lvl2pPr marL="760706" indent="0">
              <a:buNone/>
              <a:defRPr sz="4640"/>
            </a:lvl2pPr>
            <a:lvl3pPr marL="1521410" indent="0">
              <a:buNone/>
              <a:defRPr sz="4000"/>
            </a:lvl3pPr>
            <a:lvl4pPr marL="2282114" indent="0">
              <a:buNone/>
              <a:defRPr sz="3200"/>
            </a:lvl4pPr>
            <a:lvl5pPr marL="3042818" indent="0">
              <a:buNone/>
              <a:defRPr sz="3200"/>
            </a:lvl5pPr>
            <a:lvl6pPr marL="3803523" indent="0">
              <a:buNone/>
              <a:defRPr sz="3200"/>
            </a:lvl6pPr>
            <a:lvl7pPr marL="4564229" indent="0">
              <a:buNone/>
              <a:defRPr sz="3200"/>
            </a:lvl7pPr>
            <a:lvl8pPr marL="5324931" indent="0">
              <a:buNone/>
              <a:defRPr sz="3200"/>
            </a:lvl8pPr>
            <a:lvl9pPr marL="6085637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50"/>
          </a:xfrm>
        </p:spPr>
        <p:txBody>
          <a:bodyPr/>
          <a:lstStyle>
            <a:lvl1pPr marL="0" indent="0">
              <a:buNone/>
              <a:defRPr sz="2240"/>
            </a:lvl1pPr>
            <a:lvl2pPr marL="760706" indent="0">
              <a:buNone/>
              <a:defRPr sz="1920"/>
            </a:lvl2pPr>
            <a:lvl3pPr marL="1521410" indent="0">
              <a:buNone/>
              <a:defRPr sz="1760"/>
            </a:lvl3pPr>
            <a:lvl4pPr marL="2282114" indent="0">
              <a:buNone/>
              <a:defRPr sz="1600"/>
            </a:lvl4pPr>
            <a:lvl5pPr marL="3042818" indent="0">
              <a:buNone/>
              <a:defRPr sz="1600"/>
            </a:lvl5pPr>
            <a:lvl6pPr marL="3803523" indent="0">
              <a:buNone/>
              <a:defRPr sz="1600"/>
            </a:lvl6pPr>
            <a:lvl7pPr marL="4564229" indent="0">
              <a:buNone/>
              <a:defRPr sz="1600"/>
            </a:lvl7pPr>
            <a:lvl8pPr marL="5324931" indent="0">
              <a:buNone/>
              <a:defRPr sz="1600"/>
            </a:lvl8pPr>
            <a:lvl9pPr marL="608563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5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57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3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6276638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12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99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2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77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7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88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16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2pPr>
            <a:lvl3pPr marL="1828754" lvl="2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4pPr>
            <a:lvl5pPr marL="3047924" lvl="4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5pPr>
            <a:lvl6pPr marL="3657509" lvl="5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48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9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07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9528236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16276638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967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3161" y="5829300"/>
            <a:ext cx="1159145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4580" y="975785"/>
            <a:ext cx="11393647" cy="46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86731" y="8229601"/>
            <a:ext cx="44760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3832" y="8229601"/>
            <a:ext cx="59681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67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32" y="8229601"/>
            <a:ext cx="3255328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7F7F7F"/>
                </a:solidFill>
              </a:defRPr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55E37-E901-4A6B-A924-BC2B8C59C41E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8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2pPr>
      <a:lvl3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3pPr>
      <a:lvl4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4pPr>
      <a:lvl5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792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933" kern="1200">
          <a:solidFill>
            <a:srgbClr val="404040"/>
          </a:solidFill>
          <a:latin typeface="+mn-lt"/>
          <a:ea typeface="+mn-ea"/>
          <a:cs typeface="+mn-cs"/>
        </a:defRPr>
      </a:lvl1pPr>
      <a:lvl2pPr marL="730232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667" kern="1200">
          <a:solidFill>
            <a:srgbClr val="404040"/>
          </a:solidFill>
          <a:latin typeface="+mn-lt"/>
          <a:ea typeface="+mn-ea"/>
          <a:cs typeface="+mn-cs"/>
        </a:defRPr>
      </a:lvl2pPr>
      <a:lvl3pPr marL="1096406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462581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133" kern="1200">
          <a:solidFill>
            <a:srgbClr val="404040"/>
          </a:solidFill>
          <a:latin typeface="+mn-lt"/>
          <a:ea typeface="+mn-ea"/>
          <a:cs typeface="+mn-cs"/>
        </a:defRPr>
      </a:lvl4pPr>
      <a:lvl5pPr marL="1852038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867" kern="1200">
          <a:solidFill>
            <a:srgbClr val="404040"/>
          </a:solidFill>
          <a:latin typeface="+mn-lt"/>
          <a:ea typeface="+mn-ea"/>
          <a:cs typeface="+mn-cs"/>
        </a:defRPr>
      </a:lvl5pPr>
      <a:lvl6pPr marL="2218889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121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4792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50250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6"/>
            <a:ext cx="14648974" cy="1524000"/>
          </a:xfrm>
          <a:prstGeom prst="rect">
            <a:avLst/>
          </a:prstGeom>
        </p:spPr>
        <p:txBody>
          <a:bodyPr vert="horz" lIns="95088" tIns="47544" rIns="95088" bIns="475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8"/>
          </a:xfrm>
          <a:prstGeom prst="rect">
            <a:avLst/>
          </a:prstGeom>
        </p:spPr>
        <p:txBody>
          <a:bodyPr vert="horz" lIns="95088" tIns="47544" rIns="95088" bIns="475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7"/>
            <a:ext cx="3797882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B2CD-89D3-4F41-83B0-2CA029EBA151}" type="datetimeFigureOut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7"/>
            <a:ext cx="5154269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7"/>
            <a:ext cx="3797882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48035-C725-41A7-811C-EBD8E5E7E924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521410" rtl="0" eaLnBrk="1" latinLnBrk="0" hangingPunct="1">
        <a:spcBef>
          <a:spcPct val="0"/>
        </a:spcBef>
        <a:buNone/>
        <a:defRPr sz="7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0530" indent="-570530" algn="l" defTabSz="1521410" rtl="0" eaLnBrk="1" latinLnBrk="0" hangingPunct="1">
        <a:spcBef>
          <a:spcPct val="20000"/>
        </a:spcBef>
        <a:buFont typeface="Arial" pitchFamily="34" charset="0"/>
        <a:buChar char="•"/>
        <a:defRPr sz="5440" kern="1200">
          <a:solidFill>
            <a:schemeClr val="tx1"/>
          </a:solidFill>
          <a:latin typeface="+mn-lt"/>
          <a:ea typeface="+mn-ea"/>
          <a:cs typeface="+mn-cs"/>
        </a:defRPr>
      </a:lvl1pPr>
      <a:lvl2pPr marL="1236144" indent="-475440" algn="l" defTabSz="1521410" rtl="0" eaLnBrk="1" latinLnBrk="0" hangingPunct="1">
        <a:spcBef>
          <a:spcPct val="20000"/>
        </a:spcBef>
        <a:buFont typeface="Arial" pitchFamily="34" charset="0"/>
        <a:buChar char="–"/>
        <a:defRPr sz="4640" kern="1200">
          <a:solidFill>
            <a:schemeClr val="tx1"/>
          </a:solidFill>
          <a:latin typeface="+mn-lt"/>
          <a:ea typeface="+mn-ea"/>
          <a:cs typeface="+mn-cs"/>
        </a:defRPr>
      </a:lvl2pPr>
      <a:lvl3pPr marL="1901762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62467" indent="-380352" algn="l" defTabSz="152141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423170" indent="-380352" algn="l" defTabSz="152141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183875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944579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5285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65989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1pPr>
      <a:lvl2pPr marL="760706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10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3pPr>
      <a:lvl4pPr marL="2282114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4pPr>
      <a:lvl5pPr marL="3042818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5pPr>
      <a:lvl6pPr marL="3803523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6pPr>
      <a:lvl7pPr marL="4564229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7pPr>
      <a:lvl8pPr marL="5324931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8pPr>
      <a:lvl9pPr marL="6085637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BA4C10F-ADBB-BEE2-184E-ADF602F077CC}"/>
              </a:ext>
            </a:extLst>
          </p:cNvPr>
          <p:cNvSpPr txBox="1"/>
          <p:nvPr userDrawn="1"/>
        </p:nvSpPr>
        <p:spPr>
          <a:xfrm>
            <a:off x="0" y="-3646619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97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mp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94519" y="959266"/>
            <a:ext cx="14325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18: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80319" y="2362200"/>
            <a:ext cx="13402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060" y="230036"/>
            <a:ext cx="14477041" cy="1873491"/>
          </a:xfrm>
        </p:spPr>
        <p:txBody>
          <a:bodyPr>
            <a:noAutofit/>
          </a:bodyPr>
          <a:lstStyle/>
          <a:p>
            <a:r>
              <a:rPr lang="vi-VN" sz="4267" dirty="0">
                <a:latin typeface="Times New Roman" pitchFamily="18" charset="0"/>
                <a:cs typeface="Times New Roman" pitchFamily="18" charset="0"/>
              </a:rPr>
              <a:t>Một số thức ăn, đồ uống có lợi cho các cơ quan tiêu hóa: táo, rau thì là, hạt chia, ngũ cốc nguyên hạt, gừng, cá hồi, ...</a:t>
            </a:r>
            <a:endParaRPr lang="en-US" sz="4267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LỢI ÍCH CỦA TÁO ĐỐI VỚI SỨC KHỎ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1" y="2507412"/>
            <a:ext cx="3726225" cy="32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ìa là - Rau thơm, vị thuốc qu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22" y="2507411"/>
            <a:ext cx="4412012" cy="28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Uống hạt chia mỗi ngày có tốt không? Cách dùng đúng và an toàn"/>
          <p:cNvSpPr>
            <a:spLocks noChangeAspect="1" noChangeArrowheads="1"/>
          </p:cNvSpPr>
          <p:nvPr/>
        </p:nvSpPr>
        <p:spPr bwMode="auto">
          <a:xfrm>
            <a:off x="217752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34" y="2507411"/>
            <a:ext cx="4186687" cy="289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Nguồn dinh dưỡng dồi dào từ ngũ cốc nguyên hạ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1" y="5750546"/>
            <a:ext cx="4358217" cy="317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21" y="5750546"/>
            <a:ext cx="4412012" cy="317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33" y="5750546"/>
            <a:ext cx="4186687" cy="317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9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369" y="230008"/>
            <a:ext cx="15665569" cy="1482427"/>
          </a:xfrm>
        </p:spPr>
        <p:txBody>
          <a:bodyPr>
            <a:normAutofit/>
          </a:bodyPr>
          <a:lstStyle/>
          <a:p>
            <a:pPr algn="l"/>
            <a:r>
              <a:rPr lang="vi-VN" sz="4267" dirty="0">
                <a:latin typeface="+mj-lt"/>
              </a:rPr>
              <a:t>Một số thức ăn, đồ uống có lợi cho các cơ quan tuần hoàn: quả óc chó, tỏi, quả lựu, nho, nghệ, trái cây họ cam quýt, trà xanh,...</a:t>
            </a:r>
            <a:endParaRPr lang="en-US" sz="4267" dirty="0">
              <a:latin typeface="+mj-lt"/>
            </a:endParaRPr>
          </a:p>
        </p:txBody>
      </p:sp>
      <p:pic>
        <p:nvPicPr>
          <p:cNvPr id="2050" name="Picture 2" descr="10 Công dụng tuyệt vời của quả óc chó đến sức khoẻ - Hạt N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2" y="2015746"/>
            <a:ext cx="4053159" cy="27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ỏi - 'Thuốc quý' phòng chữa nhiều bệnh"/>
          <p:cNvSpPr>
            <a:spLocks noChangeAspect="1" noChangeArrowheads="1"/>
          </p:cNvSpPr>
          <p:nvPr/>
        </p:nvSpPr>
        <p:spPr bwMode="auto">
          <a:xfrm>
            <a:off x="217752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71" y="2015746"/>
            <a:ext cx="3838593" cy="270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857" y="2015746"/>
            <a:ext cx="3859921" cy="270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4" y="5435307"/>
            <a:ext cx="3358152" cy="285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11" y="5435307"/>
            <a:ext cx="3297664" cy="285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22" y="5435306"/>
            <a:ext cx="3376124" cy="285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941" y="5435308"/>
            <a:ext cx="3338981" cy="285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5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71" y="207033"/>
            <a:ext cx="15573555" cy="1482427"/>
          </a:xfrm>
        </p:spPr>
        <p:txBody>
          <a:bodyPr>
            <a:normAutofit/>
          </a:bodyPr>
          <a:lstStyle/>
          <a:p>
            <a:pPr algn="l"/>
            <a:r>
              <a:rPr lang="vi-VN" sz="4267" dirty="0">
                <a:latin typeface="+mj-lt"/>
              </a:rPr>
              <a:t>Một số thức ăn, đồ uống có lợi cho các cơ quan thần kinh: socola đen, nghệ, cam, trứng, bông cải xanh, cá hồi, các loại hải sản,...</a:t>
            </a:r>
            <a:endParaRPr lang="en-US" sz="4267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5" y="2171982"/>
            <a:ext cx="3492500" cy="264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37" y="1794296"/>
            <a:ext cx="2841524" cy="302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519" y="2171982"/>
            <a:ext cx="3809305" cy="264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800" y="2171982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686" y="5208180"/>
            <a:ext cx="8890000" cy="380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1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66C4-68EC-0D9A-BA3A-F44D76B8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318" y="16042"/>
            <a:ext cx="8909301" cy="853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818BC-15AF-5CC6-6218-177E514EB116}"/>
              </a:ext>
            </a:extLst>
          </p:cNvPr>
          <p:cNvSpPr txBox="1"/>
          <p:nvPr/>
        </p:nvSpPr>
        <p:spPr>
          <a:xfrm>
            <a:off x="670719" y="1143000"/>
            <a:ext cx="6705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EB9DA-0916-2693-B698-6155DC3F4483}"/>
              </a:ext>
            </a:extLst>
          </p:cNvPr>
          <p:cNvSpPr txBox="1"/>
          <p:nvPr/>
        </p:nvSpPr>
        <p:spPr>
          <a:xfrm>
            <a:off x="518319" y="3581400"/>
            <a:ext cx="601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25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623219" y="28956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 đủ nước giúp tiêu hóa thức ăn thuận lợi và tránh táo bón; tuần hoàn máu tốt hơn; hỗ trợ não hoạt động tốt, tăng cường trí nhớ. 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3E2C70-7590-425A-B012-8CCB11053C5D}"/>
              </a:ext>
            </a:extLst>
          </p:cNvPr>
          <p:cNvSpPr/>
          <p:nvPr/>
        </p:nvSpPr>
        <p:spPr>
          <a:xfrm>
            <a:off x="2042319" y="281192"/>
            <a:ext cx="97368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394777-7EA1-43D6-9DF9-C0F3C211CF17}"/>
              </a:ext>
            </a:extLst>
          </p:cNvPr>
          <p:cNvSpPr/>
          <p:nvPr/>
        </p:nvSpPr>
        <p:spPr>
          <a:xfrm>
            <a:off x="327819" y="1050633"/>
            <a:ext cx="1562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2F011-A8A7-40D3-9285-C4DF71769DCE}"/>
              </a:ext>
            </a:extLst>
          </p:cNvPr>
          <p:cNvSpPr txBox="1"/>
          <p:nvPr/>
        </p:nvSpPr>
        <p:spPr>
          <a:xfrm>
            <a:off x="746919" y="2374072"/>
            <a:ext cx="9677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bánh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xích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bánh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lạp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25FC7-745D-4474-8B70-359BEE192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4" t="14319" r="7354"/>
          <a:stretch/>
        </p:blipFill>
        <p:spPr>
          <a:xfrm>
            <a:off x="10424319" y="2711784"/>
            <a:ext cx="5852319" cy="62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BBDFD0F-199D-8222-54BB-29DE1D4A99D1}"/>
              </a:ext>
            </a:extLst>
          </p:cNvPr>
          <p:cNvSpPr/>
          <p:nvPr/>
        </p:nvSpPr>
        <p:spPr>
          <a:xfrm>
            <a:off x="1204119" y="1600200"/>
            <a:ext cx="14325600" cy="5943600"/>
          </a:xfrm>
          <a:prstGeom prst="plaque">
            <a:avLst>
              <a:gd name="adj" fmla="val 1328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Thường xuyên ăn các thức ăn chứa nhiều dầu, mỡ sẽ gây đầy bụng, khó tiêu hóa; làm tăng huyết áp;...</a:t>
            </a:r>
          </a:p>
          <a:p>
            <a:r>
              <a:rPr lang="nl-NL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Thường xuyên ăn mặn sẽ có thể bị viêm loét dạ dày, gây suy tim và đột quỵ</a:t>
            </a:r>
          </a:p>
          <a:p>
            <a:r>
              <a:rPr lang="nl-NL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Uống nước ngọt nhiều sẽ dẫn tới đầy hơi, khó tiêu hóa, tăng lượng mỡ thừa và có nguy cơ mắc bệnh béo phì, các bệnh về tim mạch,...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53394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6E0FC-ADF4-DCF9-E1A7-4F5578233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098319-D72F-C82C-A5F6-1AFD101CD3B9}"/>
              </a:ext>
            </a:extLst>
          </p:cNvPr>
          <p:cNvSpPr/>
          <p:nvPr/>
        </p:nvSpPr>
        <p:spPr>
          <a:xfrm>
            <a:off x="1737519" y="228600"/>
            <a:ext cx="134028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4E75-2EFA-DD66-D06C-9BDF51132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2438400"/>
            <a:ext cx="5715000" cy="518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CF7E3-BF69-FF59-0BC3-3090C4F7B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9" y="2273968"/>
            <a:ext cx="6172200" cy="53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59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02347-01CA-ED19-B3C0-3F02595B1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A1036C9-5EF5-FD8E-DB63-C76792C0D494}"/>
              </a:ext>
            </a:extLst>
          </p:cNvPr>
          <p:cNvSpPr/>
          <p:nvPr/>
        </p:nvSpPr>
        <p:spPr>
          <a:xfrm>
            <a:off x="1661319" y="533400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B6224-1219-6B73-059B-08A5FC734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49" y="1600200"/>
            <a:ext cx="5257800" cy="3657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63A7F-E28D-6AC1-043A-230471576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828800"/>
            <a:ext cx="4724401" cy="3657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B7AAF-64B3-3971-9C1D-11BCEF930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54" y="5486399"/>
            <a:ext cx="4724401" cy="342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E6566-E03F-B980-075A-55D0E058F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5638800"/>
            <a:ext cx="555153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87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245519" y="2819400"/>
            <a:ext cx="1198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245519" y="4775201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7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2880519" y="1447800"/>
            <a:ext cx="9372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</a:p>
          <a:p>
            <a:pPr algn="ctr"/>
            <a:r>
              <a:rPr lang="en-GB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GB" sz="6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GB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GB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7408" y="-600379"/>
            <a:ext cx="12940713" cy="54186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3121638" y="1516257"/>
            <a:ext cx="96519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4267" dirty="0">
                <a:latin typeface="UTM Avo" panose="02040603050506020204" pitchFamily="18" charset="0"/>
                <a:cs typeface="Times New Roman" pitchFamily="18" charset="0"/>
              </a:rPr>
              <a:t>Thức ăn được làm từ sữa bò,</a:t>
            </a:r>
            <a:endParaRPr lang="en-US" sz="4267" dirty="0">
              <a:latin typeface="UTM Avo" panose="02040603050506020204" pitchFamily="18" charset="0"/>
              <a:cs typeface="Times New Roman" pitchFamily="18" charset="0"/>
            </a:endParaRPr>
          </a:p>
          <a:p>
            <a:pPr lvl="0" algn="ctr">
              <a:buClrTx/>
            </a:pPr>
            <a:r>
              <a:rPr lang="vi-VN" sz="4267" dirty="0">
                <a:latin typeface="UTM Avo" panose="02040603050506020204" pitchFamily="18" charset="0"/>
                <a:cs typeface="Times New Roman" pitchFamily="18" charset="0"/>
              </a:rPr>
              <a:t>giúp quá trình tiêu hoá thuận lợi là</a:t>
            </a:r>
            <a:endParaRPr lang="en-US" sz="4267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79919" y="5588002"/>
            <a:ext cx="1524000" cy="143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73519" y="4970689"/>
            <a:ext cx="2336800" cy="2358097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11897519" y="4034659"/>
            <a:ext cx="2336800" cy="1219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45" name="Picture 44" descr="sao.png">
            <a:hlinkClick r:id="" action="ppaction://noaction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29901" y="7494014"/>
            <a:ext cx="1804420" cy="16499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855119" y="4171461"/>
            <a:ext cx="5997051" cy="914400"/>
            <a:chOff x="2133600" y="4038600"/>
            <a:chExt cx="4497788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733">
                  <a:solidFill>
                    <a:prstClr val="black"/>
                  </a:solidFill>
                  <a:latin typeface="UTM Avo" panose="02040603050506020204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625860" cy="543548"/>
              <a:chOff x="3005528" y="4191000"/>
              <a:chExt cx="3625860" cy="543548"/>
            </a:xfrm>
          </p:grpSpPr>
          <p:pic>
            <p:nvPicPr>
              <p:cNvPr id="49" name="Picture 48">
                <a:hlinkClick r:id="" action="ppaction://noaction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phô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mai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.</a:t>
                </a:r>
                <a:endParaRPr lang="en-US" sz="3733" dirty="0">
                  <a:solidFill>
                    <a:schemeClr val="bg1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BCCAA2-1C26-A921-8012-3C9A8C484ABD}"/>
              </a:ext>
            </a:extLst>
          </p:cNvPr>
          <p:cNvGrpSpPr/>
          <p:nvPr/>
        </p:nvGrpSpPr>
        <p:grpSpPr>
          <a:xfrm>
            <a:off x="2855119" y="6604000"/>
            <a:ext cx="5997051" cy="914400"/>
            <a:chOff x="2133600" y="4953000"/>
            <a:chExt cx="4497788" cy="6858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FC92C13-2083-CDCD-C026-F711F4F2B872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8E8B017-2C19-262A-F9F9-9F0D46DC215B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733">
                  <a:solidFill>
                    <a:prstClr val="black"/>
                  </a:solidFill>
                  <a:latin typeface="UTM Avo" panose="02040603050506020204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7D1AA70-4D3C-64FB-0F5D-B06877893B8B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A7C7C03-5340-CA34-0C2F-819EF06FDAE9}"/>
                </a:ext>
              </a:extLst>
            </p:cNvPr>
            <p:cNvGrpSpPr/>
            <p:nvPr/>
          </p:nvGrpSpPr>
          <p:grpSpPr>
            <a:xfrm>
              <a:off x="3005528" y="5029200"/>
              <a:ext cx="3625860" cy="531933"/>
              <a:chOff x="3005528" y="5029200"/>
              <a:chExt cx="3625860" cy="531933"/>
            </a:xfrm>
          </p:grpSpPr>
          <p:pic>
            <p:nvPicPr>
              <p:cNvPr id="56" name="Picture 55">
                <a:hlinkClick r:id="" action="ppaction://noaction"/>
                <a:extLst>
                  <a:ext uri="{FF2B5EF4-FFF2-40B4-BE49-F238E27FC236}">
                    <a16:creationId xmlns:a16="http://schemas.microsoft.com/office/drawing/2014/main" id="{54F980DD-FB19-A872-82C6-DA14B74EA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18A4762-C745-251E-1FA1-967E59789356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sữa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đặc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.</a:t>
                </a:r>
                <a:endParaRPr lang="en-US" sz="3733" dirty="0">
                  <a:solidFill>
                    <a:schemeClr val="bg1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9012E9-E1AE-A593-4696-24F62654BA10}"/>
              </a:ext>
            </a:extLst>
          </p:cNvPr>
          <p:cNvGrpSpPr/>
          <p:nvPr/>
        </p:nvGrpSpPr>
        <p:grpSpPr>
          <a:xfrm>
            <a:off x="2855119" y="7823200"/>
            <a:ext cx="5997051" cy="914400"/>
            <a:chOff x="2133600" y="5867400"/>
            <a:chExt cx="4497788" cy="6858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1CBE9D5-A08C-9ED4-07EA-4A5496DD10E6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E344744-9347-D88F-5F67-757925CB6BD3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733">
                  <a:solidFill>
                    <a:prstClr val="black"/>
                  </a:solidFill>
                  <a:latin typeface="UTM Avo" panose="02040603050506020204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27D41FD-C201-4792-0516-7D915A2FDECF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CCBD0BC-EA30-C32F-5E89-4F78BC330764}"/>
                </a:ext>
              </a:extLst>
            </p:cNvPr>
            <p:cNvGrpSpPr/>
            <p:nvPr/>
          </p:nvGrpSpPr>
          <p:grpSpPr>
            <a:xfrm>
              <a:off x="3005528" y="5943600"/>
              <a:ext cx="3625860" cy="540678"/>
              <a:chOff x="3005528" y="5943600"/>
              <a:chExt cx="3625860" cy="540678"/>
            </a:xfrm>
          </p:grpSpPr>
          <p:pic>
            <p:nvPicPr>
              <p:cNvPr id="63" name="Picture 62">
                <a:hlinkClick r:id="" action="ppaction://noaction"/>
                <a:extLst>
                  <a:ext uri="{FF2B5EF4-FFF2-40B4-BE49-F238E27FC236}">
                    <a16:creationId xmlns:a16="http://schemas.microsoft.com/office/drawing/2014/main" id="{CFA5663F-C43A-2794-AD3B-559E9503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3868710-809D-389C-F206-CD32714E3CE0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bơ.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855119" y="5320369"/>
            <a:ext cx="5994400" cy="914400"/>
            <a:chOff x="2133600" y="3200400"/>
            <a:chExt cx="4495800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733">
                  <a:solidFill>
                    <a:prstClr val="black"/>
                  </a:solidFill>
                  <a:latin typeface="UTM Avo" panose="02040603050506020204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63260"/>
              <a:ext cx="3625860" cy="534008"/>
              <a:chOff x="3003540" y="3288692"/>
              <a:chExt cx="3625860" cy="534008"/>
            </a:xfrm>
          </p:grpSpPr>
          <p:pic>
            <p:nvPicPr>
              <p:cNvPr id="70" name="Picture 69">
                <a:hlinkClick r:id="" action="ppaction://noaction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24200" y="3288692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sữa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chua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.</a:t>
                </a:r>
                <a:endParaRPr lang="en-US" sz="3733" dirty="0">
                  <a:solidFill>
                    <a:schemeClr val="bg1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53167" y="3712633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4790CF-0B2B-6A75-F5F2-5A208C290A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0" y="1"/>
            <a:ext cx="1050388" cy="10503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375ba1682899b9444c201750c3b90c1b.png">
            <a:extLst>
              <a:ext uri="{FF2B5EF4-FFF2-40B4-BE49-F238E27FC236}">
                <a16:creationId xmlns:a16="http://schemas.microsoft.com/office/drawing/2014/main" id="{2E7E48FF-37F6-115E-B3AC-40F1262826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37519" y="-406400"/>
            <a:ext cx="12496800" cy="541866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2440D4E-A3CC-E25A-723F-0381A9206345}"/>
              </a:ext>
            </a:extLst>
          </p:cNvPr>
          <p:cNvSpPr txBox="1"/>
          <p:nvPr/>
        </p:nvSpPr>
        <p:spPr>
          <a:xfrm>
            <a:off x="3972719" y="1727201"/>
            <a:ext cx="843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4267">
                <a:latin typeface="UTM Avo" panose="02040603050506020204"/>
                <a:cs typeface="Times New Roman" pitchFamily="18" charset="0"/>
              </a:rPr>
              <a:t>Loại quả nào dưới đây giúp làm giảm táo bón, đầy hơi?</a:t>
            </a:r>
            <a:endParaRPr lang="vi-VN" sz="4267" dirty="0"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64" name="Picture 14" descr="kim phut">
            <a:extLst>
              <a:ext uri="{FF2B5EF4-FFF2-40B4-BE49-F238E27FC236}">
                <a16:creationId xmlns:a16="http://schemas.microsoft.com/office/drawing/2014/main" id="{967D96FB-4A7F-466B-9327-97B0E768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79919" y="5588002"/>
            <a:ext cx="1524000" cy="143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dongho1">
            <a:extLst>
              <a:ext uri="{FF2B5EF4-FFF2-40B4-BE49-F238E27FC236}">
                <a16:creationId xmlns:a16="http://schemas.microsoft.com/office/drawing/2014/main" id="{4AE73D23-0A74-6F8A-3B62-C2F8E54B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73519" y="4991448"/>
            <a:ext cx="2336800" cy="2358097"/>
          </a:xfrm>
          <a:prstGeom prst="rect">
            <a:avLst/>
          </a:prstGeom>
          <a:noFill/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id="{C577C4D5-2583-B69C-0BA2-98939ECFD133}"/>
              </a:ext>
            </a:extLst>
          </p:cNvPr>
          <p:cNvSpPr/>
          <p:nvPr/>
        </p:nvSpPr>
        <p:spPr>
          <a:xfrm>
            <a:off x="11897519" y="4034659"/>
            <a:ext cx="2336800" cy="1219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67" name="Picture 66" descr="sao.png">
            <a:hlinkClick r:id="" action="ppaction://noaction"/>
            <a:extLst>
              <a:ext uri="{FF2B5EF4-FFF2-40B4-BE49-F238E27FC236}">
                <a16:creationId xmlns:a16="http://schemas.microsoft.com/office/drawing/2014/main" id="{11A79914-BB36-1B91-91AA-F9524C9C592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29901" y="7494014"/>
            <a:ext cx="1804420" cy="164998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AFB262C7-9CEC-94F8-C964-FFC835D25F6C}"/>
              </a:ext>
            </a:extLst>
          </p:cNvPr>
          <p:cNvGrpSpPr/>
          <p:nvPr/>
        </p:nvGrpSpPr>
        <p:grpSpPr>
          <a:xfrm>
            <a:off x="2855119" y="5384800"/>
            <a:ext cx="5997051" cy="914400"/>
            <a:chOff x="2133600" y="4038600"/>
            <a:chExt cx="4497788" cy="6858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7192EE5-361A-FB76-D8C8-BF15A17CE631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F39262B-5BED-0F2A-0225-E94B1BBD8E86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CCCEB6F-85A5-F3E5-6E48-F799555ED0EA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F382D5F-9010-0F31-3AB7-CAED3C4E520D}"/>
                </a:ext>
              </a:extLst>
            </p:cNvPr>
            <p:cNvGrpSpPr/>
            <p:nvPr/>
          </p:nvGrpSpPr>
          <p:grpSpPr>
            <a:xfrm>
              <a:off x="3005528" y="4104652"/>
              <a:ext cx="3625860" cy="543548"/>
              <a:chOff x="3005528" y="4191000"/>
              <a:chExt cx="3625860" cy="543548"/>
            </a:xfrm>
          </p:grpSpPr>
          <p:pic>
            <p:nvPicPr>
              <p:cNvPr id="71" name="Picture 70">
                <a:hlinkClick r:id="" action="ppaction://noaction"/>
                <a:extLst>
                  <a:ext uri="{FF2B5EF4-FFF2-40B4-BE49-F238E27FC236}">
                    <a16:creationId xmlns:a16="http://schemas.microsoft.com/office/drawing/2014/main" id="{32F7B658-0710-177D-9A52-6E9F47B5D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51D238D-23B6-F480-C294-7A4DF5B66CB9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Vải</a:t>
                </a:r>
                <a:endParaRPr lang="en-US" sz="3733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2559887-959E-44A3-1FF3-CEADCB382190}"/>
              </a:ext>
            </a:extLst>
          </p:cNvPr>
          <p:cNvGrpSpPr/>
          <p:nvPr/>
        </p:nvGrpSpPr>
        <p:grpSpPr>
          <a:xfrm>
            <a:off x="2855119" y="6604000"/>
            <a:ext cx="5997051" cy="914400"/>
            <a:chOff x="2133600" y="4953000"/>
            <a:chExt cx="4497788" cy="6858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1C19C06-A957-A5EA-957F-CC65DBB1008D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F3D56E4-B261-9A4A-8F9B-D32A605134E9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6E5555E-59CE-473D-76EC-C1641DA05703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2CEDF0B-2D19-CAC4-9425-5CAE98D62055}"/>
                </a:ext>
              </a:extLst>
            </p:cNvPr>
            <p:cNvGrpSpPr/>
            <p:nvPr/>
          </p:nvGrpSpPr>
          <p:grpSpPr>
            <a:xfrm>
              <a:off x="3005528" y="5029200"/>
              <a:ext cx="3625860" cy="531933"/>
              <a:chOff x="3005528" y="5029200"/>
              <a:chExt cx="3625860" cy="531933"/>
            </a:xfrm>
          </p:grpSpPr>
          <p:pic>
            <p:nvPicPr>
              <p:cNvPr id="78" name="Picture 77">
                <a:hlinkClick r:id="" action="ppaction://noaction"/>
                <a:extLst>
                  <a:ext uri="{FF2B5EF4-FFF2-40B4-BE49-F238E27FC236}">
                    <a16:creationId xmlns:a16="http://schemas.microsoft.com/office/drawing/2014/main" id="{655FC868-C3A9-D340-D6B6-542BB2EBB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4B566BA-2A7B-682E-5E9B-3D9B2674930F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Nhãn</a:t>
                </a:r>
                <a:endParaRPr lang="en-US" sz="3733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482A70-7CE1-ADC9-2CCA-D5494D00EF03}"/>
              </a:ext>
            </a:extLst>
          </p:cNvPr>
          <p:cNvGrpSpPr/>
          <p:nvPr/>
        </p:nvGrpSpPr>
        <p:grpSpPr>
          <a:xfrm>
            <a:off x="2855119" y="7823200"/>
            <a:ext cx="5997051" cy="914400"/>
            <a:chOff x="2133600" y="5867400"/>
            <a:chExt cx="4497788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163E41E-76D0-9D0B-B15D-1298F1F86834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27236E4-DD82-5828-7372-5F9287A09E95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2094D92-26B7-93E2-27B1-6BC67F7125F0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FCB1CA7-E596-B158-ADF0-5A28B702DB7A}"/>
                </a:ext>
              </a:extLst>
            </p:cNvPr>
            <p:cNvGrpSpPr/>
            <p:nvPr/>
          </p:nvGrpSpPr>
          <p:grpSpPr>
            <a:xfrm>
              <a:off x="3005528" y="5943600"/>
              <a:ext cx="3625860" cy="540678"/>
              <a:chOff x="3005528" y="5943600"/>
              <a:chExt cx="3625860" cy="540678"/>
            </a:xfrm>
          </p:grpSpPr>
          <p:pic>
            <p:nvPicPr>
              <p:cNvPr id="85" name="Picture 84">
                <a:hlinkClick r:id="" action="ppaction://noaction"/>
                <a:extLst>
                  <a:ext uri="{FF2B5EF4-FFF2-40B4-BE49-F238E27FC236}">
                    <a16:creationId xmlns:a16="http://schemas.microsoft.com/office/drawing/2014/main" id="{5059E2B4-28A9-024C-68D4-7653632DF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63C77B4-C3EC-7FB5-2ABE-680F766CAB75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Dừa</a:t>
                </a:r>
                <a:endParaRPr lang="en-US" sz="3733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8D7CAD4-A141-3495-14D8-9871990C10C0}"/>
              </a:ext>
            </a:extLst>
          </p:cNvPr>
          <p:cNvGrpSpPr/>
          <p:nvPr/>
        </p:nvGrpSpPr>
        <p:grpSpPr>
          <a:xfrm>
            <a:off x="2855119" y="4267199"/>
            <a:ext cx="5994400" cy="914400"/>
            <a:chOff x="2133600" y="3200400"/>
            <a:chExt cx="4495800" cy="6858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51AC934-5D90-3892-7AD2-B6A53A467160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61BB85-B867-2482-A2FD-73B961FF3F14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EC7ABA2-0035-7BB6-A898-0C694F1510F6}"/>
                  </a:ext>
                </a:extLst>
              </p:cNvPr>
              <p:cNvSpPr txBox="1"/>
              <p:nvPr/>
            </p:nvSpPr>
            <p:spPr>
              <a:xfrm>
                <a:off x="2273300" y="3255014"/>
                <a:ext cx="406400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EE5573B-C72D-EB9F-B6C7-D09937C38109}"/>
                </a:ext>
              </a:extLst>
            </p:cNvPr>
            <p:cNvGrpSpPr/>
            <p:nvPr/>
          </p:nvGrpSpPr>
          <p:grpSpPr>
            <a:xfrm>
              <a:off x="3003540" y="3276600"/>
              <a:ext cx="3625860" cy="523647"/>
              <a:chOff x="3003540" y="3302032"/>
              <a:chExt cx="3625860" cy="523647"/>
            </a:xfrm>
          </p:grpSpPr>
          <p:pic>
            <p:nvPicPr>
              <p:cNvPr id="92" name="Picture 91">
                <a:hlinkClick r:id="" action="ppaction://noaction"/>
                <a:extLst>
                  <a:ext uri="{FF2B5EF4-FFF2-40B4-BE49-F238E27FC236}">
                    <a16:creationId xmlns:a16="http://schemas.microsoft.com/office/drawing/2014/main" id="{83E076A6-11A5-5863-F96C-F20E02D0E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58DCE7D-9EB8-7B65-119A-57F13B3E5076}"/>
                  </a:ext>
                </a:extLst>
              </p:cNvPr>
              <p:cNvSpPr txBox="1"/>
              <p:nvPr/>
            </p:nvSpPr>
            <p:spPr>
              <a:xfrm>
                <a:off x="3145537" y="3325590"/>
                <a:ext cx="3384455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Đu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đủ</a:t>
                </a:r>
                <a:endParaRPr lang="en-US" sz="3733" dirty="0">
                  <a:solidFill>
                    <a:schemeClr val="bg1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</p:grpSp>
      <p:pic>
        <p:nvPicPr>
          <p:cNvPr id="9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2AEDBD2-5942-C74A-29F6-26B414C62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53167" y="3712633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A1323-3649-EBB9-2F9D-06BE2087B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0" y="1"/>
            <a:ext cx="1050388" cy="10503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776D9-6FD6-DED6-0967-271569D50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375ba1682899b9444c201750c3b90c1b.png">
            <a:extLst>
              <a:ext uri="{FF2B5EF4-FFF2-40B4-BE49-F238E27FC236}">
                <a16:creationId xmlns:a16="http://schemas.microsoft.com/office/drawing/2014/main" id="{6A20C9FB-310A-B157-5FD3-D9E73C08208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37519" y="-406400"/>
            <a:ext cx="12496800" cy="541866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7BCBB48-D3AC-8C4A-3BD5-DE115FD84DF8}"/>
              </a:ext>
            </a:extLst>
          </p:cNvPr>
          <p:cNvSpPr txBox="1"/>
          <p:nvPr/>
        </p:nvSpPr>
        <p:spPr>
          <a:xfrm>
            <a:off x="3972719" y="1727201"/>
            <a:ext cx="843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Những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thức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ăn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nào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không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tốt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cho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cơ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quan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thần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/>
                <a:cs typeface="Times New Roman" pitchFamily="18" charset="0"/>
              </a:rPr>
              <a:t>kinh</a:t>
            </a:r>
            <a:r>
              <a:rPr lang="en-US" sz="4267" dirty="0">
                <a:latin typeface="UTM Avo" panose="02040603050506020204"/>
                <a:cs typeface="Times New Roman" pitchFamily="18" charset="0"/>
              </a:rPr>
              <a:t>?</a:t>
            </a:r>
            <a:endParaRPr lang="vi-VN" sz="4267" dirty="0"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64" name="Picture 14" descr="kim phut">
            <a:extLst>
              <a:ext uri="{FF2B5EF4-FFF2-40B4-BE49-F238E27FC236}">
                <a16:creationId xmlns:a16="http://schemas.microsoft.com/office/drawing/2014/main" id="{89671236-1349-DCA2-183D-6D58C5596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79919" y="5588002"/>
            <a:ext cx="1524000" cy="143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dongho1">
            <a:extLst>
              <a:ext uri="{FF2B5EF4-FFF2-40B4-BE49-F238E27FC236}">
                <a16:creationId xmlns:a16="http://schemas.microsoft.com/office/drawing/2014/main" id="{B458B7D6-973F-2C19-32AE-324A97E6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73519" y="4991448"/>
            <a:ext cx="2336800" cy="2358097"/>
          </a:xfrm>
          <a:prstGeom prst="rect">
            <a:avLst/>
          </a:prstGeom>
          <a:noFill/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id="{8EEF7D5D-9D99-2098-C2CB-67E58F432A8D}"/>
              </a:ext>
            </a:extLst>
          </p:cNvPr>
          <p:cNvSpPr/>
          <p:nvPr/>
        </p:nvSpPr>
        <p:spPr>
          <a:xfrm>
            <a:off x="11897519" y="4034659"/>
            <a:ext cx="2336800" cy="1219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67" name="Picture 66" descr="sao.png">
            <a:hlinkClick r:id="" action="ppaction://noaction"/>
            <a:extLst>
              <a:ext uri="{FF2B5EF4-FFF2-40B4-BE49-F238E27FC236}">
                <a16:creationId xmlns:a16="http://schemas.microsoft.com/office/drawing/2014/main" id="{76BC9267-B0E6-8218-1EFB-F8C95C14FF3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29901" y="7494014"/>
            <a:ext cx="1804420" cy="164998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4B94530-30AC-B0B5-1345-BB55C992D55D}"/>
              </a:ext>
            </a:extLst>
          </p:cNvPr>
          <p:cNvGrpSpPr/>
          <p:nvPr/>
        </p:nvGrpSpPr>
        <p:grpSpPr>
          <a:xfrm>
            <a:off x="2855119" y="5384800"/>
            <a:ext cx="6959600" cy="914400"/>
            <a:chOff x="2133600" y="4038600"/>
            <a:chExt cx="4497788" cy="6858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F451B43-B44B-B480-6961-D444F706A291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7273ACE-3925-E125-3FBC-87988AFB5BEB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ACDC935-00B8-EE01-DCE3-BF7D11FB179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234AD98-38B9-4122-D29E-4324A9AF38E2}"/>
                </a:ext>
              </a:extLst>
            </p:cNvPr>
            <p:cNvGrpSpPr/>
            <p:nvPr/>
          </p:nvGrpSpPr>
          <p:grpSpPr>
            <a:xfrm>
              <a:off x="3005528" y="4104652"/>
              <a:ext cx="3625860" cy="543548"/>
              <a:chOff x="3005528" y="4191000"/>
              <a:chExt cx="3625860" cy="543548"/>
            </a:xfrm>
          </p:grpSpPr>
          <p:pic>
            <p:nvPicPr>
              <p:cNvPr id="71" name="Picture 70">
                <a:hlinkClick r:id="" action="ppaction://noaction"/>
                <a:extLst>
                  <a:ext uri="{FF2B5EF4-FFF2-40B4-BE49-F238E27FC236}">
                    <a16:creationId xmlns:a16="http://schemas.microsoft.com/office/drawing/2014/main" id="{B3863E85-B274-4CC2-22AF-A7F4D67C0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3332CD9-F493-E0AF-B7AC-C0150F81360D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Bí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đỏ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,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bơ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,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dừa</a:t>
                </a:r>
                <a:endParaRPr lang="en-US" sz="3733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0A78665-C5E7-EA90-A114-6DFF9C182ABB}"/>
              </a:ext>
            </a:extLst>
          </p:cNvPr>
          <p:cNvGrpSpPr/>
          <p:nvPr/>
        </p:nvGrpSpPr>
        <p:grpSpPr>
          <a:xfrm>
            <a:off x="2855119" y="6604000"/>
            <a:ext cx="6959600" cy="914400"/>
            <a:chOff x="2133600" y="4953000"/>
            <a:chExt cx="4497788" cy="6858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FD78A0F-C5A8-2AE4-1120-8D3009FE9886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373990-502F-6287-D23A-3C3DE0EE4145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6D8213C-4963-18F6-A9BE-30DE8BB832C8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A98DF41-CDA3-80C2-14A8-CF2A5A1316D7}"/>
                </a:ext>
              </a:extLst>
            </p:cNvPr>
            <p:cNvGrpSpPr/>
            <p:nvPr/>
          </p:nvGrpSpPr>
          <p:grpSpPr>
            <a:xfrm>
              <a:off x="3005528" y="5029200"/>
              <a:ext cx="3625860" cy="531933"/>
              <a:chOff x="3005528" y="5029200"/>
              <a:chExt cx="3625860" cy="531933"/>
            </a:xfrm>
          </p:grpSpPr>
          <p:pic>
            <p:nvPicPr>
              <p:cNvPr id="78" name="Picture 77">
                <a:hlinkClick r:id="" action="ppaction://noaction"/>
                <a:extLst>
                  <a:ext uri="{FF2B5EF4-FFF2-40B4-BE49-F238E27FC236}">
                    <a16:creationId xmlns:a16="http://schemas.microsoft.com/office/drawing/2014/main" id="{68F087BC-E2AD-3458-F29E-279FBD02C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14181B-3D78-A1BF-39D7-AC2A890B6E97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Các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loại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cá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,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hải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sản</a:t>
                </a:r>
                <a:endParaRPr lang="en-US" sz="3733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94CAEA7-6375-B336-540F-409FBC6EAD90}"/>
              </a:ext>
            </a:extLst>
          </p:cNvPr>
          <p:cNvGrpSpPr/>
          <p:nvPr/>
        </p:nvGrpSpPr>
        <p:grpSpPr>
          <a:xfrm>
            <a:off x="2855119" y="7823200"/>
            <a:ext cx="7035800" cy="914400"/>
            <a:chOff x="2133600" y="5867400"/>
            <a:chExt cx="4497788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BA3BF98-9621-6B72-6ACC-FD2C4646D893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33478D2-7267-B4A3-6536-AF14E4BF2927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BA75A8C-D2EA-45B4-569C-940CA8A7CEF7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30F237F-34BB-88C0-432D-D825499E30E0}"/>
                </a:ext>
              </a:extLst>
            </p:cNvPr>
            <p:cNvGrpSpPr/>
            <p:nvPr/>
          </p:nvGrpSpPr>
          <p:grpSpPr>
            <a:xfrm>
              <a:off x="3005528" y="5943600"/>
              <a:ext cx="3625860" cy="540678"/>
              <a:chOff x="3005528" y="5943600"/>
              <a:chExt cx="3625860" cy="540678"/>
            </a:xfrm>
          </p:grpSpPr>
          <p:pic>
            <p:nvPicPr>
              <p:cNvPr id="85" name="Picture 84">
                <a:hlinkClick r:id="" action="ppaction://noaction"/>
                <a:extLst>
                  <a:ext uri="{FF2B5EF4-FFF2-40B4-BE49-F238E27FC236}">
                    <a16:creationId xmlns:a16="http://schemas.microsoft.com/office/drawing/2014/main" id="{EC5F4F2E-659D-2C05-560A-A1E3FD4C6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F634117-ADA3-420D-5CFA-2D08C1D2E02E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Đậu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đen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,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lạc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,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súp</a:t>
                </a:r>
                <a:r>
                  <a:rPr lang="en-US" sz="3733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733" dirty="0" err="1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lơ</a:t>
                </a:r>
                <a:endParaRPr lang="en-US" sz="3733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0395173-53EC-F26E-C690-076434D278D7}"/>
              </a:ext>
            </a:extLst>
          </p:cNvPr>
          <p:cNvGrpSpPr/>
          <p:nvPr/>
        </p:nvGrpSpPr>
        <p:grpSpPr>
          <a:xfrm>
            <a:off x="2855119" y="4267199"/>
            <a:ext cx="7264400" cy="1374248"/>
            <a:chOff x="2133600" y="3200400"/>
            <a:chExt cx="4774809" cy="1030686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FE4F5D1-4787-C392-F0EB-9EAAC73083B4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0098281-E8A5-F056-3857-FDF5921E0D63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1A81BF5-394A-BF81-3B07-06854207EC54}"/>
                  </a:ext>
                </a:extLst>
              </p:cNvPr>
              <p:cNvSpPr txBox="1"/>
              <p:nvPr/>
            </p:nvSpPr>
            <p:spPr>
              <a:xfrm>
                <a:off x="2273300" y="3255014"/>
                <a:ext cx="406400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A1432D-A70F-2E63-8B6A-CDCCAA3CE020}"/>
                </a:ext>
              </a:extLst>
            </p:cNvPr>
            <p:cNvGrpSpPr/>
            <p:nvPr/>
          </p:nvGrpSpPr>
          <p:grpSpPr>
            <a:xfrm>
              <a:off x="3003540" y="3276600"/>
              <a:ext cx="3904869" cy="954486"/>
              <a:chOff x="3003540" y="3302032"/>
              <a:chExt cx="3904869" cy="954486"/>
            </a:xfrm>
          </p:grpSpPr>
          <p:pic>
            <p:nvPicPr>
              <p:cNvPr id="92" name="Picture 91">
                <a:hlinkClick r:id="" action="ppaction://noaction"/>
                <a:extLst>
                  <a:ext uri="{FF2B5EF4-FFF2-40B4-BE49-F238E27FC236}">
                    <a16:creationId xmlns:a16="http://schemas.microsoft.com/office/drawing/2014/main" id="{A5B3BF0B-6F4C-90BE-581E-62866EBB4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D9ECB4B-803C-3405-D2DB-0A16A0517279}"/>
                  </a:ext>
                </a:extLst>
              </p:cNvPr>
              <p:cNvSpPr txBox="1"/>
              <p:nvPr/>
            </p:nvSpPr>
            <p:spPr>
              <a:xfrm>
                <a:off x="3145537" y="3325590"/>
                <a:ext cx="3762872" cy="930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Thức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ăn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chế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biến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quá</a:t>
                </a:r>
                <a:r>
                  <a:rPr lang="en-US" sz="3733" dirty="0">
                    <a:solidFill>
                      <a:schemeClr val="bg1"/>
                    </a:solidFill>
                    <a:latin typeface="UTM Avo" panose="02040603050506020204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latin typeface="UTM Avo" panose="02040603050506020204"/>
                  </a:rPr>
                  <a:t>mặn</a:t>
                </a:r>
                <a:endParaRPr lang="en-US" sz="3733" dirty="0">
                  <a:solidFill>
                    <a:schemeClr val="bg1"/>
                  </a:solidFill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</p:grpSp>
      <p:pic>
        <p:nvPicPr>
          <p:cNvPr id="9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41E0E5C4-0DFB-A6BE-EF54-C09F27A3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53167" y="3712633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8C3C48-4B6F-FD98-435F-9A6B54D254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0" y="1"/>
            <a:ext cx="1050388" cy="10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71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8956218D-346A-F396-A076-959A313A8A00}"/>
              </a:ext>
            </a:extLst>
          </p:cNvPr>
          <p:cNvSpPr/>
          <p:nvPr/>
        </p:nvSpPr>
        <p:spPr>
          <a:xfrm>
            <a:off x="823119" y="2286000"/>
            <a:ext cx="14935200" cy="19528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733" dirty="0">
                <a:solidFill>
                  <a:schemeClr val="tx1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69EA02-37E7-040A-C431-211E066F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78293" y="2577071"/>
            <a:ext cx="3505380" cy="8890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ngtree-cartoon-fresh-wind-plant-illustration-background-image_278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0" y="2709"/>
            <a:ext cx="14627990" cy="9138581"/>
          </a:xfrm>
          <a:prstGeom prst="rect">
            <a:avLst/>
          </a:prstGeom>
        </p:spPr>
      </p:pic>
      <p:grpSp>
        <p:nvGrpSpPr>
          <p:cNvPr id="12" name="Group 26"/>
          <p:cNvGrpSpPr/>
          <p:nvPr/>
        </p:nvGrpSpPr>
        <p:grpSpPr>
          <a:xfrm>
            <a:off x="2789813" y="740237"/>
            <a:ext cx="7380972" cy="2545563"/>
            <a:chOff x="5063633" y="164812"/>
            <a:chExt cx="4535270" cy="1590977"/>
          </a:xfrm>
        </p:grpSpPr>
        <p:sp>
          <p:nvSpPr>
            <p:cNvPr id="13" name="TextBox 12"/>
            <p:cNvSpPr txBox="1"/>
            <p:nvPr/>
          </p:nvSpPr>
          <p:spPr>
            <a:xfrm>
              <a:off x="5063633" y="164812"/>
              <a:ext cx="113509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4474" y="1267194"/>
              <a:ext cx="2934429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Tự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xã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hội</a:t>
              </a:r>
              <a:endParaRPr kumimoji="0" lang="en-US" sz="448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140" y="3384483"/>
            <a:ext cx="13533120" cy="175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4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448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5400" b="1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2651919" y="1416551"/>
            <a:ext cx="9974205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324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21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12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81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F9821C-F986-475B-916C-94F73EFF3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82" y="449967"/>
            <a:ext cx="16256000" cy="9144000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0DC84FBE-BE00-ECB8-3AC0-2ED4BB3FD101}"/>
              </a:ext>
            </a:extLst>
          </p:cNvPr>
          <p:cNvSpPr txBox="1"/>
          <p:nvPr/>
        </p:nvSpPr>
        <p:spPr>
          <a:xfrm>
            <a:off x="3136577" y="449967"/>
            <a:ext cx="8842063" cy="1046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</a:pPr>
            <a:r>
              <a:rPr lang="en-US" sz="5333" b="1" dirty="0">
                <a:solidFill>
                  <a:srgbClr val="EF86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8A512-9226-16D5-36CD-4839633EC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378293" y="2577071"/>
            <a:ext cx="3505380" cy="8890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DDBCC65-A980-830D-6EFF-ACEE5967302B}"/>
              </a:ext>
            </a:extLst>
          </p:cNvPr>
          <p:cNvGrpSpPr/>
          <p:nvPr/>
        </p:nvGrpSpPr>
        <p:grpSpPr>
          <a:xfrm>
            <a:off x="289720" y="1508119"/>
            <a:ext cx="7010586" cy="3521080"/>
            <a:chOff x="1498838" y="2175458"/>
            <a:chExt cx="3126111" cy="2923788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C7B815F4-8047-0C53-7B1F-1D587E3772C0}"/>
                </a:ext>
              </a:extLst>
            </p:cNvPr>
            <p:cNvGrpSpPr/>
            <p:nvPr/>
          </p:nvGrpSpPr>
          <p:grpSpPr>
            <a:xfrm>
              <a:off x="1498838" y="2705301"/>
              <a:ext cx="3079166" cy="2393945"/>
              <a:chOff x="0" y="0"/>
              <a:chExt cx="1164287" cy="905193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9A263C8-795D-39A0-EE5C-E79089573A99}"/>
                  </a:ext>
                </a:extLst>
              </p:cNvPr>
              <p:cNvSpPr/>
              <p:nvPr/>
            </p:nvSpPr>
            <p:spPr>
              <a:xfrm>
                <a:off x="0" y="0"/>
                <a:ext cx="1164287" cy="905193"/>
              </a:xfrm>
              <a:custGeom>
                <a:avLst/>
                <a:gdLst/>
                <a:ahLst/>
                <a:cxnLst/>
                <a:rect l="l" t="t" r="r" b="b"/>
                <a:pathLst>
                  <a:path w="1164287" h="1136751">
                    <a:moveTo>
                      <a:pt x="1039827" y="1136750"/>
                    </a:moveTo>
                    <a:lnTo>
                      <a:pt x="124460" y="1136750"/>
                    </a:lnTo>
                    <a:cubicBezTo>
                      <a:pt x="55880" y="1136750"/>
                      <a:pt x="0" y="1080871"/>
                      <a:pt x="0" y="10122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9827" y="0"/>
                    </a:lnTo>
                    <a:cubicBezTo>
                      <a:pt x="1108407" y="0"/>
                      <a:pt x="1164287" y="55880"/>
                      <a:pt x="1164287" y="124460"/>
                    </a:cubicBezTo>
                    <a:lnTo>
                      <a:pt x="1164287" y="1012291"/>
                    </a:lnTo>
                    <a:cubicBezTo>
                      <a:pt x="1164287" y="1080871"/>
                      <a:pt x="1108407" y="1136751"/>
                      <a:pt x="1039827" y="113675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814457-6ECA-6629-0936-ACC85D4F096C}"/>
                </a:ext>
              </a:extLst>
            </p:cNvPr>
            <p:cNvGrpSpPr/>
            <p:nvPr/>
          </p:nvGrpSpPr>
          <p:grpSpPr>
            <a:xfrm>
              <a:off x="2614888" y="2175458"/>
              <a:ext cx="847065" cy="871505"/>
              <a:chOff x="2414871" y="1961650"/>
              <a:chExt cx="847065" cy="871505"/>
            </a:xfrm>
          </p:grpSpPr>
          <p:pic>
            <p:nvPicPr>
              <p:cNvPr id="10" name="Picture 5">
                <a:extLst>
                  <a:ext uri="{FF2B5EF4-FFF2-40B4-BE49-F238E27FC236}">
                    <a16:creationId xmlns:a16="http://schemas.microsoft.com/office/drawing/2014/main" id="{B3940F37-166B-A5EA-408A-82D4E4E59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2414871" y="1961650"/>
                <a:ext cx="847065" cy="847065"/>
              </a:xfrm>
              <a:prstGeom prst="rect">
                <a:avLst/>
              </a:prstGeom>
            </p:spPr>
          </p:pic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459D2911-6449-2717-702C-02D63F9E7086}"/>
                  </a:ext>
                </a:extLst>
              </p:cNvPr>
              <p:cNvSpPr txBox="1"/>
              <p:nvPr/>
            </p:nvSpPr>
            <p:spPr>
              <a:xfrm>
                <a:off x="2514255" y="2061007"/>
                <a:ext cx="670733" cy="7721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672"/>
                  </a:lnSpc>
                </a:pPr>
                <a:r>
                  <a:rPr lang="en-US" sz="5333" spc="-51" dirty="0">
                    <a:solidFill>
                      <a:srgbClr val="FFFFFF"/>
                    </a:solidFill>
                    <a:latin typeface="Roboto"/>
                  </a:rPr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8A7923-26F0-2643-E9B5-1BD66BE0DB59}"/>
                </a:ext>
              </a:extLst>
            </p:cNvPr>
            <p:cNvSpPr txBox="1"/>
            <p:nvPr/>
          </p:nvSpPr>
          <p:spPr>
            <a:xfrm>
              <a:off x="1545783" y="3196371"/>
              <a:ext cx="3079166" cy="1754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vi-VN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30C3A9-E7E9-26C4-4A03-E53507469AEF}"/>
              </a:ext>
            </a:extLst>
          </p:cNvPr>
          <p:cNvGrpSpPr/>
          <p:nvPr/>
        </p:nvGrpSpPr>
        <p:grpSpPr>
          <a:xfrm>
            <a:off x="8138319" y="1487818"/>
            <a:ext cx="8001000" cy="3541381"/>
            <a:chOff x="6003997" y="2175458"/>
            <a:chExt cx="3126111" cy="3536184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0B7CE32D-BB87-B74F-D23A-505BF492E3CA}"/>
                </a:ext>
              </a:extLst>
            </p:cNvPr>
            <p:cNvGrpSpPr/>
            <p:nvPr/>
          </p:nvGrpSpPr>
          <p:grpSpPr>
            <a:xfrm>
              <a:off x="6003997" y="2705301"/>
              <a:ext cx="3079166" cy="3006341"/>
              <a:chOff x="0" y="0"/>
              <a:chExt cx="1164287" cy="1136751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6A1A8138-F22E-893B-56A9-EB0BBC938526}"/>
                  </a:ext>
                </a:extLst>
              </p:cNvPr>
              <p:cNvSpPr/>
              <p:nvPr/>
            </p:nvSpPr>
            <p:spPr>
              <a:xfrm>
                <a:off x="0" y="0"/>
                <a:ext cx="1164287" cy="1136751"/>
              </a:xfrm>
              <a:custGeom>
                <a:avLst/>
                <a:gdLst/>
                <a:ahLst/>
                <a:cxnLst/>
                <a:rect l="l" t="t" r="r" b="b"/>
                <a:pathLst>
                  <a:path w="1164287" h="1136751">
                    <a:moveTo>
                      <a:pt x="1039827" y="1136750"/>
                    </a:moveTo>
                    <a:lnTo>
                      <a:pt x="124460" y="1136750"/>
                    </a:lnTo>
                    <a:cubicBezTo>
                      <a:pt x="55880" y="1136750"/>
                      <a:pt x="0" y="1080871"/>
                      <a:pt x="0" y="10122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9827" y="0"/>
                    </a:lnTo>
                    <a:cubicBezTo>
                      <a:pt x="1108407" y="0"/>
                      <a:pt x="1164287" y="55880"/>
                      <a:pt x="1164287" y="124460"/>
                    </a:cubicBezTo>
                    <a:lnTo>
                      <a:pt x="1164287" y="1012291"/>
                    </a:lnTo>
                    <a:cubicBezTo>
                      <a:pt x="1164287" y="1080871"/>
                      <a:pt x="1108407" y="1136751"/>
                      <a:pt x="1039827" y="113675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7F3F40-3753-6A89-38DE-1548E72EDC36}"/>
                </a:ext>
              </a:extLst>
            </p:cNvPr>
            <p:cNvGrpSpPr/>
            <p:nvPr/>
          </p:nvGrpSpPr>
          <p:grpSpPr>
            <a:xfrm>
              <a:off x="7120047" y="2175458"/>
              <a:ext cx="847065" cy="1033234"/>
              <a:chOff x="2414871" y="1961650"/>
              <a:chExt cx="847065" cy="1033234"/>
            </a:xfrm>
          </p:grpSpPr>
          <p:pic>
            <p:nvPicPr>
              <p:cNvPr id="28" name="Picture 5">
                <a:extLst>
                  <a:ext uri="{FF2B5EF4-FFF2-40B4-BE49-F238E27FC236}">
                    <a16:creationId xmlns:a16="http://schemas.microsoft.com/office/drawing/2014/main" id="{F27796FB-3986-B6EC-2BDF-9781137E1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2414871" y="1961650"/>
                <a:ext cx="847065" cy="847065"/>
              </a:xfrm>
              <a:prstGeom prst="rect">
                <a:avLst/>
              </a:prstGeom>
            </p:spPr>
          </p:pic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7DE06942-DCB2-1373-8B24-D336C54B93D5}"/>
                  </a:ext>
                </a:extLst>
              </p:cNvPr>
              <p:cNvSpPr txBox="1"/>
              <p:nvPr/>
            </p:nvSpPr>
            <p:spPr>
              <a:xfrm>
                <a:off x="2514255" y="2061007"/>
                <a:ext cx="670733" cy="9338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672"/>
                  </a:lnSpc>
                </a:pPr>
                <a:r>
                  <a:rPr lang="en-US" sz="5333" spc="-51" dirty="0">
                    <a:solidFill>
                      <a:srgbClr val="FFFFFF"/>
                    </a:solidFill>
                    <a:latin typeface="Roboto"/>
                  </a:rPr>
                  <a:t>2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8C9C96-2015-187B-6E6E-B86C49327397}"/>
                </a:ext>
              </a:extLst>
            </p:cNvPr>
            <p:cNvSpPr txBox="1"/>
            <p:nvPr/>
          </p:nvSpPr>
          <p:spPr>
            <a:xfrm>
              <a:off x="6408333" y="3196372"/>
              <a:ext cx="2721775" cy="867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endParaRPr lang="en-US" sz="3733" dirty="0">
                <a:latin typeface="UTM Avo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512DD9-1A20-E9B0-8FE4-7B683A82AB5E}"/>
                </a:ext>
              </a:extLst>
            </p:cNvPr>
            <p:cNvSpPr txBox="1"/>
            <p:nvPr/>
          </p:nvSpPr>
          <p:spPr>
            <a:xfrm>
              <a:off x="6112150" y="2921969"/>
              <a:ext cx="3017958" cy="2140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dirty="0">
                  <a:latin typeface="UTM Avo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vi-VN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endPara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37519" y="83363"/>
            <a:ext cx="9736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8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8319" y="1204284"/>
            <a:ext cx="15163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B7E53-22B0-4E6B-B2E5-A676364FF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3566319" y="2895600"/>
            <a:ext cx="7315200" cy="616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8F09B-7FF4-3060-689C-BC2694DEB55E}"/>
              </a:ext>
            </a:extLst>
          </p:cNvPr>
          <p:cNvSpPr txBox="1"/>
          <p:nvPr/>
        </p:nvSpPr>
        <p:spPr>
          <a:xfrm>
            <a:off x="9141677" y="1600200"/>
            <a:ext cx="7134961" cy="508756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algn="just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uống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tuần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kinh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2529AD0-4DAE-9849-263B-05367ACA7E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057401"/>
            <a:ext cx="9141677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>
          <a:extLst>
            <a:ext uri="{FF2B5EF4-FFF2-40B4-BE49-F238E27FC236}">
              <a16:creationId xmlns:a16="http://schemas.microsoft.com/office/drawing/2014/main" id="{32EF0805-1072-069A-431C-600DC9EE5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ED08ED0-046D-3166-BC0F-A57FD5A5E5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2919" y="1515707"/>
            <a:ext cx="9141677" cy="693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A5B5ECD-24F9-6F79-02DA-CA4143196D25}"/>
              </a:ext>
            </a:extLst>
          </p:cNvPr>
          <p:cNvSpPr/>
          <p:nvPr/>
        </p:nvSpPr>
        <p:spPr>
          <a:xfrm>
            <a:off x="10348119" y="6858000"/>
            <a:ext cx="4495800" cy="2057400"/>
          </a:xfrm>
          <a:prstGeom prst="wedgeEllipseCallout">
            <a:avLst>
              <a:gd name="adj1" fmla="val -52947"/>
              <a:gd name="adj2" fmla="val -608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3E444-E417-B1CD-530C-7EB4C770614A}"/>
              </a:ext>
            </a:extLst>
          </p:cNvPr>
          <p:cNvSpPr txBox="1"/>
          <p:nvPr/>
        </p:nvSpPr>
        <p:spPr>
          <a:xfrm>
            <a:off x="10922585" y="7391400"/>
            <a:ext cx="392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Protêin</a:t>
            </a:r>
            <a:r>
              <a:rPr lang="en-US" sz="3600" dirty="0">
                <a:solidFill>
                  <a:srgbClr val="FF0000"/>
                </a:solidFill>
              </a:rPr>
              <a:t>, vitamin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83A51-544A-7586-5203-272DAB883980}"/>
              </a:ext>
            </a:extLst>
          </p:cNvPr>
          <p:cNvSpPr txBox="1"/>
          <p:nvPr/>
        </p:nvSpPr>
        <p:spPr>
          <a:xfrm>
            <a:off x="363596" y="5726867"/>
            <a:ext cx="297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0ADA1B7-5C24-AA50-E5E8-B076423F1F48}"/>
              </a:ext>
            </a:extLst>
          </p:cNvPr>
          <p:cNvSpPr/>
          <p:nvPr/>
        </p:nvSpPr>
        <p:spPr>
          <a:xfrm>
            <a:off x="10576719" y="932486"/>
            <a:ext cx="4419600" cy="2057399"/>
          </a:xfrm>
          <a:prstGeom prst="wedgeEllipseCallout">
            <a:avLst>
              <a:gd name="adj1" fmla="val -50779"/>
              <a:gd name="adj2" fmla="val 587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F9D0E-34D7-5E1F-C77B-69D9BC0357D6}"/>
              </a:ext>
            </a:extLst>
          </p:cNvPr>
          <p:cNvSpPr txBox="1"/>
          <p:nvPr/>
        </p:nvSpPr>
        <p:spPr>
          <a:xfrm>
            <a:off x="11475907" y="1050214"/>
            <a:ext cx="3544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Chứa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dinh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dưỡng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D7BBEA1-A5D1-B091-96F9-580407C33C37}"/>
              </a:ext>
            </a:extLst>
          </p:cNvPr>
          <p:cNvSpPr/>
          <p:nvPr/>
        </p:nvSpPr>
        <p:spPr>
          <a:xfrm>
            <a:off x="211196" y="2209800"/>
            <a:ext cx="3507523" cy="2438400"/>
          </a:xfrm>
          <a:prstGeom prst="wedgeEllipseCallout">
            <a:avLst>
              <a:gd name="adj1" fmla="val 67240"/>
              <a:gd name="adj2" fmla="val -117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F02B7-47D6-15D8-A08F-FB04A68E1716}"/>
              </a:ext>
            </a:extLst>
          </p:cNvPr>
          <p:cNvSpPr txBox="1"/>
          <p:nvPr/>
        </p:nvSpPr>
        <p:spPr>
          <a:xfrm>
            <a:off x="744596" y="2917686"/>
            <a:ext cx="2593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Chất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xơ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89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B46B2-820D-FF76-FFFD-316F0AC8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9A7211-F72D-5ED1-DF68-E3288EE96D17}"/>
              </a:ext>
            </a:extLst>
          </p:cNvPr>
          <p:cNvSpPr/>
          <p:nvPr/>
        </p:nvSpPr>
        <p:spPr>
          <a:xfrm>
            <a:off x="1737519" y="83363"/>
            <a:ext cx="9736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lợi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468673-B8FD-CF8E-BC82-77591DB01698}"/>
              </a:ext>
            </a:extLst>
          </p:cNvPr>
          <p:cNvSpPr txBox="1"/>
          <p:nvPr/>
        </p:nvSpPr>
        <p:spPr>
          <a:xfrm>
            <a:off x="655638" y="1295400"/>
            <a:ext cx="9906000" cy="6741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 quan tiêu hóa: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cam,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sữa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côve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…</a:t>
            </a: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 quan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cam,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sữa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côve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…</a:t>
            </a:r>
          </a:p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 quan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cam,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sữa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dừa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03ABF-0A38-0A64-0141-E7F30B23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10835531" y="1143000"/>
            <a:ext cx="5426026" cy="54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33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10115</TotalTime>
  <Words>979</Words>
  <Application>Microsoft Office PowerPoint</Application>
  <PresentationFormat>Custom</PresentationFormat>
  <Paragraphs>83</Paragraphs>
  <Slides>24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Georgia</vt:lpstr>
      <vt:lpstr>Roboto</vt:lpstr>
      <vt:lpstr>Times New Roman</vt:lpstr>
      <vt:lpstr>Trebuchet MS</vt:lpstr>
      <vt:lpstr>UTM Avo</vt:lpstr>
      <vt:lpstr>Default Design</vt:lpstr>
      <vt:lpstr>Slipstream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thức ăn, đồ uống có lợi cho các cơ quan tiêu hóa: táo, rau thì là, hạt chia, ngũ cốc nguyên hạt, gừng, cá hồi, ...</vt:lpstr>
      <vt:lpstr>Một số thức ăn, đồ uống có lợi cho các cơ quan tuần hoàn: quả óc chó, tỏi, quả lựu, nho, nghệ, trái cây họ cam quýt, trà xanh,...</vt:lpstr>
      <vt:lpstr>Một số thức ăn, đồ uống có lợi cho các cơ quan thần kinh: socola đen, nghệ, cam, trứng, bông cải xanh, cá hồi, các loại hải sản,...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1146</cp:revision>
  <dcterms:created xsi:type="dcterms:W3CDTF">2008-09-09T22:52:10Z</dcterms:created>
  <dcterms:modified xsi:type="dcterms:W3CDTF">2025-03-21T05:57:51Z</dcterms:modified>
</cp:coreProperties>
</file>