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6"/>
  </p:notesMasterIdLst>
  <p:sldIdLst>
    <p:sldId id="327" r:id="rId2"/>
    <p:sldId id="258" r:id="rId3"/>
    <p:sldId id="328" r:id="rId4"/>
    <p:sldId id="329" r:id="rId5"/>
    <p:sldId id="330" r:id="rId6"/>
    <p:sldId id="349" r:id="rId7"/>
    <p:sldId id="260" r:id="rId8"/>
    <p:sldId id="331" r:id="rId9"/>
    <p:sldId id="262" r:id="rId10"/>
    <p:sldId id="332" r:id="rId11"/>
    <p:sldId id="263" r:id="rId12"/>
    <p:sldId id="343" r:id="rId13"/>
    <p:sldId id="342" r:id="rId14"/>
    <p:sldId id="337" r:id="rId15"/>
    <p:sldId id="265" r:id="rId16"/>
    <p:sldId id="266" r:id="rId17"/>
    <p:sldId id="267" r:id="rId18"/>
    <p:sldId id="268" r:id="rId19"/>
    <p:sldId id="302" r:id="rId20"/>
    <p:sldId id="335" r:id="rId21"/>
    <p:sldId id="292" r:id="rId22"/>
    <p:sldId id="340" r:id="rId23"/>
    <p:sldId id="341" r:id="rId24"/>
    <p:sldId id="303" r:id="rId25"/>
    <p:sldId id="304" r:id="rId26"/>
    <p:sldId id="305" r:id="rId27"/>
    <p:sldId id="306" r:id="rId28"/>
    <p:sldId id="307" r:id="rId29"/>
    <p:sldId id="336" r:id="rId30"/>
    <p:sldId id="338" r:id="rId31"/>
    <p:sldId id="356" r:id="rId32"/>
    <p:sldId id="357" r:id="rId33"/>
    <p:sldId id="339" r:id="rId34"/>
    <p:sldId id="278" r:id="rId35"/>
    <p:sldId id="352" r:id="rId36"/>
    <p:sldId id="353" r:id="rId37"/>
    <p:sldId id="354" r:id="rId38"/>
    <p:sldId id="355" r:id="rId39"/>
    <p:sldId id="279" r:id="rId40"/>
    <p:sldId id="344" r:id="rId41"/>
    <p:sldId id="309" r:id="rId42"/>
    <p:sldId id="358" r:id="rId43"/>
    <p:sldId id="313" r:id="rId44"/>
    <p:sldId id="318" r:id="rId45"/>
    <p:sldId id="321" r:id="rId46"/>
    <p:sldId id="320" r:id="rId47"/>
    <p:sldId id="319" r:id="rId48"/>
    <p:sldId id="322" r:id="rId49"/>
    <p:sldId id="316" r:id="rId50"/>
    <p:sldId id="345" r:id="rId51"/>
    <p:sldId id="295" r:id="rId52"/>
    <p:sldId id="346" r:id="rId53"/>
    <p:sldId id="297" r:id="rId54"/>
    <p:sldId id="299" r:id="rId55"/>
    <p:sldId id="324" r:id="rId56"/>
    <p:sldId id="348" r:id="rId57"/>
    <p:sldId id="347" r:id="rId58"/>
    <p:sldId id="325" r:id="rId59"/>
    <p:sldId id="283" r:id="rId60"/>
    <p:sldId id="284" r:id="rId61"/>
    <p:sldId id="285" r:id="rId62"/>
    <p:sldId id="359" r:id="rId63"/>
    <p:sldId id="286" r:id="rId64"/>
    <p:sldId id="287" r:id="rId65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8BC29-30AB-4A16-BC59-82797C1039EA}" type="datetimeFigureOut">
              <a:rPr lang="vi-VN" smtClean="0"/>
              <a:t>CN/20/04/2025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8A89E-1C24-4E44-B5CF-71262A6E66C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64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53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860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9" y="125128"/>
            <a:ext cx="8922618" cy="501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2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532627"/>
            <a:ext cx="4330338" cy="2249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70" y="572763"/>
            <a:ext cx="4462862" cy="220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2882009"/>
            <a:ext cx="4330338" cy="2183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70" y="2882009"/>
            <a:ext cx="4442857" cy="21831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83907" y="644893"/>
            <a:ext cx="1232034" cy="20598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2560320" y="1049154"/>
            <a:ext cx="1540042" cy="1832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776003" y="647672"/>
            <a:ext cx="1232034" cy="20598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152416" y="1051933"/>
            <a:ext cx="1540042" cy="1832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1183907" y="3005317"/>
            <a:ext cx="1232034" cy="20598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2560320" y="3155182"/>
            <a:ext cx="1036990" cy="1909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5920382" y="2906384"/>
            <a:ext cx="1232034" cy="20598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7296795" y="3310645"/>
            <a:ext cx="1540042" cy="1832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2695074" y="269507"/>
            <a:ext cx="269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Tranh gåm nh÷ng ai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2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38" y="635274"/>
            <a:ext cx="811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B0F0"/>
                </a:solidFill>
                <a:latin typeface=".VnAvant" panose="020B7200000000000000" pitchFamily="34" charset="0"/>
              </a:rPr>
              <a:t>1. Anh, chÞ cã lêi nãi vµ hµnh ®éng g× víi em ?</a:t>
            </a:r>
            <a:endParaRPr lang="vi-VN" sz="360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39" y="2935694"/>
            <a:ext cx="811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36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3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01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4" y="302159"/>
            <a:ext cx="4406273" cy="4163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384" y="1474192"/>
            <a:ext cx="4673064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Anh, chÞ cã lêi nãi vµ hµnh ®éng g×</a:t>
            </a: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víi em ?</a:t>
            </a:r>
            <a:endParaRPr lang="vi-VN" sz="180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9633" y="2773839"/>
            <a:ext cx="8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1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175" y="4335586"/>
            <a:ext cx="8670471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đưa cho em cái bánh và nói: “Anh để phần em này!”.  Việc làm đó thể hiện anh quan tâm, nhường nhịn em.</a:t>
            </a:r>
            <a:endParaRPr lang="vi-VN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21147"/>
            <a:ext cx="8758646" cy="41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85" y="4291149"/>
            <a:ext cx="9075215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 rủ em cùng chơi gấu bông, chị nói: “Chị em mình cùng chơi nhé!”.  Việc làm này thể hiện chị biết nhường nhịn và hoà thuận với em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0" y="131891"/>
            <a:ext cx="3789398" cy="4159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3384" y="1474192"/>
            <a:ext cx="467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ChÞ cã lêi nãi vµ hµnh ®éng g×</a:t>
            </a: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víi em ?</a:t>
            </a:r>
            <a:endParaRPr lang="vi-VN" sz="180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9633" y="2773839"/>
            <a:ext cx="8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1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362" y="4320541"/>
            <a:ext cx="8827226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đang giặt khăn để rửa mặt cho em, anh nói: “Anh lau mặt cho em nào!”.  Việc làm đó thể hiện anh rất quan tâm và biết chăm sóc em.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" y="118296"/>
            <a:ext cx="3780495" cy="4202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384" y="1474192"/>
            <a:ext cx="467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Anh cã lêi nãi vµ hµnh ®éng g×</a:t>
            </a: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víi em ?</a:t>
            </a:r>
            <a:endParaRPr lang="vi-VN" sz="180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9633" y="2773839"/>
            <a:ext cx="8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1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683" y="4389121"/>
            <a:ext cx="9170023" cy="73096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đang nấu cơm, em bé khóc đòi mẹ. 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Chị dỗ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và nói: “Em ra đây với chị. ”.  Việc làm này thể hiện chị biết trông em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dỗ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dành để em khỏi khóc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4" y="129012"/>
            <a:ext cx="3693316" cy="4260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384" y="1474192"/>
            <a:ext cx="467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ChÞ cã lêi nãi vµ hµnh ®éng g×</a:t>
            </a:r>
          </a:p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 víi em ?</a:t>
            </a:r>
            <a:endParaRPr lang="vi-VN" sz="180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9633" y="2773839"/>
            <a:ext cx="8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1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107769"/>
            <a:ext cx="3857668" cy="4859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1625" y="833207"/>
            <a:ext cx="770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PhÇn ®å ¨n cho em</a:t>
            </a:r>
            <a:r>
              <a:rPr lang="en-US" sz="360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  <a:endParaRPr lang="vi-VN" sz="36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1624" y="1766858"/>
            <a:ext cx="623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Ch¬i víi em.</a:t>
            </a:r>
            <a:endParaRPr lang="vi-VN" sz="36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123" y="2745456"/>
            <a:ext cx="858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Ch¨m sãc em.</a:t>
            </a:r>
            <a:endParaRPr lang="vi-VN" sz="3600" b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4244" y="3727227"/>
            <a:ext cx="858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Tr«ng em.</a:t>
            </a:r>
            <a:endParaRPr lang="vi-VN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7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00901"/>
            <a:ext cx="864108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các hành động của các bạn qua tranh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1563841"/>
            <a:ext cx="809244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hành động đó cho em thấy các bạn nhỏ dành tình cảm của mình cho ông bà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88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111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816" y="0"/>
            <a:ext cx="862801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Nêu những việc em nên làm với anh chị qua các tranh dưới đây.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" y="490387"/>
            <a:ext cx="4303857" cy="2331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78" y="490386"/>
            <a:ext cx="4463057" cy="233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7" y="2927453"/>
            <a:ext cx="4303857" cy="2161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78" y="2919548"/>
            <a:ext cx="4463057" cy="21615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1638" y="392415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2117558" y="767800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505651" y="392415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151571" y="767800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779646" y="2871414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2646941" y="2919549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5755417" y="2871413"/>
            <a:ext cx="154004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7324337" y="2919548"/>
            <a:ext cx="1251772" cy="2312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565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38" y="635274"/>
            <a:ext cx="811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B0F0"/>
                </a:solidFill>
                <a:latin typeface=".VnAvant" panose="020B7200000000000000" pitchFamily="34" charset="0"/>
              </a:rPr>
              <a:t>1.Nªu nh÷ng viÖc b¹n nhá trong tranh ®· lµm ®èi víi anh, chÞ </a:t>
            </a:r>
            <a:r>
              <a:rPr lang="en-US" sz="3600">
                <a:solidFill>
                  <a:srgbClr val="00B0F0"/>
                </a:solidFill>
                <a:latin typeface=".VnAvant" panose="020B7200000000000000" pitchFamily="34" charset="0"/>
              </a:rPr>
              <a:t>.</a:t>
            </a:r>
            <a:endParaRPr lang="vi-VN" sz="360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39" y="2935694"/>
            <a:ext cx="811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36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2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" y="147487"/>
            <a:ext cx="3928126" cy="4241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58" y="4389121"/>
            <a:ext cx="8830137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Thấy anh đi học về, em chạy ra chào anh.  Điều đó thế hiện em rất lễ phép với anh</a:t>
            </a:r>
            <a:r>
              <a:rPr lang="en-US" dirty="0"/>
              <a:t>. 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2985" y="943383"/>
            <a:ext cx="4902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Em ®· cã lêi nãi vµ hµnh ®éng g×  víi chÞ ?</a:t>
            </a:r>
            <a:endParaRPr lang="vi-VN" sz="200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1727" y="2396761"/>
            <a:ext cx="811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7929" y="4381753"/>
            <a:ext cx="8777066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 làm rơi hộp bút, em nhắc chị: “Hộp bút của chị rơi kìa!”.  Điều đó thể hiện em rất quan tâm đến chị.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9" y="88703"/>
            <a:ext cx="4388533" cy="4271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0484" y="943383"/>
            <a:ext cx="4244741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Em ®· cã lêi nãi vµ hµnh ®éng g×  víi chÞ ?</a:t>
            </a:r>
            <a:endParaRPr lang="vi-VN" sz="200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9227" y="2396761"/>
            <a:ext cx="4456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4452" y="4300946"/>
            <a:ext cx="8810543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tặng quà cho chị và nói: “Em chúc mừng chị!”.  Việc làm này thể hiện em biết quan tâm, chia sẻ niềm vui với chị.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" y="137160"/>
            <a:ext cx="4129914" cy="4163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0484" y="943383"/>
            <a:ext cx="4244741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Em ®· cã lêi nãi vµ hµnh ®éng g× víi chÞ ?</a:t>
            </a:r>
            <a:endParaRPr lang="vi-VN" sz="200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9227" y="2396761"/>
            <a:ext cx="4456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7929" y="4418513"/>
            <a:ext cx="8777066" cy="7771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thấy anh mệt mỏi, em sờ trán anh và nói: “Trán anh nóng thế?”.  Điều đó thể hiện em rất quan tâm đến anh. 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9" y="88173"/>
            <a:ext cx="4673953" cy="4330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0484" y="943383"/>
            <a:ext cx="4244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1.Nªu nh÷ng viÖc b¹n nhá trong tranh ®· lµm ®èi víi anh, chÞ </a:t>
            </a:r>
            <a:r>
              <a:rPr lang="en-US" sz="2000">
                <a:solidFill>
                  <a:srgbClr val="00B0F0"/>
                </a:solidFill>
                <a:latin typeface=".VnAvant" panose="020B7200000000000000" pitchFamily="34" charset="0"/>
              </a:rPr>
              <a:t>.</a:t>
            </a:r>
            <a:endParaRPr lang="vi-VN" sz="200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9227" y="2396761"/>
            <a:ext cx="4456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.VnAvant" panose="020B7200000000000000" pitchFamily="34" charset="0"/>
              </a:rPr>
              <a:t>2. ViÖc lµm ®ã thÓ hiÖn ®iÒu g×?</a:t>
            </a:r>
            <a:endParaRPr lang="vi-VN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" y="108298"/>
            <a:ext cx="4303857" cy="2331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72" y="108298"/>
            <a:ext cx="4463057" cy="2331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" y="2537461"/>
            <a:ext cx="4303857" cy="243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72" y="2537459"/>
            <a:ext cx="4463057" cy="24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7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9063"/>
            <a:ext cx="462143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6262" y="1360709"/>
            <a:ext cx="398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.VnAvant" panose="020B7200000000000000" pitchFamily="34" charset="0"/>
              </a:rPr>
              <a:t>Chµo anh khi anh ®I häc vÒ</a:t>
            </a:r>
            <a:r>
              <a:rPr lang="en-US" sz="1800">
                <a:latin typeface=".VnAvant" panose="020B7200000000000000" pitchFamily="34" charset="0"/>
              </a:rPr>
              <a:t>.</a:t>
            </a:r>
            <a:endParaRPr lang="vi-VN" sz="1800"/>
          </a:p>
        </p:txBody>
      </p:sp>
      <p:sp>
        <p:nvSpPr>
          <p:cNvPr id="4" name="TextBox 3"/>
          <p:cNvSpPr txBox="1"/>
          <p:nvPr/>
        </p:nvSpPr>
        <p:spPr>
          <a:xfrm>
            <a:off x="5014761" y="1984239"/>
            <a:ext cx="39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.VnAvant" panose="020B7200000000000000" pitchFamily="34" charset="0"/>
              </a:rPr>
              <a:t>Em nh¾c chÞ khi chÞ lµm r¬I hép bót.</a:t>
            </a:r>
            <a:endParaRPr lang="vi-VN" sz="2000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4763" y="2810034"/>
            <a:ext cx="398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.VnAvant" panose="020B7200000000000000" pitchFamily="34" charset="0"/>
              </a:rPr>
              <a:t>TÆng quµ cho chÞ.</a:t>
            </a:r>
            <a:endParaRPr lang="vi-VN" sz="20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4761" y="3377932"/>
            <a:ext cx="398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.VnAvant" panose="020B7200000000000000" pitchFamily="34" charset="0"/>
              </a:rPr>
              <a:t>Sê tr¸n khi anh bÞ èm.</a:t>
            </a:r>
            <a:endParaRPr lang="vi-VN" sz="2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0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7"/>
          <a:stretch/>
        </p:blipFill>
        <p:spPr bwMode="auto">
          <a:xfrm>
            <a:off x="481263" y="205908"/>
            <a:ext cx="8162223" cy="46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7183" y="1097280"/>
            <a:ext cx="2069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Ch¸u bãp vai cho «ng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447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25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vi-VN" b="1"/>
              <a:t>Yêu nhau từ thuở trong nôi</a:t>
            </a:r>
            <a:endParaRPr lang="vi-VN"/>
          </a:p>
          <a:p>
            <a:r>
              <a:rPr lang="vi-VN" b="1"/>
              <a:t>Em nằm em khóc, anh ngồi anh ru”</a:t>
            </a:r>
            <a:endParaRPr lang="vi-VN"/>
          </a:p>
          <a:p>
            <a:r>
              <a:rPr lang="vi-VN" b="1"/>
              <a:t>Anh em t“Anh em như thể taу chân/ Rách lành đùm bọc dở haу đỡ đần”rên kính dưới nhường là nhà có phúc mọi đường </a:t>
            </a:r>
            <a:r>
              <a:rPr lang="az-Cyrl-AZ" b="1"/>
              <a:t>у</a:t>
            </a:r>
            <a:r>
              <a:rPr lang="vi-VN" b="1"/>
              <a:t>ên ᴠui”</a:t>
            </a:r>
          </a:p>
          <a:p>
            <a:r>
              <a:rPr lang="vi-VN" b="1"/>
              <a:t>Một giọt máu đào hơn ao nước lã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704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ăt (1)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33" y="105878"/>
            <a:ext cx="8595360" cy="4812631"/>
          </a:xfrm>
        </p:spPr>
      </p:pic>
      <p:sp>
        <p:nvSpPr>
          <p:cNvPr id="4" name="TextBox 3"/>
          <p:cNvSpPr txBox="1"/>
          <p:nvPr/>
        </p:nvSpPr>
        <p:spPr>
          <a:xfrm>
            <a:off x="2030931" y="1934678"/>
            <a:ext cx="1501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Vi deo</a:t>
            </a:r>
          </a:p>
        </p:txBody>
      </p:sp>
    </p:spTree>
    <p:extLst>
      <p:ext uri="{BB962C8B-B14F-4D97-AF65-F5344CB8AC3E}">
        <p14:creationId xmlns:p14="http://schemas.microsoft.com/office/powerpoint/2010/main" val="33353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4480"/>
          <a:stretch/>
        </p:blipFill>
        <p:spPr bwMode="auto">
          <a:xfrm>
            <a:off x="1246473" y="278900"/>
            <a:ext cx="6761746" cy="463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759" y="125012"/>
            <a:ext cx="191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Lêi khuyªn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27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" y="145432"/>
            <a:ext cx="8970746" cy="49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876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-1499" r="11633" b="1499"/>
          <a:stretch/>
        </p:blipFill>
        <p:spPr>
          <a:xfrm>
            <a:off x="1232034" y="234782"/>
            <a:ext cx="6545179" cy="43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4"/>
          <a:stretch/>
        </p:blipFill>
        <p:spPr>
          <a:xfrm>
            <a:off x="1347537" y="327259"/>
            <a:ext cx="6564429" cy="42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11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/>
          <a:stretch/>
        </p:blipFill>
        <p:spPr>
          <a:xfrm>
            <a:off x="1135782" y="446539"/>
            <a:ext cx="6833936" cy="42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6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vi-VN" b="1"/>
              <a:t>Yêu nhau từ thuở trong nôi</a:t>
            </a:r>
            <a:endParaRPr lang="vi-VN"/>
          </a:p>
          <a:p>
            <a:r>
              <a:rPr lang="vi-VN" b="1"/>
              <a:t>Em nằm em khóc, anh ngồi anh ru”</a:t>
            </a:r>
            <a:endParaRPr lang="vi-VN"/>
          </a:p>
          <a:p>
            <a:r>
              <a:rPr lang="vi-VN" b="1"/>
              <a:t>Anh em t“Anh em như thể taу chân/ Rách lành đùm bọc dở haу đỡ đần”rên kính dưới nhường là nhà có phúc mọi đường </a:t>
            </a:r>
            <a:r>
              <a:rPr lang="az-Cyrl-AZ" b="1"/>
              <a:t>у</a:t>
            </a:r>
            <a:r>
              <a:rPr lang="vi-VN" b="1"/>
              <a:t>ên ᴠui”</a:t>
            </a:r>
          </a:p>
          <a:p>
            <a:r>
              <a:rPr lang="vi-VN" b="1"/>
              <a:t>Một giọt máu đào hơn ao nước lã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969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456913"/>
            <a:ext cx="2801984" cy="2286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44" y="456913"/>
            <a:ext cx="2967435" cy="2256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56" y="456913"/>
            <a:ext cx="3104162" cy="225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2801983"/>
            <a:ext cx="2801984" cy="228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99" y="2801983"/>
            <a:ext cx="2973180" cy="228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14" y="2801983"/>
            <a:ext cx="3119703" cy="22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9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6" y="195245"/>
            <a:ext cx="5784782" cy="467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2943" y="1116531"/>
            <a:ext cx="156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Ch¸u h«n m¸ bµ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441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512" y="702641"/>
            <a:ext cx="8441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	</a:t>
            </a:r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</a:rPr>
              <a:t>1</a:t>
            </a:r>
            <a:r>
              <a:rPr lang="en-US" sz="3600">
                <a:latin typeface=".VnAvant" panose="020B7200000000000000" pitchFamily="34" charset="0"/>
              </a:rPr>
              <a:t>.</a:t>
            </a:r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</a:rPr>
              <a:t>C¸c b¹n trong tranh cã lêi nãi vµ viÖc lµm thÕ nµo?</a:t>
            </a:r>
            <a:endParaRPr lang="vi-VN" sz="3600" b="1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512" y="2329314"/>
            <a:ext cx="8441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	</a:t>
            </a:r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</a:rPr>
              <a:t>2</a:t>
            </a:r>
            <a:r>
              <a:rPr lang="en-US" sz="3600">
                <a:latin typeface=".VnAvant" panose="020B7200000000000000" pitchFamily="34" charset="0"/>
              </a:rPr>
              <a:t>.</a:t>
            </a:r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</a:rPr>
              <a:t>Em ®ång t×nh hay kh«ng ®ång t×nh víi lêi nãi vµ viÖc lµm cña b¹n nµo ? V× sao?</a:t>
            </a:r>
            <a:endParaRPr lang="vi-VN" sz="3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2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7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47985" y="64854"/>
            <a:ext cx="3053098" cy="5009826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25640"/>
            <a:ext cx="3119985" cy="5029686"/>
            <a:chOff x="3624723" y="-1068334"/>
            <a:chExt cx="4062873" cy="3555971"/>
          </a:xfrm>
          <a:solidFill>
            <a:srgbClr val="92D050"/>
          </a:solidFill>
        </p:grpSpPr>
        <p:sp>
          <p:nvSpPr>
            <p:cNvPr id="8" name="Rounded Rectangle 7"/>
            <p:cNvSpPr/>
            <p:nvPr/>
          </p:nvSpPr>
          <p:spPr>
            <a:xfrm>
              <a:off x="3624723" y="-1068334"/>
              <a:ext cx="4062873" cy="3555971"/>
            </a:xfrm>
            <a:prstGeom prst="roundRect">
              <a:avLst/>
            </a:prstGeom>
            <a:grpFill/>
            <a:ln w="28575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0617" y="-1020026"/>
              <a:ext cx="1156346" cy="2828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Tổ 1</a:t>
              </a:r>
              <a:endPara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59653" y="74997"/>
            <a:ext cx="822776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29082" y="87897"/>
            <a:ext cx="2914918" cy="4967429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7312750" y="93968"/>
            <a:ext cx="822776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3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" y="431472"/>
            <a:ext cx="2967161" cy="2286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" y="2769038"/>
            <a:ext cx="2967435" cy="2087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9" y="431471"/>
            <a:ext cx="2801984" cy="22862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8" y="2769038"/>
            <a:ext cx="2801984" cy="2083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46" y="431472"/>
            <a:ext cx="2709820" cy="22862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46" y="2769038"/>
            <a:ext cx="2709820" cy="20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1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37949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4623" y="587144"/>
            <a:ext cx="43602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1</a:t>
            </a:r>
            <a:r>
              <a:rPr lang="en-US" sz="2800">
                <a:latin typeface=".VnAvant" panose="020B7200000000000000" pitchFamily="34" charset="0"/>
              </a:rPr>
              <a:t>.</a:t>
            </a:r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C¸c b¹n trong tranh cã lêi nãi vµ viÖc lµm thÕ nµo?</a:t>
            </a:r>
            <a:endParaRPr lang="vi-VN" sz="28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8311" y="2398500"/>
            <a:ext cx="429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	</a:t>
            </a:r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Em ®ång t×nh hay kh«ng ®ång t×nh víi lêi nãi vµ viÖc lµm cña b¹n nµo ? V× sao?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60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4" y="164305"/>
            <a:ext cx="3568221" cy="4552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7524" y="654518"/>
            <a:ext cx="2021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8392" y="3792354"/>
            <a:ext cx="323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®ång t×nh víi hµnh vi cña hai chÞ em kh«ng?</a:t>
            </a:r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3994484" y="1395643"/>
            <a:ext cx="5005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Em cÇm bã hoa hín hë:</a:t>
            </a:r>
          </a:p>
          <a:p>
            <a:pPr marL="285750" indent="-285750">
              <a:buFontTx/>
              <a:buChar char="-"/>
            </a:pPr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Em chóc mõng sinh nhËt chÞ.</a:t>
            </a:r>
          </a:p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 ChÞ cu­êi tu­¬i nãi:</a:t>
            </a:r>
          </a:p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- C¶m ¬n em.</a:t>
            </a:r>
            <a:endParaRPr lang="vi-VN" sz="2400" b="1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1445" y="2132564"/>
            <a:ext cx="66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1900" y="2128088"/>
            <a:ext cx="66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70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5" y="180141"/>
            <a:ext cx="4258925" cy="4661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0758" y="4032979"/>
            <a:ext cx="266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®ång t×nh víi hµnh ®éng cña hai hai anh em kh«ng?</a:t>
            </a:r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042611" y="924011"/>
            <a:ext cx="50147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 Anh ®ang ch¬i cïng chiÕc « t« th× em giËt  vµ nãi: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Tr¶ em!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 Anh :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- Cña anh chø.</a:t>
            </a:r>
            <a:endParaRPr lang="vi-VN" sz="2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4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0" y="264114"/>
            <a:ext cx="3842028" cy="42790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9634" y="3830855"/>
            <a:ext cx="2579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®ång t×nh víi hµnh ®éng cña hai anh em kh«ng</a:t>
            </a:r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052237" y="1232012"/>
            <a:ext cx="4995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Anh cÇm chong chãng ®­ua cho em vµ nãi:</a:t>
            </a:r>
          </a:p>
          <a:p>
            <a:pPr marL="285750" indent="-285750">
              <a:buFontTx/>
              <a:buChar char="-"/>
            </a:pPr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Cho em nµy.</a:t>
            </a:r>
          </a:p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 Em ®­ua hai tay vui vÎ nãi:</a:t>
            </a:r>
          </a:p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- Em xin ¹.</a:t>
            </a:r>
            <a:endParaRPr lang="vi-VN" sz="24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0977" y="1251490"/>
            <a:ext cx="66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6258" y="2333661"/>
            <a:ext cx="66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2706" y="1245982"/>
            <a:ext cx="66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01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0" y="143403"/>
            <a:ext cx="3630954" cy="45248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0383" y="3676851"/>
            <a:ext cx="3060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®ång t×nh víi hµnh  hµnh ®éng vµ viÖc lµm cña ng­­êi em kh«ng?</a:t>
            </a:r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773105" y="745008"/>
            <a:ext cx="55152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B050"/>
                </a:solidFill>
                <a:latin typeface=".VnAvant" panose="020B7200000000000000" pitchFamily="34" charset="0"/>
              </a:rPr>
              <a:t>  Em ®Ó ®å ch¬I lung tung. ChÞ nh¾c:</a:t>
            </a:r>
          </a:p>
          <a:p>
            <a:pPr marL="285750" indent="-285750">
              <a:buFontTx/>
              <a:buChar char="-"/>
            </a:pPr>
            <a:r>
              <a:rPr lang="en-US" sz="2600" b="1">
                <a:solidFill>
                  <a:srgbClr val="00B050"/>
                </a:solidFill>
                <a:latin typeface=".VnAvant" panose="020B7200000000000000" pitchFamily="34" charset="0"/>
              </a:rPr>
              <a:t>Sao em kh«ng dän ®å ch¬i ?</a:t>
            </a:r>
          </a:p>
          <a:p>
            <a:r>
              <a:rPr lang="en-US" sz="2600" b="1">
                <a:solidFill>
                  <a:srgbClr val="00B050"/>
                </a:solidFill>
                <a:latin typeface=".VnAvant" panose="020B7200000000000000" pitchFamily="34" charset="0"/>
              </a:rPr>
              <a:t> Em nãi:</a:t>
            </a:r>
          </a:p>
          <a:p>
            <a:pPr marL="285750" indent="-285750">
              <a:buFontTx/>
              <a:buChar char="-"/>
            </a:pPr>
            <a:r>
              <a:rPr lang="en-US" sz="2600" b="1">
                <a:solidFill>
                  <a:srgbClr val="00B050"/>
                </a:solidFill>
                <a:latin typeface=".VnAvant" panose="020B7200000000000000" pitchFamily="34" charset="0"/>
              </a:rPr>
              <a:t>ChÞ dän ®i.</a:t>
            </a:r>
            <a:endParaRPr lang="vi-VN" sz="26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9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2" y="240632"/>
            <a:ext cx="3318123" cy="4437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7011" y="3493971"/>
            <a:ext cx="2897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®ång t×nh víi hµnh ®éng vµ lêi nãi cña hai anh em kh«ng ?</a:t>
            </a:r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320721" y="833203"/>
            <a:ext cx="6056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Anh mang cho em b¸nh vµ nãi: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Em ¨n ®i.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Em vui vÎ hai tay cÇm b¸nh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vµ nãi: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- Em xin ¹.</a:t>
            </a:r>
            <a:endParaRPr lang="vi-VN" sz="2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74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3" y="231005"/>
            <a:ext cx="4393056" cy="4437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2139" y="3349592"/>
            <a:ext cx="2011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B¹n cã b»ng lßng víi hµnh ®éng cña chÞ kh«ng?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5005142" y="1145407"/>
            <a:ext cx="40329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Em khãc vµ gäi:</a:t>
            </a:r>
          </a:p>
          <a:p>
            <a:pPr marL="285750" indent="-285750">
              <a:buFontTx/>
              <a:buChar char="-"/>
            </a:pPr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ChÞ ¬i!</a:t>
            </a:r>
          </a:p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ChÞ vÉn ch¬i víi b¹n kh«ng nãi g×.</a:t>
            </a:r>
            <a:endParaRPr lang="vi-VN" sz="2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93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7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" y="80473"/>
            <a:ext cx="4483459" cy="24924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35" y="80473"/>
            <a:ext cx="4278845" cy="24907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612284"/>
            <a:ext cx="4134395" cy="249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0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6" y="356134"/>
            <a:ext cx="8094846" cy="44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6" y="428625"/>
            <a:ext cx="7467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6" y="2133600"/>
            <a:ext cx="7581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220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65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744583"/>
            <a:ext cx="3389811" cy="193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6" y="744583"/>
            <a:ext cx="3672295" cy="193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1" y="400128"/>
            <a:ext cx="17144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4436" y="398335"/>
            <a:ext cx="17144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652" y="3681050"/>
            <a:ext cx="171449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80" y="2743200"/>
            <a:ext cx="4213740" cy="23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8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728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502"/>
            <a:ext cx="3106553" cy="42739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90886" y="924018"/>
            <a:ext cx="1039528" cy="32340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3410437" y="888519"/>
            <a:ext cx="5544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 Hai anh em ®ang ch¬I th× c¸c b¹n ®Õn rñ:</a:t>
            </a:r>
            <a:endParaRPr lang="vi-VN" sz="28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5094" y="2744751"/>
            <a:ext cx="55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Kiªn</a:t>
            </a:r>
            <a:r>
              <a:rPr lang="en-US" sz="2800">
                <a:solidFill>
                  <a:srgbClr val="00B050"/>
                </a:solidFill>
                <a:latin typeface=".VnAvant" panose="020B7200000000000000" pitchFamily="34" charset="0"/>
              </a:rPr>
              <a:t>:……</a:t>
            </a:r>
            <a:endParaRPr lang="vi-VN" sz="280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0437" y="2010455"/>
            <a:ext cx="55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- §i ®¸ bãng víi chóng tí ®i.</a:t>
            </a:r>
            <a:endParaRPr lang="vi-VN" sz="2800" b="1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7914" y="2866222"/>
            <a:ext cx="89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em</a:t>
            </a:r>
            <a:endParaRPr lang="vi-VN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886" y="2867861"/>
            <a:ext cx="89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Kiªn</a:t>
            </a:r>
            <a:endParaRPr lang="vi-VN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4804" y="2005837"/>
            <a:ext cx="131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c¸c b¹n</a:t>
            </a:r>
            <a:endParaRPr lang="vi-VN" sz="20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6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98813"/>
            <a:ext cx="3844948" cy="4453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7827" y="888519"/>
            <a:ext cx="492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 ChÞ ®ang ch¬i víi c« bóp bª th× em tíi nãi:</a:t>
            </a:r>
            <a:endParaRPr lang="vi-VN" sz="2800" b="1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9969" y="2783251"/>
            <a:ext cx="55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ChÞ</a:t>
            </a:r>
            <a:r>
              <a:rPr lang="en-US" sz="2800">
                <a:solidFill>
                  <a:srgbClr val="00B050"/>
                </a:solidFill>
                <a:latin typeface=".VnAvant" panose="020B7200000000000000" pitchFamily="34" charset="0"/>
              </a:rPr>
              <a:t>: ……</a:t>
            </a:r>
            <a:endParaRPr lang="vi-VN" sz="280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4187" y="2010455"/>
            <a:ext cx="55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- ChÞ cho em m­uîn nhÐ.</a:t>
            </a:r>
            <a:endParaRPr lang="vi-VN" sz="2800" b="1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516" y="3260304"/>
            <a:ext cx="79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ChÞ</a:t>
            </a:r>
            <a:endParaRPr lang="vi-V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5192" y="3645315"/>
            <a:ext cx="79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em</a:t>
            </a:r>
            <a:endParaRPr lang="vi-V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0935" y="2060426"/>
            <a:ext cx="1029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.VnAvant" panose="020B7200000000000000" pitchFamily="34" charset="0"/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93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" y="97971"/>
            <a:ext cx="3767947" cy="4528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7827" y="1023269"/>
            <a:ext cx="49267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.VnAvant" panose="020B7200000000000000" pitchFamily="34" charset="0"/>
              </a:rPr>
              <a:t>  </a:t>
            </a:r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Em ®ang ch¬i th× anh cÇm chæi tíi vµ nãi:</a:t>
            </a:r>
            <a:endParaRPr lang="vi-VN" sz="24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6221" y="2958041"/>
            <a:ext cx="554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Em:</a:t>
            </a:r>
            <a:r>
              <a:rPr lang="en-US" sz="240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800">
                <a:solidFill>
                  <a:srgbClr val="00B050"/>
                </a:solidFill>
                <a:latin typeface=".VnAvant" panose="020B7200000000000000" pitchFamily="34" charset="0"/>
              </a:rPr>
              <a:t>……</a:t>
            </a:r>
            <a:endParaRPr lang="vi-VN" sz="280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4187" y="2010455"/>
            <a:ext cx="5544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Anh ch­ua häc xong, em quÐt</a:t>
            </a:r>
          </a:p>
          <a:p>
            <a:r>
              <a:rPr lang="en-US" sz="2400" b="1">
                <a:solidFill>
                  <a:srgbClr val="00B050"/>
                </a:solidFill>
                <a:latin typeface=".VnAvant" panose="020B7200000000000000" pitchFamily="34" charset="0"/>
              </a:rPr>
              <a:t> nhµ gióp anh nhÐ.</a:t>
            </a:r>
            <a:endParaRPr lang="vi-VN" sz="2400" b="1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2652" y="2010455"/>
            <a:ext cx="24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?</a:t>
            </a:r>
            <a:endParaRPr lang="vi-VN" b="1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387" y="2841452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Anh</a:t>
            </a:r>
            <a:endParaRPr lang="vi-VN" sz="2400" b="1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007" y="2727208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Em</a:t>
            </a:r>
            <a:endParaRPr lang="vi-VN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84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7985" y="263534"/>
            <a:ext cx="3053098" cy="460363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dirty="0"/>
          </a:p>
        </p:txBody>
      </p:sp>
      <p:grpSp>
        <p:nvGrpSpPr>
          <p:cNvPr id="7" name="Group 6"/>
          <p:cNvGrpSpPr/>
          <p:nvPr/>
        </p:nvGrpSpPr>
        <p:grpSpPr>
          <a:xfrm>
            <a:off x="28000" y="263534"/>
            <a:ext cx="3119985" cy="4603254"/>
            <a:chOff x="3624723" y="-1068334"/>
            <a:chExt cx="4062873" cy="3555971"/>
          </a:xfrm>
          <a:solidFill>
            <a:srgbClr val="92D050"/>
          </a:solidFill>
        </p:grpSpPr>
        <p:sp>
          <p:nvSpPr>
            <p:cNvPr id="8" name="Rounded Rectangle 7"/>
            <p:cNvSpPr/>
            <p:nvPr/>
          </p:nvSpPr>
          <p:spPr>
            <a:xfrm>
              <a:off x="3624723" y="-1068334"/>
              <a:ext cx="4062873" cy="3555971"/>
            </a:xfrm>
            <a:prstGeom prst="roundRect">
              <a:avLst/>
            </a:prstGeom>
            <a:grpFill/>
            <a:ln w="28575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0617" y="-1020026"/>
              <a:ext cx="1156346" cy="309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Tổ 1</a:t>
              </a:r>
              <a:endPara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63145" y="302908"/>
            <a:ext cx="822776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29082" y="263535"/>
            <a:ext cx="2914918" cy="460325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7316243" y="294100"/>
            <a:ext cx="822776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3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" y="1018903"/>
            <a:ext cx="3052894" cy="31546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71" y="1018903"/>
            <a:ext cx="2936138" cy="31546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70" y="1018903"/>
            <a:ext cx="2804185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074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9244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4" y="117565"/>
            <a:ext cx="4254076" cy="248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33" y="117565"/>
            <a:ext cx="4500153" cy="248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3" y="2684417"/>
            <a:ext cx="4820195" cy="23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07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30" y="126454"/>
            <a:ext cx="858038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Tự liên hệ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đã làm gì để thể hiện sự quan tâm, chăm sóc anh chị em trong gia đình?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" y="57752"/>
            <a:ext cx="9009246" cy="50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07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/>
          <p:cNvSpPr/>
          <p:nvPr/>
        </p:nvSpPr>
        <p:spPr>
          <a:xfrm>
            <a:off x="2160167" y="1927974"/>
            <a:ext cx="4947558" cy="1058091"/>
          </a:xfrm>
          <a:prstGeom prst="doubleWave">
            <a:avLst/>
          </a:prstGeom>
          <a:solidFill>
            <a:srgbClr val="006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VẬN DỤNG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7" y="3715352"/>
            <a:ext cx="25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.VnAvant" panose="020B7200000000000000" pitchFamily="34" charset="0"/>
              </a:rPr>
              <a:t>Trê ch¬I chuyÒn ®iÖn: B¹n ®· lµm g× ®Î thÎ hiÖn sù qian t©m ch¨m sãc anh chÞ em?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9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514" y="39189"/>
            <a:ext cx="8551862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Chúc mừng anh chị em nhân dịp sinh nhật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7" y="546350"/>
            <a:ext cx="5932559" cy="2569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514" y="3252652"/>
            <a:ext cx="626999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Động viên chia sẻ khi anh chị em bị ốm, mệt.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928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669" y="460466"/>
            <a:ext cx="2341517" cy="6564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273629" y="1185454"/>
            <a:ext cx="7298871" cy="2939144"/>
          </a:xfrm>
          <a:prstGeom prst="horizontalScroll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Anh chị em hòa thuận</a:t>
            </a:r>
          </a:p>
          <a:p>
            <a:pPr algn="just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Yêu thương, giúp đỡ nhau</a:t>
            </a:r>
          </a:p>
          <a:p>
            <a:pPr algn="just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Tình cảm sẽ bền lâu</a:t>
            </a:r>
          </a:p>
          <a:p>
            <a:pPr algn="just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Gia đình thêm đầm ấm.</a:t>
            </a:r>
          </a:p>
        </p:txBody>
      </p:sp>
    </p:spTree>
    <p:extLst>
      <p:ext uri="{BB962C8B-B14F-4D97-AF65-F5344CB8AC3E}">
        <p14:creationId xmlns:p14="http://schemas.microsoft.com/office/powerpoint/2010/main" val="4261460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4" descr="hinhnen_9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31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02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802" y="4487092"/>
            <a:ext cx="460977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01" y="202475"/>
            <a:ext cx="541570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Cùng bạn hát bài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anh khó đấy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9286" y="1449978"/>
            <a:ext cx="178308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t. lam 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02" y="202475"/>
            <a:ext cx="8470691" cy="47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9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" y="0"/>
            <a:ext cx="8952247" cy="50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63419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677</TotalTime>
  <Words>1467</Words>
  <Application>Microsoft Office PowerPoint</Application>
  <PresentationFormat>On-screen Show (16:9)</PresentationFormat>
  <Paragraphs>138</Paragraphs>
  <Slides>64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.VnAvant</vt:lpstr>
      <vt:lpstr>Arial</vt:lpstr>
      <vt:lpstr>Calibri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Windows User</cp:lastModifiedBy>
  <cp:revision>71</cp:revision>
  <dcterms:created xsi:type="dcterms:W3CDTF">2020-08-30T13:06:59Z</dcterms:created>
  <dcterms:modified xsi:type="dcterms:W3CDTF">2025-04-20T12:45:58Z</dcterms:modified>
</cp:coreProperties>
</file>