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448" r:id="rId2"/>
    <p:sldId id="451" r:id="rId3"/>
    <p:sldId id="452" r:id="rId4"/>
    <p:sldId id="454" r:id="rId5"/>
    <p:sldId id="456" r:id="rId6"/>
    <p:sldId id="457" r:id="rId7"/>
    <p:sldId id="458" r:id="rId8"/>
    <p:sldId id="460" r:id="rId9"/>
    <p:sldId id="461" r:id="rId10"/>
    <p:sldId id="455" r:id="rId11"/>
    <p:sldId id="459" r:id="rId12"/>
    <p:sldId id="462" r:id="rId13"/>
    <p:sldId id="433" r:id="rId14"/>
    <p:sldId id="441" r:id="rId15"/>
    <p:sldId id="442" r:id="rId16"/>
    <p:sldId id="443" r:id="rId17"/>
    <p:sldId id="444" r:id="rId18"/>
    <p:sldId id="445" r:id="rId19"/>
    <p:sldId id="449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Roboto Condensed Light" panose="02000000000000000000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85E16"/>
    <a:srgbClr val="A0692E"/>
    <a:srgbClr val="764F22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6778" autoAdjust="0"/>
  </p:normalViewPr>
  <p:slideViewPr>
    <p:cSldViewPr snapToGrid="0">
      <p:cViewPr varScale="1">
        <p:scale>
          <a:sx n="78" d="100"/>
          <a:sy n="78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8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 smtClean="0">
                <a:solidFill>
                  <a:prstClr val="black"/>
                </a:solidFill>
              </a:r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9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0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23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3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6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6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5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72544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960001" y="1621003"/>
            <a:ext cx="102720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❖"/>
              <a:defRPr sz="15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➢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◆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➢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◆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19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4/20/2025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  <p:sldLayoutId id="2147483660" r:id="rId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NULL" TargetMode="External"/><Relationship Id="rId21" Type="http://schemas.openxmlformats.org/officeDocument/2006/relationships/image" Target="../media/image30.png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openxmlformats.org/officeDocument/2006/relationships/audio" Target="../media/media5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microsoft.com/office/2007/relationships/hdphoto" Target="../media/hdphoto1.wdp"/><Relationship Id="rId4" Type="http://schemas.microsoft.com/office/2007/relationships/media" Target="../media/media6.mp3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openxmlformats.org/officeDocument/2006/relationships/audio" Target="../media/media5.mp3"/><Relationship Id="rId16" Type="http://schemas.openxmlformats.org/officeDocument/2006/relationships/image" Target="../media/image27.png"/><Relationship Id="rId20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23" Type="http://schemas.openxmlformats.org/officeDocument/2006/relationships/image" Target="../media/image18.png"/><Relationship Id="rId10" Type="http://schemas.openxmlformats.org/officeDocument/2006/relationships/slide" Target="slide4.xml"/><Relationship Id="rId19" Type="http://schemas.microsoft.com/office/2007/relationships/hdphoto" Target="../media/hdphoto1.wdp"/><Relationship Id="rId4" Type="http://schemas.microsoft.com/office/2007/relationships/media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5.png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21" Type="http://schemas.openxmlformats.org/officeDocument/2006/relationships/image" Target="../media/image37.png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34.png"/><Relationship Id="rId2" Type="http://schemas.openxmlformats.org/officeDocument/2006/relationships/audio" Target="../media/media5.mp3"/><Relationship Id="rId16" Type="http://schemas.openxmlformats.org/officeDocument/2006/relationships/image" Target="../media/image17.png"/><Relationship Id="rId20" Type="http://schemas.microsoft.com/office/2007/relationships/hdphoto" Target="../media/hdphoto2.wdp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7.png"/><Relationship Id="rId23" Type="http://schemas.openxmlformats.org/officeDocument/2006/relationships/image" Target="../media/image18.png"/><Relationship Id="rId10" Type="http://schemas.openxmlformats.org/officeDocument/2006/relationships/slide" Target="slide4.xml"/><Relationship Id="rId19" Type="http://schemas.openxmlformats.org/officeDocument/2006/relationships/image" Target="../media/image36.png"/><Relationship Id="rId4" Type="http://schemas.microsoft.com/office/2007/relationships/media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5.png"/><Relationship Id="rId18" Type="http://schemas.microsoft.com/office/2007/relationships/hdphoto" Target="../media/hdphoto2.wdp"/><Relationship Id="rId26" Type="http://schemas.openxmlformats.org/officeDocument/2006/relationships/audio" Target="../media/audio3.wav"/><Relationship Id="rId3" Type="http://schemas.openxmlformats.org/officeDocument/2006/relationships/audio" Target="NULL" TargetMode="External"/><Relationship Id="rId21" Type="http://schemas.openxmlformats.org/officeDocument/2006/relationships/image" Target="../media/image40.GIF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4.png"/><Relationship Id="rId17" Type="http://schemas.openxmlformats.org/officeDocument/2006/relationships/image" Target="../media/image36.png"/><Relationship Id="rId25" Type="http://schemas.openxmlformats.org/officeDocument/2006/relationships/image" Target="../media/image18.png"/><Relationship Id="rId2" Type="http://schemas.openxmlformats.org/officeDocument/2006/relationships/audio" Target="../media/media5.mp3"/><Relationship Id="rId16" Type="http://schemas.openxmlformats.org/officeDocument/2006/relationships/image" Target="../media/image17.png"/><Relationship Id="rId20" Type="http://schemas.openxmlformats.org/officeDocument/2006/relationships/image" Target="../media/image39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8.png"/><Relationship Id="rId24" Type="http://schemas.openxmlformats.org/officeDocument/2006/relationships/image" Target="../media/image15.png"/><Relationship Id="rId5" Type="http://schemas.microsoft.com/office/2007/relationships/media" Target="../media/media7.mp3"/><Relationship Id="rId15" Type="http://schemas.openxmlformats.org/officeDocument/2006/relationships/image" Target="../media/image27.png"/><Relationship Id="rId23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microsoft.com/office/2007/relationships/media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93506" y="23027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TOÁN( TĂNG)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>
                <a:solidFill>
                  <a:srgbClr val="FF0000"/>
                </a:solidFill>
                <a:latin typeface="UTM Avo" panose="02040603050506020204" pitchFamily="18" charset="0"/>
              </a:rPr>
              <a:t>Luyện </a:t>
            </a:r>
            <a:r>
              <a:rPr lang="en-US" sz="52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endParaRPr sz="5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9031F-6B8A-4D6A-8058-C68366CB2EAE}"/>
              </a:ext>
            </a:extLst>
          </p:cNvPr>
          <p:cNvSpPr txBox="1"/>
          <p:nvPr/>
        </p:nvSpPr>
        <p:spPr>
          <a:xfrm>
            <a:off x="0" y="0"/>
            <a:ext cx="185351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31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207" y="346843"/>
            <a:ext cx="10272000" cy="4555200"/>
          </a:xfrm>
        </p:spPr>
        <p:txBody>
          <a:bodyPr/>
          <a:lstStyle/>
          <a:p>
            <a:r>
              <a:rPr lang="fr-FR" sz="4000" u="sng">
                <a:solidFill>
                  <a:srgbClr val="0070C0"/>
                </a:solidFill>
              </a:rPr>
              <a:t>Câu 7</a:t>
            </a:r>
            <a:r>
              <a:rPr lang="fr-FR" sz="4000">
                <a:solidFill>
                  <a:srgbClr val="0070C0"/>
                </a:solidFill>
              </a:rPr>
              <a:t>. Đặt tính rồi tính</a:t>
            </a:r>
          </a:p>
          <a:p>
            <a:endParaRPr lang="vi-VN" sz="4000">
              <a:solidFill>
                <a:srgbClr val="0070C0"/>
              </a:solidFill>
            </a:endParaRPr>
          </a:p>
          <a:p>
            <a:pPr marL="203195" indent="0">
              <a:buNone/>
            </a:pPr>
            <a:r>
              <a:rPr lang="fr-FR" sz="4000">
                <a:solidFill>
                  <a:srgbClr val="0070C0"/>
                </a:solidFill>
              </a:rPr>
              <a:t>45 - 12          5 + 32       60 - 40         </a:t>
            </a:r>
          </a:p>
          <a:p>
            <a:pPr marL="203195" indent="0">
              <a:buNone/>
            </a:pPr>
            <a:r>
              <a:rPr lang="fr-FR" sz="4000">
                <a:solidFill>
                  <a:srgbClr val="0070C0"/>
                </a:solidFill>
              </a:rPr>
              <a:t>12 + 4          45 - 5         87 - 30       10 - 4</a:t>
            </a:r>
            <a:endParaRPr lang="vi-VN" sz="4000">
              <a:solidFill>
                <a:srgbClr val="0070C0"/>
              </a:solidFill>
            </a:endParaRPr>
          </a:p>
          <a:p>
            <a:endParaRPr lang="vi-VN" sz="3200"/>
          </a:p>
        </p:txBody>
      </p:sp>
      <p:sp>
        <p:nvSpPr>
          <p:cNvPr id="4" name="TextBox 3"/>
          <p:cNvSpPr txBox="1"/>
          <p:nvPr/>
        </p:nvSpPr>
        <p:spPr>
          <a:xfrm>
            <a:off x="4646951" y="3102971"/>
            <a:ext cx="197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</a:rPr>
              <a:t>45</a:t>
            </a:r>
            <a:endParaRPr lang="vi-VN" sz="660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6950" y="4046077"/>
            <a:ext cx="197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</a:rPr>
              <a:t>12</a:t>
            </a:r>
            <a:endParaRPr lang="vi-VN" sz="660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7219" y="3549496"/>
            <a:ext cx="197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</a:rPr>
              <a:t>-</a:t>
            </a:r>
            <a:endParaRPr lang="vi-VN" sz="660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452079" y="5006715"/>
            <a:ext cx="14240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4624460" y="4898611"/>
            <a:ext cx="197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</a:rPr>
              <a:t>33</a:t>
            </a:r>
            <a:endParaRPr lang="vi-VN" sz="6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3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9758" y="564922"/>
            <a:ext cx="1056806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itchFamily="18" charset="0"/>
                <a:ea typeface="Times New Roman" pitchFamily="18" charset="0"/>
                <a:cs typeface="Arial" pitchFamily="34" charset="0"/>
              </a:rPr>
              <a:t>Câu 8. </a:t>
            </a:r>
            <a:r>
              <a:rPr kumimoji="0" lang="en-US" altLang="vi-VN" sz="4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itchFamily="18" charset="0"/>
                <a:ea typeface="Times New Roman" pitchFamily="18" charset="0"/>
                <a:cs typeface="Arial" pitchFamily="34" charset="0"/>
              </a:rPr>
              <a:t>Số?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vi-VN" sz="4800" b="1">
              <a:latin typeface="UTM Avo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itchFamily="18" charset="0"/>
                <a:ea typeface="Times New Roman" pitchFamily="18" charset="0"/>
                <a:cs typeface="Arial" pitchFamily="34" charset="0"/>
              </a:rPr>
              <a:t>         +</a:t>
            </a:r>
            <a:r>
              <a:rPr kumimoji="0" lang="en-US" altLang="vi-VN" sz="4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itchFamily="18" charset="0"/>
                <a:ea typeface="Times New Roman" pitchFamily="18" charset="0"/>
                <a:cs typeface="Arial" pitchFamily="34" charset="0"/>
              </a:rPr>
              <a:t> 34 = 88         56 -         = 23 </a:t>
            </a:r>
            <a:endParaRPr kumimoji="0" lang="en-US" altLang="vi-VN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itchFamily="18" charset="0"/>
                <a:ea typeface="Times New Roman" pitchFamily="18" charset="0"/>
                <a:cs typeface="Arial" pitchFamily="34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079292" y="1888760"/>
            <a:ext cx="1184223" cy="1004341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499423" y="1978701"/>
            <a:ext cx="1184223" cy="1004341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4266" y="4017364"/>
            <a:ext cx="785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54 – 12 +          =  89</a:t>
            </a:r>
            <a:endParaRPr lang="vi-VN" sz="4800" b="1"/>
          </a:p>
        </p:txBody>
      </p:sp>
      <p:sp>
        <p:nvSpPr>
          <p:cNvPr id="10" name="Rectangle 9"/>
          <p:cNvSpPr/>
          <p:nvPr/>
        </p:nvSpPr>
        <p:spPr bwMode="auto">
          <a:xfrm>
            <a:off x="3942414" y="3930691"/>
            <a:ext cx="1184223" cy="1004341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3944" y="1953506"/>
            <a:ext cx="1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4</a:t>
            </a:r>
            <a:endParaRPr lang="vi-VN" sz="54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4222" y="1933730"/>
            <a:ext cx="1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5</a:t>
            </a:r>
            <a:endParaRPr lang="vi-VN" sz="54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9164" y="2038982"/>
            <a:ext cx="1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3</a:t>
            </a:r>
            <a:endParaRPr lang="vi-VN" sz="54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9442" y="2034196"/>
            <a:ext cx="1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3</a:t>
            </a:r>
            <a:endParaRPr lang="vi-VN" sz="54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8739" y="4461646"/>
            <a:ext cx="101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42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6984" y="4171251"/>
            <a:ext cx="1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7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7264" y="4149402"/>
            <a:ext cx="101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4</a:t>
            </a:r>
            <a:endParaRPr lang="vi-VN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745" y="1243387"/>
            <a:ext cx="11587396" cy="289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u="sng">
                <a:solidFill>
                  <a:schemeClr val="accent2">
                    <a:lumMod val="75000"/>
                  </a:schemeClr>
                </a:solidFill>
              </a:rPr>
              <a:t>Bài 9</a:t>
            </a:r>
            <a:r>
              <a:rPr lang="en-US" sz="3200" u="sng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 Điền dấu &lt;, &gt;, =</a:t>
            </a:r>
            <a:endParaRPr lang="vi-VN" sz="320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   23 ....... 32        43 + 12 ....... 19         79 - 12 ....... 20 + 47</a:t>
            </a:r>
            <a:endParaRPr lang="vi-VN" sz="320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   89 ....... 9          43 - 12 ....... 50            79 - 2 ....... 20 + 40</a:t>
            </a:r>
            <a:endParaRPr lang="vi-VN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016" y="2518348"/>
            <a:ext cx="68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</a:rPr>
              <a:t>&lt;</a:t>
            </a:r>
            <a:endParaRPr lang="vi-VN" sz="440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9016" y="3522689"/>
            <a:ext cx="68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</a:rPr>
              <a:t>&gt;</a:t>
            </a:r>
            <a:endParaRPr lang="vi-VN" sz="440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7362" y="2903068"/>
            <a:ext cx="68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55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1624" y="2390682"/>
            <a:ext cx="689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</a:rPr>
              <a:t>&gt;</a:t>
            </a:r>
            <a:endParaRPr lang="vi-VN" sz="54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7362" y="3937522"/>
            <a:ext cx="68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31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6713" y="3407977"/>
            <a:ext cx="689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</a:rPr>
              <a:t>&lt;</a:t>
            </a:r>
            <a:endParaRPr lang="vi-VN" sz="540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4825" y="2913902"/>
            <a:ext cx="68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67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48340" y="2913902"/>
            <a:ext cx="68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67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9088" y="2472412"/>
            <a:ext cx="689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</a:rPr>
              <a:t>=</a:t>
            </a:r>
            <a:endParaRPr lang="vi-VN" sz="540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4727" y="3942864"/>
            <a:ext cx="68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77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8340" y="3907409"/>
            <a:ext cx="68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60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09088" y="3384189"/>
            <a:ext cx="689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</a:rPr>
              <a:t>&gt;</a:t>
            </a:r>
            <a:endParaRPr lang="vi-VN" sz="5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852" y="489276"/>
            <a:ext cx="1184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latin typeface="UTM Avo" panose="02040603050506020204" pitchFamily="18" charset="0"/>
              </a:rPr>
              <a:t>Câu 10.</a:t>
            </a:r>
            <a:r>
              <a:rPr lang="en-US" sz="3600" u="sng">
                <a:latin typeface="UTM Avo" panose="02040603050506020204" pitchFamily="18" charset="0"/>
              </a:rPr>
              <a:t> </a:t>
            </a:r>
            <a:r>
              <a:rPr lang="en-US" sz="3600">
                <a:latin typeface="UTM Avo" panose="02040603050506020204" pitchFamily="18" charset="0"/>
              </a:rPr>
              <a:t>Quyển vở của Bình có 48 trang, đã viết hết 21 trang. Hỏi quyển vở còn lại bao nhiêu trang ?</a:t>
            </a:r>
            <a:endParaRPr lang="vi-VN" sz="3600"/>
          </a:p>
        </p:txBody>
      </p:sp>
      <p:sp>
        <p:nvSpPr>
          <p:cNvPr id="6" name="TextBox 5"/>
          <p:cNvSpPr txBox="1"/>
          <p:nvPr/>
        </p:nvSpPr>
        <p:spPr>
          <a:xfrm>
            <a:off x="2503363" y="2749672"/>
            <a:ext cx="879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tính</a:t>
            </a:r>
            <a:r>
              <a:rPr lang="en-US" sz="4000" b="1">
                <a:latin typeface="UTM Avo" panose="02040603050506020204" pitchFamily="18" charset="0"/>
              </a:rPr>
              <a:t>:                 </a:t>
            </a:r>
            <a:r>
              <a:rPr lang="en-US" sz="4000">
                <a:latin typeface="UTM Avo" panose="02040603050506020204" pitchFamily="18" charset="0"/>
              </a:rPr>
              <a:t>=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90758" y="2749672"/>
            <a:ext cx="584775" cy="526719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6287032" y="2682745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44588" y="2682401"/>
            <a:ext cx="584775" cy="58477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3678" y="3742971"/>
            <a:ext cx="925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 Quyển vở còn lại       trang. 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94891" y="3829886"/>
            <a:ext cx="576000" cy="5760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418888" y="1019615"/>
            <a:ext cx="1800000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traight Connector 19"/>
          <p:cNvCxnSpPr/>
          <p:nvPr/>
        </p:nvCxnSpPr>
        <p:spPr bwMode="auto">
          <a:xfrm>
            <a:off x="224852" y="1574038"/>
            <a:ext cx="1872000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Straight Connector 20"/>
          <p:cNvCxnSpPr/>
          <p:nvPr/>
        </p:nvCxnSpPr>
        <p:spPr bwMode="auto">
          <a:xfrm>
            <a:off x="3397498" y="1574038"/>
            <a:ext cx="7128000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Rectangle 23"/>
          <p:cNvSpPr/>
          <p:nvPr/>
        </p:nvSpPr>
        <p:spPr>
          <a:xfrm>
            <a:off x="8312562" y="2691615"/>
            <a:ext cx="584775" cy="58477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500321" y="2747818"/>
            <a:ext cx="584775" cy="51750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48</a:t>
            </a:r>
            <a:endParaRPr kumimoji="0" lang="vi-VN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287032" y="2682401"/>
            <a:ext cx="584775" cy="584776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</a:t>
            </a:r>
            <a:endParaRPr kumimoji="0" lang="vi-V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044588" y="2716379"/>
            <a:ext cx="584775" cy="51750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21</a:t>
            </a:r>
            <a:endParaRPr kumimoji="0" lang="vi-VN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8312561" y="2723373"/>
            <a:ext cx="584775" cy="51750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26</a:t>
            </a:r>
            <a:endParaRPr kumimoji="0" lang="vi-VN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312560" y="2725250"/>
            <a:ext cx="584775" cy="51750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26</a:t>
            </a:r>
            <a:endParaRPr kumimoji="0" lang="vi-VN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4985E-6 -2.08092E-6 L 0.03075 0.17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" y="8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605" y="116205"/>
            <a:ext cx="1406173" cy="609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78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84966" y="993787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55 + 23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32690" y="100024"/>
            <a:ext cx="1381365" cy="598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66 –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45177" y="144052"/>
            <a:ext cx="1430283" cy="62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16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89 – 72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12072" y="95253"/>
            <a:ext cx="1422602" cy="61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79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3577" y="98533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 </a:t>
              </a:r>
              <a:r>
                <a:rPr lang="vi-VN" altLang="en-US" sz="4265" dirty="0">
                  <a:latin typeface="UTM Avo" panose="02040603050506020204" pitchFamily="18" charset="0"/>
                </a:rPr>
                <a:t>56 + 23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975" y="589915"/>
            <a:ext cx="5353679" cy="49784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81770" y="194837"/>
            <a:ext cx="1409464" cy="611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117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00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>
          <a:xfrm>
            <a:off x="0" y="0"/>
            <a:ext cx="12192000" cy="6447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1843527"/>
            <a:ext cx="7801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</a:rPr>
              <a:t>KHỞI ĐỘNG</a:t>
            </a:r>
            <a:endParaRPr lang="vi-VN" sz="8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7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46" y="410793"/>
            <a:ext cx="12577397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en-US" sz="5400">
                <a:latin typeface="UTM Avo" panose="02040603050506020204" pitchFamily="18" charset="0"/>
              </a:rPr>
              <a:t>Số gồm 7 chục và 5 đơn vị viết là:</a:t>
            </a:r>
            <a:endParaRPr lang="en-US" sz="5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a"/>
          <p:cNvSpPr txBox="1"/>
          <p:nvPr/>
        </p:nvSpPr>
        <p:spPr>
          <a:xfrm>
            <a:off x="1635284" y="2230618"/>
            <a:ext cx="11329259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600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70</a:t>
            </a:r>
            <a:endParaRPr lang="vi-VN" sz="6000" b="1">
              <a:solidFill>
                <a:srgbClr val="002060"/>
              </a:solidFill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647935" y="3524228"/>
            <a:ext cx="10553318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6000" b="1">
                <a:solidFill>
                  <a:srgbClr val="002060"/>
                </a:solidFill>
              </a:rPr>
              <a:t>.</a:t>
            </a:r>
            <a:r>
              <a:rPr lang="en-US" sz="60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75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7" name="c"/>
          <p:cNvSpPr txBox="1"/>
          <p:nvPr/>
        </p:nvSpPr>
        <p:spPr>
          <a:xfrm>
            <a:off x="1599379" y="4490005"/>
            <a:ext cx="11655638" cy="31700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C.  57</a:t>
            </a:r>
            <a:r>
              <a:rPr lang="fr-FR" sz="6000">
                <a:latin typeface="UTM Avo" panose="02040603050506020204" pitchFamily="18" charset="0"/>
              </a:rPr>
              <a:t>. </a:t>
            </a:r>
            <a:r>
              <a:rPr lang="en-US" sz="6000">
                <a:latin typeface="UTM Avo" panose="02040603050506020204" pitchFamily="18" charset="0"/>
              </a:rPr>
              <a:t> </a:t>
            </a:r>
            <a:endParaRPr lang="vi-VN" sz="6000"/>
          </a:p>
          <a:p>
            <a:pPr>
              <a:lnSpc>
                <a:spcPct val="150000"/>
              </a:lnSpc>
            </a:pPr>
            <a:endParaRPr lang="vi-VN" sz="720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521605" y="3589840"/>
            <a:ext cx="900000" cy="9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8" name="đ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3611" y="2098071"/>
            <a:ext cx="812800" cy="812800"/>
          </a:xfrm>
          <a:prstGeom prst="rect">
            <a:avLst/>
          </a:prstGeom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pic>
        <p:nvPicPr>
          <p:cNvPr id="10" name="Âm thanh chúc mừng chiến thắng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sp>
        <p:nvSpPr>
          <p:cNvPr id="21" name="Oval 54" descr="Newsprint"/>
          <p:cNvSpPr>
            <a:spLocks noChangeArrowheads="1"/>
          </p:cNvSpPr>
          <p:nvPr/>
        </p:nvSpPr>
        <p:spPr bwMode="auto">
          <a:xfrm>
            <a:off x="10175063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22" name="Oval 55" descr="Newsprint"/>
          <p:cNvSpPr>
            <a:spLocks noChangeArrowheads="1"/>
          </p:cNvSpPr>
          <p:nvPr/>
        </p:nvSpPr>
        <p:spPr bwMode="auto">
          <a:xfrm>
            <a:off x="10175063" y="1550283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3" name="Oval 56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4" name="Oval 57" descr="Newsprint"/>
          <p:cNvSpPr>
            <a:spLocks noChangeArrowheads="1"/>
          </p:cNvSpPr>
          <p:nvPr/>
        </p:nvSpPr>
        <p:spPr bwMode="auto">
          <a:xfrm>
            <a:off x="10214573" y="15538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5" name="Oval 58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6" name="Oval 59" descr="Newsprint"/>
          <p:cNvSpPr>
            <a:spLocks noChangeArrowheads="1"/>
          </p:cNvSpPr>
          <p:nvPr/>
        </p:nvSpPr>
        <p:spPr bwMode="auto">
          <a:xfrm>
            <a:off x="9068186" y="1600465"/>
            <a:ext cx="23368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899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46" y="410793"/>
            <a:ext cx="12577397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Kết quả của phép tính: 43 + 52 =…</a:t>
            </a:r>
          </a:p>
        </p:txBody>
      </p:sp>
      <p:sp>
        <p:nvSpPr>
          <p:cNvPr id="5" name="a"/>
          <p:cNvSpPr txBox="1"/>
          <p:nvPr/>
        </p:nvSpPr>
        <p:spPr>
          <a:xfrm>
            <a:off x="1635284" y="2230618"/>
            <a:ext cx="11329259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73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647935" y="3419298"/>
            <a:ext cx="10553318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4800" b="1">
                <a:solidFill>
                  <a:srgbClr val="002060"/>
                </a:solidFill>
              </a:rPr>
              <a:t>.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59.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7" name="c"/>
          <p:cNvSpPr txBox="1"/>
          <p:nvPr/>
        </p:nvSpPr>
        <p:spPr>
          <a:xfrm>
            <a:off x="1599379" y="4490005"/>
            <a:ext cx="1165563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C. 95</a:t>
            </a:r>
            <a:endParaRPr lang="vi-VN" sz="720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521605" y="4655556"/>
            <a:ext cx="900000" cy="9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8" name="đ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3611" y="2098071"/>
            <a:ext cx="812800" cy="812800"/>
          </a:xfrm>
          <a:prstGeom prst="rect">
            <a:avLst/>
          </a:prstGeom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pic>
        <p:nvPicPr>
          <p:cNvPr id="10" name="Âm thanh chúc mừng chiến thắng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sp>
        <p:nvSpPr>
          <p:cNvPr id="21" name="Oval 54" descr="Newsprint"/>
          <p:cNvSpPr>
            <a:spLocks noChangeArrowheads="1"/>
          </p:cNvSpPr>
          <p:nvPr/>
        </p:nvSpPr>
        <p:spPr bwMode="auto">
          <a:xfrm>
            <a:off x="10175063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22" name="Oval 55" descr="Newsprint"/>
          <p:cNvSpPr>
            <a:spLocks noChangeArrowheads="1"/>
          </p:cNvSpPr>
          <p:nvPr/>
        </p:nvSpPr>
        <p:spPr bwMode="auto">
          <a:xfrm>
            <a:off x="10175063" y="1550283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3" name="Oval 56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4" name="Oval 57" descr="Newsprint"/>
          <p:cNvSpPr>
            <a:spLocks noChangeArrowheads="1"/>
          </p:cNvSpPr>
          <p:nvPr/>
        </p:nvSpPr>
        <p:spPr bwMode="auto">
          <a:xfrm>
            <a:off x="10214573" y="15538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5" name="Oval 58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6" name="Oval 59" descr="Newsprint"/>
          <p:cNvSpPr>
            <a:spLocks noChangeArrowheads="1"/>
          </p:cNvSpPr>
          <p:nvPr/>
        </p:nvSpPr>
        <p:spPr bwMode="auto">
          <a:xfrm>
            <a:off x="9068186" y="1600465"/>
            <a:ext cx="23368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74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46" y="410793"/>
            <a:ext cx="12577397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Kết quả của phép tính: 73- 52 =…</a:t>
            </a:r>
          </a:p>
        </p:txBody>
      </p:sp>
      <p:sp>
        <p:nvSpPr>
          <p:cNvPr id="5" name="a"/>
          <p:cNvSpPr txBox="1"/>
          <p:nvPr/>
        </p:nvSpPr>
        <p:spPr>
          <a:xfrm>
            <a:off x="1635284" y="2230618"/>
            <a:ext cx="11329259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20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647935" y="3419298"/>
            <a:ext cx="10553318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4800" b="1">
                <a:solidFill>
                  <a:srgbClr val="002060"/>
                </a:solidFill>
              </a:rPr>
              <a:t>.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21.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7" name="c"/>
          <p:cNvSpPr txBox="1"/>
          <p:nvPr/>
        </p:nvSpPr>
        <p:spPr>
          <a:xfrm>
            <a:off x="1599379" y="4490005"/>
            <a:ext cx="1165563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C. 11</a:t>
            </a:r>
            <a:endParaRPr lang="vi-VN" sz="720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49477" y="3400185"/>
            <a:ext cx="900000" cy="9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8" name="đ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3611" y="2098071"/>
            <a:ext cx="812800" cy="812800"/>
          </a:xfrm>
          <a:prstGeom prst="rect">
            <a:avLst/>
          </a:prstGeom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pic>
        <p:nvPicPr>
          <p:cNvPr id="10" name="Âm thanh chúc mừng chiến thắng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sp>
        <p:nvSpPr>
          <p:cNvPr id="21" name="Oval 54" descr="Newsprint"/>
          <p:cNvSpPr>
            <a:spLocks noChangeArrowheads="1"/>
          </p:cNvSpPr>
          <p:nvPr/>
        </p:nvSpPr>
        <p:spPr bwMode="auto">
          <a:xfrm>
            <a:off x="10175063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22" name="Oval 55" descr="Newsprint"/>
          <p:cNvSpPr>
            <a:spLocks noChangeArrowheads="1"/>
          </p:cNvSpPr>
          <p:nvPr/>
        </p:nvSpPr>
        <p:spPr bwMode="auto">
          <a:xfrm>
            <a:off x="10175063" y="1550283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3" name="Oval 56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4" name="Oval 57" descr="Newsprint"/>
          <p:cNvSpPr>
            <a:spLocks noChangeArrowheads="1"/>
          </p:cNvSpPr>
          <p:nvPr/>
        </p:nvSpPr>
        <p:spPr bwMode="auto">
          <a:xfrm>
            <a:off x="10214573" y="15538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5" name="Oval 58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6" name="Oval 59" descr="Newsprint"/>
          <p:cNvSpPr>
            <a:spLocks noChangeArrowheads="1"/>
          </p:cNvSpPr>
          <p:nvPr/>
        </p:nvSpPr>
        <p:spPr bwMode="auto">
          <a:xfrm>
            <a:off x="9068186" y="1600465"/>
            <a:ext cx="23368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31871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"/>
          <p:cNvSpPr txBox="1"/>
          <p:nvPr/>
        </p:nvSpPr>
        <p:spPr>
          <a:xfrm>
            <a:off x="1507999" y="2846169"/>
            <a:ext cx="11329259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11 cm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046" y="410793"/>
            <a:ext cx="12577397" cy="48628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Chiếc bút chì dài :</a:t>
            </a:r>
          </a:p>
          <a:p>
            <a:pPr lvl="0"/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  <a:p>
            <a:pPr lvl="0"/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  <a:p>
            <a:pPr lvl="0"/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  <a:p>
            <a:pPr lvl="0"/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  <a:p>
            <a:pPr lvl="0"/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  <a:p>
            <a:pPr lvl="0"/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520650" y="4034849"/>
            <a:ext cx="10553318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4800" b="1">
                <a:solidFill>
                  <a:srgbClr val="002060"/>
                </a:solidFill>
              </a:rPr>
              <a:t>.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11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7" name="c"/>
          <p:cNvSpPr txBox="1"/>
          <p:nvPr/>
        </p:nvSpPr>
        <p:spPr>
          <a:xfrm>
            <a:off x="1472094" y="5105556"/>
            <a:ext cx="1165563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C. 10</a:t>
            </a:r>
            <a:endParaRPr lang="vi-VN" sz="720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44396" y="2935400"/>
            <a:ext cx="900000" cy="9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8" name="đ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3611" y="2098071"/>
            <a:ext cx="812800" cy="812800"/>
          </a:xfrm>
          <a:prstGeom prst="rect">
            <a:avLst/>
          </a:prstGeom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pic>
        <p:nvPicPr>
          <p:cNvPr id="10" name="Âm thanh chúc mừng chiến thắng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sp>
        <p:nvSpPr>
          <p:cNvPr id="21" name="Oval 54" descr="Newsprint"/>
          <p:cNvSpPr>
            <a:spLocks noChangeArrowheads="1"/>
          </p:cNvSpPr>
          <p:nvPr/>
        </p:nvSpPr>
        <p:spPr bwMode="auto">
          <a:xfrm>
            <a:off x="10175063" y="34987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22" name="Oval 55" descr="Newsprint"/>
          <p:cNvSpPr>
            <a:spLocks noChangeArrowheads="1"/>
          </p:cNvSpPr>
          <p:nvPr/>
        </p:nvSpPr>
        <p:spPr bwMode="auto">
          <a:xfrm>
            <a:off x="10175063" y="3498983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3" name="Oval 56" descr="Newsprint"/>
          <p:cNvSpPr>
            <a:spLocks noChangeArrowheads="1"/>
          </p:cNvSpPr>
          <p:nvPr/>
        </p:nvSpPr>
        <p:spPr bwMode="auto">
          <a:xfrm>
            <a:off x="10202110" y="34987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4" name="Oval 57" descr="Newsprint"/>
          <p:cNvSpPr>
            <a:spLocks noChangeArrowheads="1"/>
          </p:cNvSpPr>
          <p:nvPr/>
        </p:nvSpPr>
        <p:spPr bwMode="auto">
          <a:xfrm>
            <a:off x="10214573" y="35025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5" name="Oval 58" descr="Newsprint"/>
          <p:cNvSpPr>
            <a:spLocks noChangeArrowheads="1"/>
          </p:cNvSpPr>
          <p:nvPr/>
        </p:nvSpPr>
        <p:spPr bwMode="auto">
          <a:xfrm>
            <a:off x="10202110" y="34987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6" name="Oval 59" descr="Newsprint"/>
          <p:cNvSpPr>
            <a:spLocks noChangeArrowheads="1"/>
          </p:cNvSpPr>
          <p:nvPr/>
        </p:nvSpPr>
        <p:spPr bwMode="auto">
          <a:xfrm>
            <a:off x="9068186" y="3549165"/>
            <a:ext cx="23368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2"/>
          <a:stretch>
            <a:fillRect/>
          </a:stretch>
        </p:blipFill>
        <p:spPr bwMode="auto">
          <a:xfrm>
            <a:off x="5163099" y="1913800"/>
            <a:ext cx="6656440" cy="157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90"/>
          <a:stretch>
            <a:fillRect/>
          </a:stretch>
        </p:blipFill>
        <p:spPr bwMode="auto">
          <a:xfrm>
            <a:off x="5163099" y="1706635"/>
            <a:ext cx="6656440" cy="79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46" y="410793"/>
            <a:ext cx="12577397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Kết quả của phép tính: </a:t>
            </a:r>
            <a:r>
              <a:rPr lang="pt-BR" sz="4400">
                <a:solidFill>
                  <a:srgbClr val="FF0000"/>
                </a:solidFill>
              </a:rPr>
              <a:t>90 - 40 + 35 </a:t>
            </a: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=…</a:t>
            </a:r>
          </a:p>
        </p:txBody>
      </p:sp>
      <p:sp>
        <p:nvSpPr>
          <p:cNvPr id="5" name="a"/>
          <p:cNvSpPr txBox="1"/>
          <p:nvPr/>
        </p:nvSpPr>
        <p:spPr>
          <a:xfrm>
            <a:off x="1635284" y="2230618"/>
            <a:ext cx="11329259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50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647935" y="3419298"/>
            <a:ext cx="10553318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4800" b="1">
                <a:solidFill>
                  <a:srgbClr val="002060"/>
                </a:solidFill>
              </a:rPr>
              <a:t>.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85.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7" name="c"/>
          <p:cNvSpPr txBox="1"/>
          <p:nvPr/>
        </p:nvSpPr>
        <p:spPr>
          <a:xfrm>
            <a:off x="1599379" y="4490005"/>
            <a:ext cx="1165563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C. 58</a:t>
            </a:r>
            <a:endParaRPr lang="vi-VN" sz="720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49477" y="3400185"/>
            <a:ext cx="900000" cy="9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8" name="đ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3611" y="2098071"/>
            <a:ext cx="812800" cy="812800"/>
          </a:xfrm>
          <a:prstGeom prst="rect">
            <a:avLst/>
          </a:prstGeom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pic>
        <p:nvPicPr>
          <p:cNvPr id="10" name="Âm thanh chúc mừng chiến thắng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sp>
        <p:nvSpPr>
          <p:cNvPr id="21" name="Oval 54" descr="Newsprint"/>
          <p:cNvSpPr>
            <a:spLocks noChangeArrowheads="1"/>
          </p:cNvSpPr>
          <p:nvPr/>
        </p:nvSpPr>
        <p:spPr bwMode="auto">
          <a:xfrm>
            <a:off x="10175063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22" name="Oval 55" descr="Newsprint"/>
          <p:cNvSpPr>
            <a:spLocks noChangeArrowheads="1"/>
          </p:cNvSpPr>
          <p:nvPr/>
        </p:nvSpPr>
        <p:spPr bwMode="auto">
          <a:xfrm>
            <a:off x="10175063" y="1550283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3" name="Oval 56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4" name="Oval 57" descr="Newsprint"/>
          <p:cNvSpPr>
            <a:spLocks noChangeArrowheads="1"/>
          </p:cNvSpPr>
          <p:nvPr/>
        </p:nvSpPr>
        <p:spPr bwMode="auto">
          <a:xfrm>
            <a:off x="10214573" y="15538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5" name="Oval 58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6" name="Oval 59" descr="Newsprint"/>
          <p:cNvSpPr>
            <a:spLocks noChangeArrowheads="1"/>
          </p:cNvSpPr>
          <p:nvPr/>
        </p:nvSpPr>
        <p:spPr bwMode="auto">
          <a:xfrm>
            <a:off x="9068186" y="1600465"/>
            <a:ext cx="23368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3098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046" y="410793"/>
            <a:ext cx="12577397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pt-BR" sz="3600">
                <a:solidFill>
                  <a:srgbClr val="002060"/>
                </a:solidFill>
                <a:latin typeface="UTM Avo" panose="02040603050506020204" pitchFamily="18" charset="0"/>
              </a:rPr>
              <a:t>Số còn thiếu điền vào ô trống của : 78 -        = 72</a:t>
            </a:r>
            <a:endParaRPr lang="en-US" sz="360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a"/>
          <p:cNvSpPr txBox="1"/>
          <p:nvPr/>
        </p:nvSpPr>
        <p:spPr>
          <a:xfrm>
            <a:off x="1635284" y="1812172"/>
            <a:ext cx="11329259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76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b"/>
          <p:cNvSpPr txBox="1"/>
          <p:nvPr/>
        </p:nvSpPr>
        <p:spPr>
          <a:xfrm>
            <a:off x="1647935" y="3000852"/>
            <a:ext cx="10553318" cy="8617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4800" b="1">
                <a:solidFill>
                  <a:srgbClr val="002060"/>
                </a:solidFill>
              </a:rPr>
              <a:t>.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 charset="0"/>
              </a:rPr>
              <a:t>10.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7" name="c"/>
          <p:cNvSpPr txBox="1"/>
          <p:nvPr/>
        </p:nvSpPr>
        <p:spPr>
          <a:xfrm>
            <a:off x="1599379" y="4071559"/>
            <a:ext cx="1165563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C. 6</a:t>
            </a:r>
            <a:endParaRPr lang="vi-VN" sz="720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49477" y="4361094"/>
            <a:ext cx="900000" cy="9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8" name="đ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3611" y="2098071"/>
            <a:ext cx="812800" cy="812800"/>
          </a:xfrm>
          <a:prstGeom prst="rect">
            <a:avLst/>
          </a:prstGeom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pic>
        <p:nvPicPr>
          <p:cNvPr id="10" name="Âm thanh chúc mừng chiến thắng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3022600"/>
            <a:ext cx="812800" cy="812800"/>
          </a:xfrm>
          <a:prstGeom prst="rect">
            <a:avLst/>
          </a:prstGeom>
        </p:spPr>
      </p:pic>
      <p:sp>
        <p:nvSpPr>
          <p:cNvPr id="21" name="Oval 54" descr="Newsprint"/>
          <p:cNvSpPr>
            <a:spLocks noChangeArrowheads="1"/>
          </p:cNvSpPr>
          <p:nvPr/>
        </p:nvSpPr>
        <p:spPr bwMode="auto">
          <a:xfrm>
            <a:off x="10175063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22" name="Oval 55" descr="Newsprint"/>
          <p:cNvSpPr>
            <a:spLocks noChangeArrowheads="1"/>
          </p:cNvSpPr>
          <p:nvPr/>
        </p:nvSpPr>
        <p:spPr bwMode="auto">
          <a:xfrm>
            <a:off x="10175063" y="1550283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3" name="Oval 56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4" name="Oval 57" descr="Newsprint"/>
          <p:cNvSpPr>
            <a:spLocks noChangeArrowheads="1"/>
          </p:cNvSpPr>
          <p:nvPr/>
        </p:nvSpPr>
        <p:spPr bwMode="auto">
          <a:xfrm>
            <a:off x="10214573" y="15538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25" name="Oval 58" descr="Newsprint"/>
          <p:cNvSpPr>
            <a:spLocks noChangeArrowheads="1"/>
          </p:cNvSpPr>
          <p:nvPr/>
        </p:nvSpPr>
        <p:spPr bwMode="auto">
          <a:xfrm>
            <a:off x="10202110" y="1550052"/>
            <a:ext cx="9144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8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26" name="Oval 59" descr="Newsprint"/>
          <p:cNvSpPr>
            <a:spLocks noChangeArrowheads="1"/>
          </p:cNvSpPr>
          <p:nvPr/>
        </p:nvSpPr>
        <p:spPr bwMode="auto">
          <a:xfrm>
            <a:off x="9068186" y="1600465"/>
            <a:ext cx="2336800" cy="685800"/>
          </a:xfrm>
          <a:prstGeom prst="ellipse">
            <a:avLst/>
          </a:prstGeom>
          <a:blipFill dpi="0" rotWithShape="1">
            <a:blip r:embed="rId12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291879" y="407345"/>
            <a:ext cx="684000" cy="68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480</Words>
  <Application>Microsoft Office PowerPoint</Application>
  <PresentationFormat>Widescreen</PresentationFormat>
  <Paragraphs>161</Paragraphs>
  <Slides>19</Slides>
  <Notes>6</Notes>
  <HiddenSlides>0</HiddenSlides>
  <MMClips>44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.VnAvant</vt:lpstr>
      <vt:lpstr>UTM Avo</vt:lpstr>
      <vt:lpstr>Roboto Condensed Light</vt:lpstr>
      <vt:lpstr>Arial</vt:lpstr>
      <vt:lpstr>Times New Roman</vt:lpstr>
      <vt:lpstr>Green Color</vt:lpstr>
      <vt:lpstr> TOÁN( TĂNG)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76</cp:revision>
  <dcterms:created xsi:type="dcterms:W3CDTF">2021-11-01T08:16:00Z</dcterms:created>
  <dcterms:modified xsi:type="dcterms:W3CDTF">2025-04-20T12:28:53Z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65D65A35E165469B888143F214E34687</vt:lpwstr>
  </property>
  <property fmtid="{D5CDD505-2E9C-101B-9397-08002B2CF9AE}" pid="3" name="KSOProductBuildVer">
    <vt:lpwstr>1033-11.2.0.11029</vt:lpwstr>
  </property>
</Properties>
</file>