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007577304" r:id="rId2"/>
    <p:sldId id="286" r:id="rId3"/>
    <p:sldId id="2007577324" r:id="rId4"/>
    <p:sldId id="2007577322" r:id="rId5"/>
    <p:sldId id="2007577323" r:id="rId6"/>
    <p:sldId id="2007577325" r:id="rId7"/>
    <p:sldId id="288" r:id="rId8"/>
    <p:sldId id="2007577318" r:id="rId9"/>
    <p:sldId id="2007577314" r:id="rId10"/>
    <p:sldId id="2007577307" r:id="rId11"/>
    <p:sldId id="2007577309" r:id="rId12"/>
    <p:sldId id="2007577316" r:id="rId13"/>
    <p:sldId id="2007577312" r:id="rId14"/>
    <p:sldId id="2007577317" r:id="rId15"/>
    <p:sldId id="2007577305" r:id="rId16"/>
  </p:sldIdLst>
  <p:sldSz cx="12192000" cy="6858000"/>
  <p:notesSz cx="6858000" cy="9144000"/>
  <p:embeddedFontLst>
    <p:embeddedFont>
      <p:font typeface=".VnAvant" panose="020B7200000000000000" pitchFamily="3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HP001 4 hàng" panose="020B0603050302020204" pitchFamily="34" charset="0"/>
      <p:regular r:id="rId26"/>
      <p:bold r:id="rId27"/>
    </p:embeddedFont>
    <p:embeddedFont>
      <p:font typeface="UTM Avo" panose="02040603050506020204" pitchFamily="18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55F"/>
    <a:srgbClr val="9F115B"/>
    <a:srgbClr val="CAF0F8"/>
    <a:srgbClr val="C4D0C8"/>
    <a:srgbClr val="21333A"/>
    <a:srgbClr val="ED7D31"/>
    <a:srgbClr val="5F604A"/>
    <a:srgbClr val="6F803B"/>
    <a:srgbClr val="3A8AB9"/>
    <a:srgbClr val="1D6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67" autoAdjust="0"/>
    <p:restoredTop sz="94660"/>
  </p:normalViewPr>
  <p:slideViewPr>
    <p:cSldViewPr snapToGrid="0">
      <p:cViewPr varScale="1">
        <p:scale>
          <a:sx n="85" d="100"/>
          <a:sy n="85" d="100"/>
        </p:scale>
        <p:origin x="43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CEA02-A275-4C23-9DE3-1B104E7DB6DE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F1C16-6BB8-46E1-8BBE-CC4A6DC5F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21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564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F1C16-6BB8-46E1-8BBE-CC4A6DC5FF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924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42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05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4/20/2025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70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689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649" r:id="rId4"/>
    <p:sldLayoutId id="2147483655" r:id="rId5"/>
    <p:sldLayoutId id="214748371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13.png"/><Relationship Id="rId3" Type="http://schemas.microsoft.com/office/2007/relationships/media" Target="../media/media2.m4a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2.png"/><Relationship Id="rId17" Type="http://schemas.openxmlformats.org/officeDocument/2006/relationships/image" Target="../media/image17.jpeg"/><Relationship Id="rId2" Type="http://schemas.openxmlformats.org/officeDocument/2006/relationships/audio" Target="../media/media1.m4a"/><Relationship Id="rId16" Type="http://schemas.openxmlformats.org/officeDocument/2006/relationships/image" Target="../media/image16.png"/><Relationship Id="rId1" Type="http://schemas.microsoft.com/office/2007/relationships/media" Target="../media/media1.m4a"/><Relationship Id="rId6" Type="http://schemas.openxmlformats.org/officeDocument/2006/relationships/audio" Target="../media/media3.mp3"/><Relationship Id="rId11" Type="http://schemas.openxmlformats.org/officeDocument/2006/relationships/image" Target="../media/image11.png"/><Relationship Id="rId5" Type="http://schemas.microsoft.com/office/2007/relationships/media" Target="../media/media3.mp3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audio" Target="../media/media2.m4a"/><Relationship Id="rId9" Type="http://schemas.openxmlformats.org/officeDocument/2006/relationships/audio" Target="../media/audio2.wav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13.png"/><Relationship Id="rId3" Type="http://schemas.microsoft.com/office/2007/relationships/media" Target="../media/media2.m4a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2.png"/><Relationship Id="rId17" Type="http://schemas.openxmlformats.org/officeDocument/2006/relationships/image" Target="../media/image17.jpeg"/><Relationship Id="rId2" Type="http://schemas.openxmlformats.org/officeDocument/2006/relationships/audio" Target="../media/media1.m4a"/><Relationship Id="rId16" Type="http://schemas.openxmlformats.org/officeDocument/2006/relationships/image" Target="../media/image16.png"/><Relationship Id="rId1" Type="http://schemas.microsoft.com/office/2007/relationships/media" Target="../media/media1.m4a"/><Relationship Id="rId6" Type="http://schemas.openxmlformats.org/officeDocument/2006/relationships/audio" Target="../media/media3.mp3"/><Relationship Id="rId11" Type="http://schemas.openxmlformats.org/officeDocument/2006/relationships/image" Target="../media/image11.png"/><Relationship Id="rId5" Type="http://schemas.microsoft.com/office/2007/relationships/media" Target="../media/media3.mp3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audio" Target="../media/media2.m4a"/><Relationship Id="rId9" Type="http://schemas.openxmlformats.org/officeDocument/2006/relationships/audio" Target="../media/audio2.wav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629585" y="915543"/>
            <a:ext cx="6667210" cy="30758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endParaRPr lang="en-US" sz="5200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3200" b="1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Chính</a:t>
            </a:r>
            <a:r>
              <a:rPr lang="en-US" sz="3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tả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QUYỂN VỞ CỦA EM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C5E5C9-34AB-4F43-B93F-27BB8893C98A}"/>
              </a:ext>
            </a:extLst>
          </p:cNvPr>
          <p:cNvSpPr txBox="1"/>
          <p:nvPr/>
        </p:nvSpPr>
        <p:spPr>
          <a:xfrm>
            <a:off x="0" y="99936"/>
            <a:ext cx="1964267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Time"/>
              </a:rPr>
              <a:t>TUẦN 31</a:t>
            </a:r>
            <a:endParaRPr lang="vi-VN" sz="3600">
              <a:solidFill>
                <a:srgbClr val="FF0000"/>
              </a:solidFill>
              <a:latin typeface="Time"/>
            </a:endParaRPr>
          </a:p>
        </p:txBody>
      </p:sp>
    </p:spTree>
    <p:extLst>
      <p:ext uri="{BB962C8B-B14F-4D97-AF65-F5344CB8AC3E}">
        <p14:creationId xmlns:p14="http://schemas.microsoft.com/office/powerpoint/2010/main" val="46033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38227" y="3661371"/>
            <a:ext cx="7100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HP001 4 hàng" pitchFamily="34" charset="0"/>
                <a:ea typeface="HP001" pitchFamily="34" charset="0"/>
              </a:rPr>
              <a:t>Êch</a:t>
            </a:r>
            <a:r>
              <a:rPr lang="en-US" sz="3600" b="1" dirty="0">
                <a:latin typeface="HP001 4 hàng" pitchFamily="34" charset="0"/>
                <a:ea typeface="HP001" pitchFamily="34" charset="0"/>
              </a:rPr>
              <a:t>, </a:t>
            </a:r>
            <a:r>
              <a:rPr lang="en-US" sz="3600" b="1" dirty="0" err="1">
                <a:latin typeface="HP001 4 hàng" pitchFamily="34" charset="0"/>
                <a:ea typeface="HP001" pitchFamily="34" charset="0"/>
              </a:rPr>
              <a:t>nai</a:t>
            </a:r>
            <a:r>
              <a:rPr lang="en-US" sz="3600" b="1" dirty="0">
                <a:latin typeface="HP001 4 hàng" pitchFamily="34" charset="0"/>
                <a:ea typeface="HP001" pitchFamily="34" charset="0"/>
              </a:rPr>
              <a:t> </a:t>
            </a:r>
            <a:r>
              <a:rPr lang="en-US" sz="3600" b="1" dirty="0" err="1">
                <a:latin typeface="HP001 4 hàng" pitchFamily="34" charset="0"/>
                <a:ea typeface="HP001" pitchFamily="34" charset="0"/>
              </a:rPr>
              <a:t>và</a:t>
            </a:r>
            <a:r>
              <a:rPr lang="en-US" sz="3600" b="1" dirty="0">
                <a:latin typeface="HP001 4 hàng" pitchFamily="34" charset="0"/>
                <a:ea typeface="HP001" pitchFamily="34" charset="0"/>
              </a:rPr>
              <a:t> </a:t>
            </a:r>
            <a:r>
              <a:rPr lang="en-US" sz="3600" b="1" dirty="0" err="1">
                <a:latin typeface="HP001 4 hàng" pitchFamily="34" charset="0"/>
              </a:rPr>
              <a:t>sơn</a:t>
            </a:r>
            <a:r>
              <a:rPr lang="en-US" sz="3600" b="1" dirty="0">
                <a:latin typeface="HP001 4 hàng" pitchFamily="34" charset="0"/>
              </a:rPr>
              <a:t> ca </a:t>
            </a:r>
            <a:r>
              <a:rPr lang="en-US" sz="3600" b="1" dirty="0" err="1">
                <a:latin typeface="HP001 4 hàng" pitchFamily="34" charset="0"/>
              </a:rPr>
              <a:t>thân</a:t>
            </a:r>
            <a:r>
              <a:rPr lang="en-US" sz="3600" b="1" dirty="0">
                <a:latin typeface="HP001 4 hàng" pitchFamily="34" charset="0"/>
              </a:rPr>
              <a:t> </a:t>
            </a:r>
            <a:r>
              <a:rPr lang="en-US" sz="3600" b="1" dirty="0" err="1">
                <a:latin typeface="HP001 4 hàng" pitchFamily="34" charset="0"/>
              </a:rPr>
              <a:t>nhau</a:t>
            </a:r>
            <a:r>
              <a:rPr lang="en-US" sz="3600" b="1" dirty="0">
                <a:latin typeface="HP001 4 hàng" pitchFamily="34" charset="0"/>
              </a:rPr>
              <a:t>.</a:t>
            </a:r>
            <a:endParaRPr lang="vi-VN" sz="3600" b="1" dirty="0">
              <a:latin typeface="HP001 4 hàng" pitchFamily="34" charset="0"/>
              <a:ea typeface="HP001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513" y="196123"/>
            <a:ext cx="6283750" cy="641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17" y="196123"/>
            <a:ext cx="5975354" cy="6411067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25491" y="2251675"/>
            <a:ext cx="95361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>
                <a:solidFill>
                  <a:srgbClr val="FF0000"/>
                </a:solidFill>
                <a:latin typeface="HP001 4 hàng" panose="020B0603050302020204" pitchFamily="34" charset="-93"/>
              </a:rPr>
              <a:t>quyển vở</a:t>
            </a:r>
            <a:endParaRPr lang="vi-VN" sz="10000">
              <a:solidFill>
                <a:srgbClr val="FF0000"/>
              </a:solidFill>
              <a:latin typeface="HP001 4 hàng" panose="020B0603050302020204" pitchFamily="34" charset="-93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05954" y="4259789"/>
            <a:ext cx="72167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>
                <a:solidFill>
                  <a:srgbClr val="FF0000"/>
                </a:solidFill>
                <a:latin typeface="HP001 4 hàng" panose="020B0603050302020204" pitchFamily="34" charset="-93"/>
              </a:rPr>
              <a:t>giấy trắng</a:t>
            </a:r>
            <a:endParaRPr lang="vi-VN" sz="9000">
              <a:solidFill>
                <a:srgbClr val="FF0000"/>
              </a:solidFill>
              <a:latin typeface="HP001 4 hàng" panose="020B0603050302020204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669138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38227" y="3661371"/>
            <a:ext cx="7100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HP001 4 hàng" pitchFamily="34" charset="0"/>
                <a:ea typeface="HP001" pitchFamily="34" charset="0"/>
              </a:rPr>
              <a:t>Êch</a:t>
            </a:r>
            <a:r>
              <a:rPr lang="en-US" sz="3600" b="1" dirty="0">
                <a:latin typeface="HP001 4 hàng" pitchFamily="34" charset="0"/>
                <a:ea typeface="HP001" pitchFamily="34" charset="0"/>
              </a:rPr>
              <a:t>, </a:t>
            </a:r>
            <a:r>
              <a:rPr lang="en-US" sz="3600" b="1" dirty="0" err="1">
                <a:latin typeface="HP001 4 hàng" pitchFamily="34" charset="0"/>
                <a:ea typeface="HP001" pitchFamily="34" charset="0"/>
              </a:rPr>
              <a:t>nai</a:t>
            </a:r>
            <a:r>
              <a:rPr lang="en-US" sz="3600" b="1" dirty="0">
                <a:latin typeface="HP001 4 hàng" pitchFamily="34" charset="0"/>
                <a:ea typeface="HP001" pitchFamily="34" charset="0"/>
              </a:rPr>
              <a:t> </a:t>
            </a:r>
            <a:r>
              <a:rPr lang="en-US" sz="3600" b="1" dirty="0" err="1">
                <a:latin typeface="HP001 4 hàng" pitchFamily="34" charset="0"/>
                <a:ea typeface="HP001" pitchFamily="34" charset="0"/>
              </a:rPr>
              <a:t>và</a:t>
            </a:r>
            <a:r>
              <a:rPr lang="en-US" sz="3600" b="1" dirty="0">
                <a:latin typeface="HP001 4 hàng" pitchFamily="34" charset="0"/>
                <a:ea typeface="HP001" pitchFamily="34" charset="0"/>
              </a:rPr>
              <a:t> </a:t>
            </a:r>
            <a:r>
              <a:rPr lang="en-US" sz="3600" b="1" dirty="0" err="1">
                <a:latin typeface="HP001 4 hàng" pitchFamily="34" charset="0"/>
              </a:rPr>
              <a:t>sơn</a:t>
            </a:r>
            <a:r>
              <a:rPr lang="en-US" sz="3600" b="1" dirty="0">
                <a:latin typeface="HP001 4 hàng" pitchFamily="34" charset="0"/>
              </a:rPr>
              <a:t> ca </a:t>
            </a:r>
            <a:r>
              <a:rPr lang="en-US" sz="3600" b="1" dirty="0" err="1">
                <a:latin typeface="HP001 4 hàng" pitchFamily="34" charset="0"/>
              </a:rPr>
              <a:t>thân</a:t>
            </a:r>
            <a:r>
              <a:rPr lang="en-US" sz="3600" b="1" dirty="0">
                <a:latin typeface="HP001 4 hàng" pitchFamily="34" charset="0"/>
              </a:rPr>
              <a:t> </a:t>
            </a:r>
            <a:r>
              <a:rPr lang="en-US" sz="3600" b="1" dirty="0" err="1">
                <a:latin typeface="HP001 4 hàng" pitchFamily="34" charset="0"/>
              </a:rPr>
              <a:t>nhau</a:t>
            </a:r>
            <a:r>
              <a:rPr lang="en-US" sz="3600" b="1" dirty="0">
                <a:latin typeface="HP001 4 hàng" pitchFamily="34" charset="0"/>
              </a:rPr>
              <a:t>.</a:t>
            </a:r>
            <a:endParaRPr lang="vi-VN" sz="3600" b="1" dirty="0">
              <a:latin typeface="HP001 4 hàng" pitchFamily="34" charset="0"/>
              <a:ea typeface="HP001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513" y="196123"/>
            <a:ext cx="6283750" cy="641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17" y="196123"/>
            <a:ext cx="5975354" cy="6411067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25491" y="2251675"/>
            <a:ext cx="95361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>
                <a:solidFill>
                  <a:srgbClr val="FF0000"/>
                </a:solidFill>
                <a:latin typeface="HP001 4 hàng" panose="020B0603050302020204" pitchFamily="34" charset="-93"/>
              </a:rPr>
              <a:t>nắn nót</a:t>
            </a:r>
            <a:endParaRPr lang="vi-VN" sz="10000">
              <a:solidFill>
                <a:srgbClr val="FF0000"/>
              </a:solidFill>
              <a:latin typeface="HP001 4 hàng" panose="020B0603050302020204" pitchFamily="34" charset="-93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35459" y="4259789"/>
            <a:ext cx="72167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>
                <a:solidFill>
                  <a:srgbClr val="FF0000"/>
                </a:solidFill>
                <a:latin typeface="HP001 4 hàng" panose="020B0603050302020204" pitchFamily="34" charset="-93"/>
              </a:rPr>
              <a:t>xếp hàng</a:t>
            </a:r>
            <a:endParaRPr lang="vi-VN" sz="9000">
              <a:solidFill>
                <a:srgbClr val="FF0000"/>
              </a:solidFill>
              <a:latin typeface="HP001 4 hàng" panose="020B0603050302020204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879230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38227" y="3661371"/>
            <a:ext cx="7100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HP001 4 hàng" pitchFamily="34" charset="0"/>
                <a:ea typeface="HP001" pitchFamily="34" charset="0"/>
              </a:rPr>
              <a:t>Êch</a:t>
            </a:r>
            <a:r>
              <a:rPr lang="en-US" sz="3600" b="1" dirty="0">
                <a:latin typeface="HP001 4 hàng" pitchFamily="34" charset="0"/>
                <a:ea typeface="HP001" pitchFamily="34" charset="0"/>
              </a:rPr>
              <a:t>, </a:t>
            </a:r>
            <a:r>
              <a:rPr lang="en-US" sz="3600" b="1" dirty="0" err="1">
                <a:latin typeface="HP001 4 hàng" pitchFamily="34" charset="0"/>
                <a:ea typeface="HP001" pitchFamily="34" charset="0"/>
              </a:rPr>
              <a:t>nai</a:t>
            </a:r>
            <a:r>
              <a:rPr lang="en-US" sz="3600" b="1" dirty="0">
                <a:latin typeface="HP001 4 hàng" pitchFamily="34" charset="0"/>
                <a:ea typeface="HP001" pitchFamily="34" charset="0"/>
              </a:rPr>
              <a:t> </a:t>
            </a:r>
            <a:r>
              <a:rPr lang="en-US" sz="3600" b="1" dirty="0" err="1">
                <a:latin typeface="HP001 4 hàng" pitchFamily="34" charset="0"/>
                <a:ea typeface="HP001" pitchFamily="34" charset="0"/>
              </a:rPr>
              <a:t>và</a:t>
            </a:r>
            <a:r>
              <a:rPr lang="en-US" sz="3600" b="1" dirty="0">
                <a:latin typeface="HP001 4 hàng" pitchFamily="34" charset="0"/>
                <a:ea typeface="HP001" pitchFamily="34" charset="0"/>
              </a:rPr>
              <a:t> </a:t>
            </a:r>
            <a:r>
              <a:rPr lang="en-US" sz="3600" b="1" dirty="0" err="1">
                <a:latin typeface="HP001 4 hàng" pitchFamily="34" charset="0"/>
              </a:rPr>
              <a:t>sơn</a:t>
            </a:r>
            <a:r>
              <a:rPr lang="en-US" sz="3600" b="1" dirty="0">
                <a:latin typeface="HP001 4 hàng" pitchFamily="34" charset="0"/>
              </a:rPr>
              <a:t> ca </a:t>
            </a:r>
            <a:r>
              <a:rPr lang="en-US" sz="3600" b="1" dirty="0" err="1">
                <a:latin typeface="HP001 4 hàng" pitchFamily="34" charset="0"/>
              </a:rPr>
              <a:t>thân</a:t>
            </a:r>
            <a:r>
              <a:rPr lang="en-US" sz="3600" b="1" dirty="0">
                <a:latin typeface="HP001 4 hàng" pitchFamily="34" charset="0"/>
              </a:rPr>
              <a:t> </a:t>
            </a:r>
            <a:r>
              <a:rPr lang="en-US" sz="3600" b="1" dirty="0" err="1">
                <a:latin typeface="HP001 4 hàng" pitchFamily="34" charset="0"/>
              </a:rPr>
              <a:t>nhau</a:t>
            </a:r>
            <a:r>
              <a:rPr lang="en-US" sz="3600" b="1" dirty="0">
                <a:latin typeface="HP001 4 hàng" pitchFamily="34" charset="0"/>
              </a:rPr>
              <a:t>.</a:t>
            </a:r>
            <a:endParaRPr lang="vi-VN" sz="3600" b="1" dirty="0">
              <a:latin typeface="HP001 4 hàng" pitchFamily="34" charset="0"/>
              <a:ea typeface="HP001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513" y="196123"/>
            <a:ext cx="6283750" cy="641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17" y="196123"/>
            <a:ext cx="5975354" cy="6411067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25491" y="2251675"/>
            <a:ext cx="95361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>
                <a:solidFill>
                  <a:srgbClr val="FF0000"/>
                </a:solidFill>
                <a:latin typeface="HP001 4 hàng" panose="020B0603050302020204" pitchFamily="34" charset="-93"/>
              </a:rPr>
              <a:t>ngay ngắn</a:t>
            </a:r>
            <a:endParaRPr lang="vi-VN" sz="10000">
              <a:solidFill>
                <a:srgbClr val="FF0000"/>
              </a:solidFill>
              <a:latin typeface="HP001 4 hàng" panose="020B0603050302020204" pitchFamily="34" charset="-93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35459" y="4259789"/>
            <a:ext cx="72167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>
                <a:solidFill>
                  <a:srgbClr val="FF0000"/>
                </a:solidFill>
                <a:latin typeface="HP001 4 hàng" panose="020B0603050302020204" pitchFamily="34" charset="-93"/>
              </a:rPr>
              <a:t>tay xinh</a:t>
            </a:r>
            <a:endParaRPr lang="vi-VN" sz="9000">
              <a:solidFill>
                <a:srgbClr val="FF0000"/>
              </a:solidFill>
              <a:latin typeface="HP001 4 hàng" panose="020B0603050302020204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706277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1060B3E-C5D9-4DD0-A1AA-2462B9B4F8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859"/>
          <a:stretch/>
        </p:blipFill>
        <p:spPr>
          <a:xfrm>
            <a:off x="3067042" y="90783"/>
            <a:ext cx="8127455" cy="59314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060B3E-C5D9-4DD0-A1AA-2462B9B4F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013" y="100380"/>
            <a:ext cx="9326703" cy="59314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08788" y="374073"/>
            <a:ext cx="5721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HP001 4 hàng" panose="020B0603050302020204" pitchFamily="34" charset="-93"/>
              </a:rPr>
              <a:t>quyển vở của em</a:t>
            </a:r>
            <a:endParaRPr lang="vi-VN" sz="3600" b="1">
              <a:latin typeface="HP001 4 hàng" panose="020B0603050302020204" pitchFamily="34" charset="-93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92586" y="997532"/>
            <a:ext cx="5721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HP001 4 hàng" panose="020B0603050302020204" pitchFamily="34" charset="-93"/>
              </a:rPr>
              <a:t>quyển vở này mở ǟa</a:t>
            </a:r>
            <a:endParaRPr lang="vi-VN" sz="3600" b="1">
              <a:latin typeface="HP001 4 hàng" panose="020B0603050302020204" pitchFamily="34" charset="-93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16384" y="1618021"/>
            <a:ext cx="6899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HP001 4 hàng" panose="020B0603050302020204" pitchFamily="34" charset="-93"/>
              </a:rPr>
              <a:t>bao nhiêu trang giấy trắng</a:t>
            </a:r>
            <a:endParaRPr lang="vi-VN" sz="3600" b="1">
              <a:latin typeface="HP001 4 hàng" panose="020B0603050302020204" pitchFamily="34" charset="-93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44097" y="2228193"/>
            <a:ext cx="6899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HP001 4 hàng" panose="020B0603050302020204" pitchFamily="34" charset="-93"/>
              </a:rPr>
              <a:t>từng dòng kẻ ngay ngắn</a:t>
            </a:r>
            <a:endParaRPr lang="vi-VN" sz="3600" b="1">
              <a:latin typeface="HP001 4 hàng" panose="020B0603050302020204" pitchFamily="34" charset="-93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28492" y="2855072"/>
            <a:ext cx="6899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HP001 4 hàng" panose="020B0603050302020204" pitchFamily="34" charset="-93"/>
              </a:rPr>
              <a:t>như chúng em xếp hàng.</a:t>
            </a:r>
            <a:endParaRPr lang="vi-VN" sz="3600" b="1">
              <a:latin typeface="HP001 4 hàng" panose="020B0603050302020204" pitchFamily="34" charset="-93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23311" y="4081538"/>
            <a:ext cx="6899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HP001 4 hàng" panose="020B0603050302020204" pitchFamily="34" charset="-93"/>
              </a:rPr>
              <a:t>lật từng trang từng trang.</a:t>
            </a:r>
            <a:endParaRPr lang="vi-VN" sz="3600" b="1">
              <a:latin typeface="HP001 4 hàng" panose="020B0603050302020204" pitchFamily="34" charset="-93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13369" y="4687511"/>
            <a:ext cx="6899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HP001 4 hàng" panose="020B0603050302020204" pitchFamily="34" charset="-93"/>
              </a:rPr>
              <a:t>giấy trắng sờ mát ǟượi.</a:t>
            </a:r>
            <a:endParaRPr lang="vi-VN" sz="3600" b="1">
              <a:latin typeface="HP001 4 hàng" panose="020B0603050302020204" pitchFamily="34" charset="-93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1060B3E-C5D9-4DD0-A1AA-2462B9B4F8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922" r="12859"/>
          <a:stretch/>
        </p:blipFill>
        <p:spPr>
          <a:xfrm>
            <a:off x="3067042" y="5680390"/>
            <a:ext cx="8127455" cy="11315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1060B3E-C5D9-4DD0-A1AA-2462B9B4F8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760"/>
          <a:stretch/>
        </p:blipFill>
        <p:spPr>
          <a:xfrm>
            <a:off x="1182013" y="5680389"/>
            <a:ext cx="9326703" cy="1141181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964876" y="5478170"/>
            <a:ext cx="6899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HP001 4 hàng" panose="020B0603050302020204" pitchFamily="34" charset="-93"/>
              </a:rPr>
              <a:t>thơm tho mùi giấy mới.</a:t>
            </a:r>
            <a:endParaRPr lang="vi-VN" sz="3600" b="1">
              <a:latin typeface="HP001 4 hàng" panose="020B0603050302020204" pitchFamily="34" charset="-93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30219" y="6103000"/>
            <a:ext cx="6899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HP001 4 hàng" panose="020B0603050302020204" pitchFamily="34" charset="-93"/>
              </a:rPr>
              <a:t>nắn nót bàn tay xinh.</a:t>
            </a:r>
            <a:endParaRPr lang="vi-VN" sz="3600" b="1">
              <a:latin typeface="HP001 4 hàng" panose="020B0603050302020204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942274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7379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098308" y="3130383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00502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0E169F-F93A-4274-BA16-19F4BFEC5C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0"/>
          <a:stretch/>
        </p:blipFill>
        <p:spPr>
          <a:xfrm>
            <a:off x="-782638" y="428626"/>
            <a:ext cx="12892088" cy="6429374"/>
          </a:xfrm>
          <a:prstGeom prst="rect">
            <a:avLst/>
          </a:prstGeom>
        </p:spPr>
      </p:pic>
      <p:sp>
        <p:nvSpPr>
          <p:cNvPr id="4" name="Google Shape;401;p15">
            <a:extLst>
              <a:ext uri="{FF2B5EF4-FFF2-40B4-BE49-F238E27FC236}">
                <a16:creationId xmlns:a16="http://schemas.microsoft.com/office/drawing/2014/main" id="{D8C8187F-FF2D-4D6E-97FC-217B84518E22}"/>
              </a:ext>
            </a:extLst>
          </p:cNvPr>
          <p:cNvSpPr txBox="1">
            <a:spLocks/>
          </p:cNvSpPr>
          <p:nvPr/>
        </p:nvSpPr>
        <p:spPr>
          <a:xfrm>
            <a:off x="5883250" y="2923013"/>
            <a:ext cx="5164800" cy="144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6000" b="1" dirty="0">
                <a:solidFill>
                  <a:srgbClr val="9F115B"/>
                </a:solidFill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pic>
        <p:nvPicPr>
          <p:cNvPr id="6" name="Picture 5" descr="A group of toy dolls&#10;&#10;Description automatically generated with low confidence">
            <a:extLst>
              <a:ext uri="{FF2B5EF4-FFF2-40B4-BE49-F238E27FC236}">
                <a16:creationId xmlns:a16="http://schemas.microsoft.com/office/drawing/2014/main" id="{E74A8607-8CCD-4DC7-8F73-3B73DFC59E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319" y="4199384"/>
            <a:ext cx="3682681" cy="253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810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02" y="454449"/>
            <a:ext cx="11129091" cy="5425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71502" y="5330596"/>
            <a:ext cx="7367598" cy="549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978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EB554C5-D166-4009-B89E-6D1164D5EC23}"/>
              </a:ext>
            </a:extLst>
          </p:cNvPr>
          <p:cNvGrpSpPr/>
          <p:nvPr/>
        </p:nvGrpSpPr>
        <p:grpSpPr>
          <a:xfrm>
            <a:off x="-233753" y="279001"/>
            <a:ext cx="12213471" cy="6578999"/>
            <a:chOff x="-9696" y="-32529"/>
            <a:chExt cx="11793381" cy="6712677"/>
          </a:xfrm>
        </p:grpSpPr>
        <p:pic>
          <p:nvPicPr>
            <p:cNvPr id="9" name="图片 134">
              <a:extLst>
                <a:ext uri="{FF2B5EF4-FFF2-40B4-BE49-F238E27FC236}">
                  <a16:creationId xmlns:a16="http://schemas.microsoft.com/office/drawing/2014/main" id="{85FD090F-B4BB-4A44-9740-6824D8BFB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82453" y="-32440"/>
              <a:ext cx="11201232" cy="6712588"/>
            </a:xfrm>
            <a:prstGeom prst="rect">
              <a:avLst/>
            </a:prstGeom>
          </p:spPr>
        </p:pic>
        <p:pic>
          <p:nvPicPr>
            <p:cNvPr id="10" name="图片 135">
              <a:extLst>
                <a:ext uri="{FF2B5EF4-FFF2-40B4-BE49-F238E27FC236}">
                  <a16:creationId xmlns:a16="http://schemas.microsoft.com/office/drawing/2014/main" id="{94FB0325-05A1-4880-BE79-529FF1726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37914" y="-32529"/>
              <a:ext cx="11201232" cy="6670852"/>
            </a:xfrm>
            <a:prstGeom prst="rect">
              <a:avLst/>
            </a:prstGeom>
          </p:spPr>
        </p:pic>
        <p:pic>
          <p:nvPicPr>
            <p:cNvPr id="11" name="图片 136">
              <a:extLst>
                <a:ext uri="{FF2B5EF4-FFF2-40B4-BE49-F238E27FC236}">
                  <a16:creationId xmlns:a16="http://schemas.microsoft.com/office/drawing/2014/main" id="{41B00F96-AD18-4C7E-94B7-7F51F872F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74632" y="-30406"/>
              <a:ext cx="11201232" cy="6601292"/>
            </a:xfrm>
            <a:prstGeom prst="rect">
              <a:avLst/>
            </a:prstGeom>
          </p:spPr>
        </p:pic>
        <p:pic>
          <p:nvPicPr>
            <p:cNvPr id="12" name="图片 142">
              <a:extLst>
                <a:ext uri="{FF2B5EF4-FFF2-40B4-BE49-F238E27FC236}">
                  <a16:creationId xmlns:a16="http://schemas.microsoft.com/office/drawing/2014/main" id="{1A128F8E-F85B-4C51-AAA8-BA4CF4877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9696" y="219677"/>
              <a:ext cx="1086218" cy="5690049"/>
            </a:xfrm>
            <a:prstGeom prst="rect">
              <a:avLst/>
            </a:prstGeom>
          </p:spPr>
        </p:pic>
        <p:pic>
          <p:nvPicPr>
            <p:cNvPr id="16" name="图片 147">
              <a:extLst>
                <a:ext uri="{FF2B5EF4-FFF2-40B4-BE49-F238E27FC236}">
                  <a16:creationId xmlns:a16="http://schemas.microsoft.com/office/drawing/2014/main" id="{BDA26436-43F3-4155-BCE1-57C4EF49E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594101" y="132154"/>
              <a:ext cx="457240" cy="481626"/>
            </a:xfrm>
            <a:prstGeom prst="rect">
              <a:avLst/>
            </a:prstGeom>
          </p:spPr>
        </p:pic>
        <p:sp>
          <p:nvSpPr>
            <p:cNvPr id="17" name="文本框 116">
              <a:extLst>
                <a:ext uri="{FF2B5EF4-FFF2-40B4-BE49-F238E27FC236}">
                  <a16:creationId xmlns:a16="http://schemas.microsoft.com/office/drawing/2014/main" id="{90558AEE-29A4-4436-9CF0-E840524A9BF4}"/>
                </a:ext>
              </a:extLst>
            </p:cNvPr>
            <p:cNvSpPr txBox="1"/>
            <p:nvPr/>
          </p:nvSpPr>
          <p:spPr>
            <a:xfrm>
              <a:off x="4443107" y="1059708"/>
              <a:ext cx="483435" cy="78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文本框 124">
              <a:extLst>
                <a:ext uri="{FF2B5EF4-FFF2-40B4-BE49-F238E27FC236}">
                  <a16:creationId xmlns:a16="http://schemas.microsoft.com/office/drawing/2014/main" id="{A55597F7-0199-48BB-BD44-012D43C420E2}"/>
                </a:ext>
              </a:extLst>
            </p:cNvPr>
            <p:cNvSpPr txBox="1"/>
            <p:nvPr/>
          </p:nvSpPr>
          <p:spPr>
            <a:xfrm>
              <a:off x="5468595" y="1059708"/>
              <a:ext cx="483435" cy="78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文本框 126">
              <a:extLst>
                <a:ext uri="{FF2B5EF4-FFF2-40B4-BE49-F238E27FC236}">
                  <a16:creationId xmlns:a16="http://schemas.microsoft.com/office/drawing/2014/main" id="{4DCBCF8B-7E0E-42E5-85B2-D34B286C8699}"/>
                </a:ext>
              </a:extLst>
            </p:cNvPr>
            <p:cNvSpPr txBox="1"/>
            <p:nvPr/>
          </p:nvSpPr>
          <p:spPr>
            <a:xfrm>
              <a:off x="7567956" y="1059708"/>
              <a:ext cx="483435" cy="78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文本框 127">
              <a:extLst>
                <a:ext uri="{FF2B5EF4-FFF2-40B4-BE49-F238E27FC236}">
                  <a16:creationId xmlns:a16="http://schemas.microsoft.com/office/drawing/2014/main" id="{0E0F19CA-66F8-4EB8-8E88-8BBDE297FCC4}"/>
                </a:ext>
              </a:extLst>
            </p:cNvPr>
            <p:cNvSpPr txBox="1"/>
            <p:nvPr/>
          </p:nvSpPr>
          <p:spPr>
            <a:xfrm>
              <a:off x="3755435" y="3398362"/>
              <a:ext cx="4935560" cy="533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800" b="1" dirty="0">
                <a:solidFill>
                  <a:schemeClr val="accent2"/>
                </a:solidFill>
                <a:latin typeface="Time"/>
                <a:ea typeface="汉仪夏日体W" panose="00020600040101010101" pitchFamily="18" charset="-122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078575" y="828738"/>
            <a:ext cx="12577397" cy="73866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lvl="0"/>
            <a:r>
              <a:rPr lang="en-US" sz="40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Mở vở ra bạn nhỏ thấy gì trên trang giấy?</a:t>
            </a:r>
          </a:p>
        </p:txBody>
      </p:sp>
      <p:sp>
        <p:nvSpPr>
          <p:cNvPr id="23" name="a"/>
          <p:cNvSpPr txBox="1"/>
          <p:nvPr/>
        </p:nvSpPr>
        <p:spPr>
          <a:xfrm>
            <a:off x="1234929" y="2095245"/>
            <a:ext cx="11329259" cy="86177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</a:rPr>
              <a:t>A.Những dòng chữ nắn nót</a:t>
            </a:r>
            <a:r>
              <a:rPr lang="en-US" sz="4800" b="1">
                <a:solidFill>
                  <a:srgbClr val="002060"/>
                </a:solidFill>
                <a:latin typeface=".VnAvant" panose="020B7200000000000000" pitchFamily="34" charset="0"/>
              </a:rPr>
              <a:t>.</a:t>
            </a:r>
            <a:endParaRPr lang="vi-VN" sz="4800" b="1">
              <a:solidFill>
                <a:srgbClr val="002060"/>
              </a:solidFill>
            </a:endParaRPr>
          </a:p>
        </p:txBody>
      </p:sp>
      <p:sp>
        <p:nvSpPr>
          <p:cNvPr id="24" name="b"/>
          <p:cNvSpPr txBox="1"/>
          <p:nvPr/>
        </p:nvSpPr>
        <p:spPr>
          <a:xfrm>
            <a:off x="1234929" y="3303014"/>
            <a:ext cx="10553318" cy="86177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</a:rPr>
              <a:t>B.</a:t>
            </a:r>
            <a:r>
              <a:rPr lang="en-US" sz="4800">
                <a:solidFill>
                  <a:srgbClr val="002060"/>
                </a:solidFill>
              </a:rPr>
              <a:t> </a:t>
            </a:r>
            <a:r>
              <a:rPr lang="en-US" sz="4800" b="1">
                <a:solidFill>
                  <a:srgbClr val="002060"/>
                </a:solidFill>
              </a:rPr>
              <a:t>Những dòng kẻ ngay ngắn</a:t>
            </a:r>
            <a:r>
              <a:rPr lang="en-US" sz="4800">
                <a:solidFill>
                  <a:srgbClr val="002060"/>
                </a:solidFill>
              </a:rPr>
              <a:t>.</a:t>
            </a:r>
            <a:endParaRPr lang="vi-VN" sz="4800">
              <a:solidFill>
                <a:srgbClr val="002060"/>
              </a:solidFill>
            </a:endParaRPr>
          </a:p>
        </p:txBody>
      </p:sp>
      <p:sp>
        <p:nvSpPr>
          <p:cNvPr id="25" name="c"/>
          <p:cNvSpPr txBox="1"/>
          <p:nvPr/>
        </p:nvSpPr>
        <p:spPr>
          <a:xfrm>
            <a:off x="1166131" y="4466149"/>
            <a:ext cx="11655638" cy="108728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>
                <a:solidFill>
                  <a:srgbClr val="002060"/>
                </a:solidFill>
              </a:rPr>
              <a:t>C. Những điểm mười cô cho.</a:t>
            </a:r>
            <a:endParaRPr lang="vi-VN" sz="7200" b="1">
              <a:solidFill>
                <a:srgbClr val="00206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874463" y="3233207"/>
            <a:ext cx="1144272" cy="1116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/>
          </a:p>
        </p:txBody>
      </p:sp>
      <p:pic>
        <p:nvPicPr>
          <p:cNvPr id="27" name="đ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827169" y="2388351"/>
            <a:ext cx="812800" cy="812800"/>
          </a:xfrm>
          <a:prstGeom prst="rect">
            <a:avLst/>
          </a:prstGeom>
        </p:spPr>
      </p:pic>
      <p:pic>
        <p:nvPicPr>
          <p:cNvPr id="28" name="Bản ghi Mới 4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493159" y="3312880"/>
            <a:ext cx="812800" cy="812800"/>
          </a:xfrm>
          <a:prstGeom prst="rect">
            <a:avLst/>
          </a:prstGeom>
        </p:spPr>
      </p:pic>
      <p:pic>
        <p:nvPicPr>
          <p:cNvPr id="29" name="Âm thanh chúc mừng chiến thắng mp3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493159" y="3312880"/>
            <a:ext cx="812800" cy="812800"/>
          </a:xfrm>
          <a:prstGeom prst="rect">
            <a:avLst/>
          </a:prstGeom>
        </p:spPr>
      </p:pic>
      <p:sp>
        <p:nvSpPr>
          <p:cNvPr id="30" name="Oval 54" descr="Newsprint"/>
          <p:cNvSpPr>
            <a:spLocks noChangeArrowheads="1"/>
          </p:cNvSpPr>
          <p:nvPr/>
        </p:nvSpPr>
        <p:spPr bwMode="auto">
          <a:xfrm>
            <a:off x="10978621" y="1840332"/>
            <a:ext cx="914400" cy="685800"/>
          </a:xfrm>
          <a:prstGeom prst="ellipse">
            <a:avLst/>
          </a:prstGeom>
          <a:blipFill dpi="0" rotWithShape="1">
            <a:blip r:embed="rId1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lIns="121917" tIns="60958" rIns="121917" bIns="60958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31" name="Oval 55" descr="Newsprint"/>
          <p:cNvSpPr>
            <a:spLocks noChangeArrowheads="1"/>
          </p:cNvSpPr>
          <p:nvPr/>
        </p:nvSpPr>
        <p:spPr bwMode="auto">
          <a:xfrm>
            <a:off x="10978621" y="1840563"/>
            <a:ext cx="914400" cy="685800"/>
          </a:xfrm>
          <a:prstGeom prst="ellipse">
            <a:avLst/>
          </a:prstGeom>
          <a:blipFill dpi="0" rotWithShape="1">
            <a:blip r:embed="rId1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lIns="121917" tIns="60958" rIns="121917" bIns="60958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32" name="Oval 56" descr="Newsprint"/>
          <p:cNvSpPr>
            <a:spLocks noChangeArrowheads="1"/>
          </p:cNvSpPr>
          <p:nvPr/>
        </p:nvSpPr>
        <p:spPr bwMode="auto">
          <a:xfrm>
            <a:off x="11005668" y="1840332"/>
            <a:ext cx="914400" cy="685800"/>
          </a:xfrm>
          <a:prstGeom prst="ellipse">
            <a:avLst/>
          </a:prstGeom>
          <a:blipFill dpi="0" rotWithShape="1">
            <a:blip r:embed="rId1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lIns="121917" tIns="60958" rIns="121917" bIns="60958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33" name="Oval 57" descr="Newsprint"/>
          <p:cNvSpPr>
            <a:spLocks noChangeArrowheads="1"/>
          </p:cNvSpPr>
          <p:nvPr/>
        </p:nvSpPr>
        <p:spPr bwMode="auto">
          <a:xfrm>
            <a:off x="11018131" y="1844132"/>
            <a:ext cx="914400" cy="685800"/>
          </a:xfrm>
          <a:prstGeom prst="ellipse">
            <a:avLst/>
          </a:prstGeom>
          <a:blipFill dpi="0" rotWithShape="1">
            <a:blip r:embed="rId1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lIns="121917" tIns="60958" rIns="121917" bIns="60958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34" name="Oval 58" descr="Newsprint"/>
          <p:cNvSpPr>
            <a:spLocks noChangeArrowheads="1"/>
          </p:cNvSpPr>
          <p:nvPr/>
        </p:nvSpPr>
        <p:spPr bwMode="auto">
          <a:xfrm>
            <a:off x="11005668" y="1840332"/>
            <a:ext cx="914400" cy="685800"/>
          </a:xfrm>
          <a:prstGeom prst="ellipse">
            <a:avLst/>
          </a:prstGeom>
          <a:blipFill dpi="0" rotWithShape="1">
            <a:blip r:embed="rId1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lIns="121917" tIns="60958" rIns="121917" bIns="60958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35" name="Oval 59" descr="Newsprint"/>
          <p:cNvSpPr>
            <a:spLocks noChangeArrowheads="1"/>
          </p:cNvSpPr>
          <p:nvPr/>
        </p:nvSpPr>
        <p:spPr bwMode="auto">
          <a:xfrm>
            <a:off x="9871744" y="1890745"/>
            <a:ext cx="2336800" cy="685800"/>
          </a:xfrm>
          <a:prstGeom prst="ellipse">
            <a:avLst/>
          </a:prstGeom>
          <a:blipFill dpi="0" rotWithShape="1">
            <a:blip r:embed="rId1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lIns="121917" tIns="60958" rIns="121917" bIns="60958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vi-VN" sz="4000" b="1">
                <a:solidFill>
                  <a:srgbClr val="FF0000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266020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5224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 showWhenStopped="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 showWhenStopped="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22" grpId="0"/>
      <p:bldP spid="23" grpId="0"/>
      <p:bldP spid="24" grpId="0"/>
      <p:bldP spid="25" grpId="0"/>
      <p:bldP spid="26" grpId="0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EB554C5-D166-4009-B89E-6D1164D5EC23}"/>
              </a:ext>
            </a:extLst>
          </p:cNvPr>
          <p:cNvGrpSpPr/>
          <p:nvPr/>
        </p:nvGrpSpPr>
        <p:grpSpPr>
          <a:xfrm>
            <a:off x="-320450" y="238009"/>
            <a:ext cx="12213471" cy="6578999"/>
            <a:chOff x="-9696" y="-32529"/>
            <a:chExt cx="11793381" cy="6712677"/>
          </a:xfrm>
        </p:grpSpPr>
        <p:pic>
          <p:nvPicPr>
            <p:cNvPr id="9" name="图片 134">
              <a:extLst>
                <a:ext uri="{FF2B5EF4-FFF2-40B4-BE49-F238E27FC236}">
                  <a16:creationId xmlns:a16="http://schemas.microsoft.com/office/drawing/2014/main" id="{85FD090F-B4BB-4A44-9740-6824D8BFB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82453" y="-32440"/>
              <a:ext cx="11201232" cy="6712588"/>
            </a:xfrm>
            <a:prstGeom prst="rect">
              <a:avLst/>
            </a:prstGeom>
          </p:spPr>
        </p:pic>
        <p:pic>
          <p:nvPicPr>
            <p:cNvPr id="10" name="图片 135">
              <a:extLst>
                <a:ext uri="{FF2B5EF4-FFF2-40B4-BE49-F238E27FC236}">
                  <a16:creationId xmlns:a16="http://schemas.microsoft.com/office/drawing/2014/main" id="{94FB0325-05A1-4880-BE79-529FF1726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37914" y="-32529"/>
              <a:ext cx="11201232" cy="6670852"/>
            </a:xfrm>
            <a:prstGeom prst="rect">
              <a:avLst/>
            </a:prstGeom>
          </p:spPr>
        </p:pic>
        <p:pic>
          <p:nvPicPr>
            <p:cNvPr id="11" name="图片 136">
              <a:extLst>
                <a:ext uri="{FF2B5EF4-FFF2-40B4-BE49-F238E27FC236}">
                  <a16:creationId xmlns:a16="http://schemas.microsoft.com/office/drawing/2014/main" id="{41B00F96-AD18-4C7E-94B7-7F51F872F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74632" y="-30406"/>
              <a:ext cx="11201232" cy="6601292"/>
            </a:xfrm>
            <a:prstGeom prst="rect">
              <a:avLst/>
            </a:prstGeom>
          </p:spPr>
        </p:pic>
        <p:pic>
          <p:nvPicPr>
            <p:cNvPr id="12" name="图片 142">
              <a:extLst>
                <a:ext uri="{FF2B5EF4-FFF2-40B4-BE49-F238E27FC236}">
                  <a16:creationId xmlns:a16="http://schemas.microsoft.com/office/drawing/2014/main" id="{1A128F8E-F85B-4C51-AAA8-BA4CF4877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9696" y="219677"/>
              <a:ext cx="1086218" cy="5690049"/>
            </a:xfrm>
            <a:prstGeom prst="rect">
              <a:avLst/>
            </a:prstGeom>
          </p:spPr>
        </p:pic>
        <p:pic>
          <p:nvPicPr>
            <p:cNvPr id="16" name="图片 147">
              <a:extLst>
                <a:ext uri="{FF2B5EF4-FFF2-40B4-BE49-F238E27FC236}">
                  <a16:creationId xmlns:a16="http://schemas.microsoft.com/office/drawing/2014/main" id="{BDA26436-43F3-4155-BCE1-57C4EF49E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594101" y="132154"/>
              <a:ext cx="457240" cy="481626"/>
            </a:xfrm>
            <a:prstGeom prst="rect">
              <a:avLst/>
            </a:prstGeom>
          </p:spPr>
        </p:pic>
        <p:sp>
          <p:nvSpPr>
            <p:cNvPr id="17" name="文本框 116">
              <a:extLst>
                <a:ext uri="{FF2B5EF4-FFF2-40B4-BE49-F238E27FC236}">
                  <a16:creationId xmlns:a16="http://schemas.microsoft.com/office/drawing/2014/main" id="{90558AEE-29A4-4436-9CF0-E840524A9BF4}"/>
                </a:ext>
              </a:extLst>
            </p:cNvPr>
            <p:cNvSpPr txBox="1"/>
            <p:nvPr/>
          </p:nvSpPr>
          <p:spPr>
            <a:xfrm>
              <a:off x="4443107" y="1059708"/>
              <a:ext cx="483435" cy="78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文本框 124">
              <a:extLst>
                <a:ext uri="{FF2B5EF4-FFF2-40B4-BE49-F238E27FC236}">
                  <a16:creationId xmlns:a16="http://schemas.microsoft.com/office/drawing/2014/main" id="{A55597F7-0199-48BB-BD44-012D43C420E2}"/>
                </a:ext>
              </a:extLst>
            </p:cNvPr>
            <p:cNvSpPr txBox="1"/>
            <p:nvPr/>
          </p:nvSpPr>
          <p:spPr>
            <a:xfrm>
              <a:off x="5468595" y="1059708"/>
              <a:ext cx="483435" cy="78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文本框 126">
              <a:extLst>
                <a:ext uri="{FF2B5EF4-FFF2-40B4-BE49-F238E27FC236}">
                  <a16:creationId xmlns:a16="http://schemas.microsoft.com/office/drawing/2014/main" id="{4DCBCF8B-7E0E-42E5-85B2-D34B286C8699}"/>
                </a:ext>
              </a:extLst>
            </p:cNvPr>
            <p:cNvSpPr txBox="1"/>
            <p:nvPr/>
          </p:nvSpPr>
          <p:spPr>
            <a:xfrm>
              <a:off x="7567956" y="1059708"/>
              <a:ext cx="483435" cy="78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文本框 127">
              <a:extLst>
                <a:ext uri="{FF2B5EF4-FFF2-40B4-BE49-F238E27FC236}">
                  <a16:creationId xmlns:a16="http://schemas.microsoft.com/office/drawing/2014/main" id="{0E0F19CA-66F8-4EB8-8E88-8BBDE297FCC4}"/>
                </a:ext>
              </a:extLst>
            </p:cNvPr>
            <p:cNvSpPr txBox="1"/>
            <p:nvPr/>
          </p:nvSpPr>
          <p:spPr>
            <a:xfrm>
              <a:off x="3755435" y="3398362"/>
              <a:ext cx="4935560" cy="533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800" b="1" dirty="0">
                <a:solidFill>
                  <a:schemeClr val="accent2"/>
                </a:solidFill>
                <a:latin typeface="Time"/>
                <a:ea typeface="汉仪夏日体W" panose="00020600040101010101" pitchFamily="18" charset="-122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976977" y="828738"/>
            <a:ext cx="12577397" cy="73866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lvl="0"/>
            <a:r>
              <a:rPr lang="en-US" sz="40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Lật từng trang, bạn nhỏ cảm thấy thế nào?</a:t>
            </a:r>
          </a:p>
        </p:txBody>
      </p:sp>
      <p:sp>
        <p:nvSpPr>
          <p:cNvPr id="23" name="a"/>
          <p:cNvSpPr txBox="1"/>
          <p:nvPr/>
        </p:nvSpPr>
        <p:spPr>
          <a:xfrm>
            <a:off x="1234929" y="2095245"/>
            <a:ext cx="11329259" cy="86177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</a:rPr>
              <a:t>A. </a:t>
            </a:r>
            <a:r>
              <a:rPr lang="en-US" sz="4800">
                <a:solidFill>
                  <a:srgbClr val="002060"/>
                </a:solidFill>
              </a:rPr>
              <a:t>Giấy mát rượi, thơm tho</a:t>
            </a:r>
            <a:r>
              <a:rPr lang="en-US" sz="4800" b="1">
                <a:solidFill>
                  <a:srgbClr val="002060"/>
                </a:solidFill>
                <a:latin typeface=".VnAvant" panose="020B7200000000000000" pitchFamily="34" charset="0"/>
              </a:rPr>
              <a:t>.</a:t>
            </a:r>
            <a:endParaRPr lang="vi-VN" sz="4800" b="1">
              <a:solidFill>
                <a:srgbClr val="002060"/>
              </a:solidFill>
            </a:endParaRPr>
          </a:p>
        </p:txBody>
      </p:sp>
      <p:sp>
        <p:nvSpPr>
          <p:cNvPr id="24" name="b"/>
          <p:cNvSpPr txBox="1"/>
          <p:nvPr/>
        </p:nvSpPr>
        <p:spPr>
          <a:xfrm>
            <a:off x="1234929" y="3303014"/>
            <a:ext cx="10553318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</a:rPr>
              <a:t>B.</a:t>
            </a:r>
            <a:r>
              <a:rPr lang="en-US" sz="4800">
                <a:solidFill>
                  <a:srgbClr val="002060"/>
                </a:solidFill>
              </a:rPr>
              <a:t> Bàn tay xinh đang viết nắn nót.</a:t>
            </a:r>
            <a:endParaRPr lang="vi-VN" sz="4800">
              <a:solidFill>
                <a:srgbClr val="002060"/>
              </a:solidFill>
            </a:endParaRPr>
          </a:p>
        </p:txBody>
      </p:sp>
      <p:sp>
        <p:nvSpPr>
          <p:cNvPr id="25" name="c"/>
          <p:cNvSpPr txBox="1"/>
          <p:nvPr/>
        </p:nvSpPr>
        <p:spPr>
          <a:xfrm>
            <a:off x="1166131" y="4466149"/>
            <a:ext cx="11655638" cy="108728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>
                <a:solidFill>
                  <a:srgbClr val="002060"/>
                </a:solidFill>
              </a:rPr>
              <a:t>C. </a:t>
            </a:r>
            <a:r>
              <a:rPr lang="en-US" sz="4800">
                <a:solidFill>
                  <a:srgbClr val="002060"/>
                </a:solidFill>
              </a:rPr>
              <a:t>Chữ viết đẹp.</a:t>
            </a:r>
            <a:endParaRPr lang="vi-VN" sz="7200">
              <a:solidFill>
                <a:srgbClr val="00206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1021769" y="2052735"/>
            <a:ext cx="1144272" cy="1116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/>
          </a:p>
        </p:txBody>
      </p:sp>
      <p:pic>
        <p:nvPicPr>
          <p:cNvPr id="27" name="đ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827169" y="2388351"/>
            <a:ext cx="812800" cy="812800"/>
          </a:xfrm>
          <a:prstGeom prst="rect">
            <a:avLst/>
          </a:prstGeom>
        </p:spPr>
      </p:pic>
      <p:pic>
        <p:nvPicPr>
          <p:cNvPr id="28" name="Bản ghi Mới 4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493159" y="3312880"/>
            <a:ext cx="812800" cy="812800"/>
          </a:xfrm>
          <a:prstGeom prst="rect">
            <a:avLst/>
          </a:prstGeom>
        </p:spPr>
      </p:pic>
      <p:pic>
        <p:nvPicPr>
          <p:cNvPr id="29" name="Âm thanh chúc mừng chiến thắng mp3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493159" y="3312880"/>
            <a:ext cx="812800" cy="812800"/>
          </a:xfrm>
          <a:prstGeom prst="rect">
            <a:avLst/>
          </a:prstGeom>
        </p:spPr>
      </p:pic>
      <p:sp>
        <p:nvSpPr>
          <p:cNvPr id="30" name="Oval 54" descr="Newsprint"/>
          <p:cNvSpPr>
            <a:spLocks noChangeArrowheads="1"/>
          </p:cNvSpPr>
          <p:nvPr/>
        </p:nvSpPr>
        <p:spPr bwMode="auto">
          <a:xfrm>
            <a:off x="10978621" y="1840332"/>
            <a:ext cx="914400" cy="685800"/>
          </a:xfrm>
          <a:prstGeom prst="ellipse">
            <a:avLst/>
          </a:prstGeom>
          <a:blipFill dpi="0" rotWithShape="1">
            <a:blip r:embed="rId1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lIns="121917" tIns="60958" rIns="121917" bIns="60958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31" name="Oval 55" descr="Newsprint"/>
          <p:cNvSpPr>
            <a:spLocks noChangeArrowheads="1"/>
          </p:cNvSpPr>
          <p:nvPr/>
        </p:nvSpPr>
        <p:spPr bwMode="auto">
          <a:xfrm>
            <a:off x="10978621" y="1840563"/>
            <a:ext cx="914400" cy="685800"/>
          </a:xfrm>
          <a:prstGeom prst="ellipse">
            <a:avLst/>
          </a:prstGeom>
          <a:blipFill dpi="0" rotWithShape="1">
            <a:blip r:embed="rId1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lIns="121917" tIns="60958" rIns="121917" bIns="60958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4</a:t>
            </a:r>
          </a:p>
        </p:txBody>
      </p:sp>
      <p:sp>
        <p:nvSpPr>
          <p:cNvPr id="32" name="Oval 56" descr="Newsprint"/>
          <p:cNvSpPr>
            <a:spLocks noChangeArrowheads="1"/>
          </p:cNvSpPr>
          <p:nvPr/>
        </p:nvSpPr>
        <p:spPr bwMode="auto">
          <a:xfrm>
            <a:off x="11005668" y="1840332"/>
            <a:ext cx="914400" cy="685800"/>
          </a:xfrm>
          <a:prstGeom prst="ellipse">
            <a:avLst/>
          </a:prstGeom>
          <a:blipFill dpi="0" rotWithShape="1">
            <a:blip r:embed="rId1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lIns="121917" tIns="60958" rIns="121917" bIns="60958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33" name="Oval 57" descr="Newsprint"/>
          <p:cNvSpPr>
            <a:spLocks noChangeArrowheads="1"/>
          </p:cNvSpPr>
          <p:nvPr/>
        </p:nvSpPr>
        <p:spPr bwMode="auto">
          <a:xfrm>
            <a:off x="11018131" y="1844132"/>
            <a:ext cx="914400" cy="685800"/>
          </a:xfrm>
          <a:prstGeom prst="ellipse">
            <a:avLst/>
          </a:prstGeom>
          <a:blipFill dpi="0" rotWithShape="1">
            <a:blip r:embed="rId1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lIns="121917" tIns="60958" rIns="121917" bIns="60958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34" name="Oval 58" descr="Newsprint"/>
          <p:cNvSpPr>
            <a:spLocks noChangeArrowheads="1"/>
          </p:cNvSpPr>
          <p:nvPr/>
        </p:nvSpPr>
        <p:spPr bwMode="auto">
          <a:xfrm>
            <a:off x="11005668" y="1840332"/>
            <a:ext cx="914400" cy="685800"/>
          </a:xfrm>
          <a:prstGeom prst="ellipse">
            <a:avLst/>
          </a:prstGeom>
          <a:blipFill dpi="0" rotWithShape="1">
            <a:blip r:embed="rId1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lIns="121917" tIns="60958" rIns="121917" bIns="60958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35" name="Oval 59" descr="Newsprint"/>
          <p:cNvSpPr>
            <a:spLocks noChangeArrowheads="1"/>
          </p:cNvSpPr>
          <p:nvPr/>
        </p:nvSpPr>
        <p:spPr bwMode="auto">
          <a:xfrm>
            <a:off x="9871744" y="1890745"/>
            <a:ext cx="2336800" cy="685800"/>
          </a:xfrm>
          <a:prstGeom prst="ellipse">
            <a:avLst/>
          </a:prstGeom>
          <a:blipFill dpi="0" rotWithShape="1">
            <a:blip r:embed="rId17"/>
            <a:srcRect/>
            <a:tile tx="0" ty="0" sx="100000" sy="100000" flip="none" algn="tl"/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lIns="121917" tIns="60958" rIns="121917" bIns="60958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vi-VN" sz="4000" b="1">
                <a:solidFill>
                  <a:srgbClr val="FF0000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251741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indows XP Shut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5224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 showWhenStopped="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 showWhenStopped="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22" grpId="0"/>
      <p:bldP spid="23" grpId="0"/>
      <p:bldP spid="24" grpId="0"/>
      <p:bldP spid="25" grpId="0"/>
      <p:bldP spid="26" grpId="0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135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0E169F-F93A-4274-BA16-19F4BFEC5C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0"/>
          <a:stretch/>
        </p:blipFill>
        <p:spPr>
          <a:xfrm>
            <a:off x="-700088" y="110836"/>
            <a:ext cx="12892088" cy="674716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65731EAC-0B9A-48BE-915B-F9D7722B69FB}"/>
              </a:ext>
            </a:extLst>
          </p:cNvPr>
          <p:cNvSpPr/>
          <p:nvPr/>
        </p:nvSpPr>
        <p:spPr>
          <a:xfrm>
            <a:off x="2160023" y="926563"/>
            <a:ext cx="9598840" cy="5433500"/>
          </a:xfrm>
          <a:prstGeom prst="rect">
            <a:avLst/>
          </a:prstGeom>
          <a:solidFill>
            <a:srgbClr val="C4D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oogle Shape;401;p15">
            <a:extLst>
              <a:ext uri="{FF2B5EF4-FFF2-40B4-BE49-F238E27FC236}">
                <a16:creationId xmlns:a16="http://schemas.microsoft.com/office/drawing/2014/main" id="{D8C8187F-FF2D-4D6E-97FC-217B84518E22}"/>
              </a:ext>
            </a:extLst>
          </p:cNvPr>
          <p:cNvSpPr txBox="1">
            <a:spLocks/>
          </p:cNvSpPr>
          <p:nvPr/>
        </p:nvSpPr>
        <p:spPr>
          <a:xfrm>
            <a:off x="1953769" y="556897"/>
            <a:ext cx="7107044" cy="103302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2" algn="ctr"/>
            <a:r>
              <a:rPr lang="en-US" sz="3600" b="1">
                <a:solidFill>
                  <a:srgbClr val="9F115B"/>
                </a:solidFill>
                <a:ea typeface="Tahoma" panose="020B0604030504040204" pitchFamily="34" charset="0"/>
                <a:cs typeface="Tahoma" panose="020B0604030504040204" pitchFamily="34" charset="0"/>
              </a:rPr>
              <a:t>Quyển vở của em</a:t>
            </a:r>
            <a:endParaRPr lang="en-US" sz="3600" b="1" dirty="0">
              <a:solidFill>
                <a:srgbClr val="9F115B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6C8D2C-E9A2-42FE-9985-0BD86856503F}"/>
              </a:ext>
            </a:extLst>
          </p:cNvPr>
          <p:cNvSpPr txBox="1"/>
          <p:nvPr/>
        </p:nvSpPr>
        <p:spPr>
          <a:xfrm>
            <a:off x="3329494" y="1332371"/>
            <a:ext cx="928837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Quyển vở này mở ra</a:t>
            </a:r>
          </a:p>
          <a:p>
            <a:r>
              <a:rPr lang="en-US" sz="3600"/>
              <a:t>Bao nhiêu trang giấy trắng</a:t>
            </a:r>
          </a:p>
          <a:p>
            <a:r>
              <a:rPr lang="en-US" sz="3600"/>
              <a:t>Từng dòng kẻ ngay ngắn</a:t>
            </a:r>
          </a:p>
          <a:p>
            <a:r>
              <a:rPr lang="en-US" sz="3600"/>
              <a:t>Như chúng em xếp hàng.</a:t>
            </a:r>
          </a:p>
          <a:p>
            <a:endParaRPr lang="en-US" sz="3600"/>
          </a:p>
          <a:p>
            <a:r>
              <a:rPr lang="en-US" sz="3600"/>
              <a:t>Lật từng trang, từng trang</a:t>
            </a:r>
          </a:p>
          <a:p>
            <a:r>
              <a:rPr lang="en-US" sz="3600"/>
              <a:t>Giấy trắng sờ mát rượi</a:t>
            </a:r>
          </a:p>
          <a:p>
            <a:r>
              <a:rPr lang="en-US" sz="3600"/>
              <a:t>Thơm tho mùi giấy mới</a:t>
            </a:r>
          </a:p>
          <a:p>
            <a:r>
              <a:rPr lang="en-US" sz="3600"/>
              <a:t>Nắn nót bàn tay xinh.</a:t>
            </a:r>
          </a:p>
        </p:txBody>
      </p:sp>
      <p:pic>
        <p:nvPicPr>
          <p:cNvPr id="5" name="Picture 4" descr="A group of dolls&#10;&#10;Description automatically generated with low confidence">
            <a:extLst>
              <a:ext uri="{FF2B5EF4-FFF2-40B4-BE49-F238E27FC236}">
                <a16:creationId xmlns:a16="http://schemas.microsoft.com/office/drawing/2014/main" id="{C2FF8DEB-9889-4762-A70F-1AEFC3EAD4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825" y="4735118"/>
            <a:ext cx="2621899" cy="232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751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8898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1491" y="1482456"/>
            <a:ext cx="6345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/>
              <a:t>quyển vở</a:t>
            </a:r>
            <a:endParaRPr lang="vi-VN" sz="4800"/>
          </a:p>
        </p:txBody>
      </p:sp>
      <p:sp>
        <p:nvSpPr>
          <p:cNvPr id="3" name="TextBox 2"/>
          <p:cNvSpPr txBox="1"/>
          <p:nvPr/>
        </p:nvSpPr>
        <p:spPr>
          <a:xfrm>
            <a:off x="1191491" y="2507692"/>
            <a:ext cx="6345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/>
              <a:t>giấy trắng</a:t>
            </a:r>
            <a:endParaRPr lang="vi-VN" sz="4800"/>
          </a:p>
        </p:txBody>
      </p:sp>
      <p:sp>
        <p:nvSpPr>
          <p:cNvPr id="4" name="TextBox 3"/>
          <p:cNvSpPr txBox="1"/>
          <p:nvPr/>
        </p:nvSpPr>
        <p:spPr>
          <a:xfrm>
            <a:off x="1191491" y="3505219"/>
            <a:ext cx="6345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/>
              <a:t>ngay ngắn</a:t>
            </a:r>
            <a:endParaRPr lang="vi-VN" sz="4800"/>
          </a:p>
        </p:txBody>
      </p:sp>
      <p:sp>
        <p:nvSpPr>
          <p:cNvPr id="5" name="TextBox 4"/>
          <p:cNvSpPr txBox="1"/>
          <p:nvPr/>
        </p:nvSpPr>
        <p:spPr>
          <a:xfrm>
            <a:off x="1191491" y="4447328"/>
            <a:ext cx="6345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/>
              <a:t>xếp hàng</a:t>
            </a:r>
            <a:endParaRPr lang="vi-VN" sz="4800"/>
          </a:p>
        </p:txBody>
      </p:sp>
      <p:sp>
        <p:nvSpPr>
          <p:cNvPr id="6" name="TextBox 5"/>
          <p:cNvSpPr txBox="1"/>
          <p:nvPr/>
        </p:nvSpPr>
        <p:spPr>
          <a:xfrm>
            <a:off x="6165297" y="4391348"/>
            <a:ext cx="6345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/>
              <a:t>lật từng trang</a:t>
            </a:r>
            <a:endParaRPr lang="vi-VN" sz="4800"/>
          </a:p>
        </p:txBody>
      </p:sp>
      <p:sp>
        <p:nvSpPr>
          <p:cNvPr id="7" name="TextBox 6"/>
          <p:cNvSpPr txBox="1"/>
          <p:nvPr/>
        </p:nvSpPr>
        <p:spPr>
          <a:xfrm>
            <a:off x="6123710" y="1482455"/>
            <a:ext cx="6345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/>
              <a:t>mát rượi</a:t>
            </a:r>
            <a:endParaRPr lang="vi-VN" sz="4800"/>
          </a:p>
        </p:txBody>
      </p:sp>
      <p:sp>
        <p:nvSpPr>
          <p:cNvPr id="8" name="TextBox 7"/>
          <p:cNvSpPr txBox="1"/>
          <p:nvPr/>
        </p:nvSpPr>
        <p:spPr>
          <a:xfrm>
            <a:off x="6123710" y="2507691"/>
            <a:ext cx="6345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/>
              <a:t>nắn nót</a:t>
            </a:r>
            <a:endParaRPr lang="vi-VN" sz="4800"/>
          </a:p>
        </p:txBody>
      </p:sp>
      <p:sp>
        <p:nvSpPr>
          <p:cNvPr id="9" name="TextBox 8"/>
          <p:cNvSpPr txBox="1"/>
          <p:nvPr/>
        </p:nvSpPr>
        <p:spPr>
          <a:xfrm>
            <a:off x="6123710" y="3505218"/>
            <a:ext cx="6345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/>
              <a:t>tay xinh</a:t>
            </a:r>
            <a:endParaRPr lang="vi-VN" sz="4800"/>
          </a:p>
        </p:txBody>
      </p:sp>
    </p:spTree>
    <p:extLst>
      <p:ext uri="{BB962C8B-B14F-4D97-AF65-F5344CB8AC3E}">
        <p14:creationId xmlns:p14="http://schemas.microsoft.com/office/powerpoint/2010/main" val="4220524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1289</TotalTime>
  <Words>262</Words>
  <Application>Microsoft Office PowerPoint</Application>
  <PresentationFormat>Widescreen</PresentationFormat>
  <Paragraphs>66</Paragraphs>
  <Slides>15</Slides>
  <Notes>2</Notes>
  <HiddenSlides>0</HiddenSlides>
  <MMClips>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Calibri</vt:lpstr>
      <vt:lpstr>Time</vt:lpstr>
      <vt:lpstr>.VnAvant</vt:lpstr>
      <vt:lpstr>UTM Avo</vt:lpstr>
      <vt:lpstr>HP001 4 hàng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103</cp:revision>
  <dcterms:created xsi:type="dcterms:W3CDTF">2021-11-01T08:16:43Z</dcterms:created>
  <dcterms:modified xsi:type="dcterms:W3CDTF">2025-04-20T12:31:03Z</dcterms:modified>
</cp:coreProperties>
</file>