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2" r:id="rId2"/>
    <p:sldMasterId id="2147483674" r:id="rId3"/>
  </p:sldMasterIdLst>
  <p:notesMasterIdLst>
    <p:notesMasterId r:id="rId36"/>
  </p:notesMasterIdLst>
  <p:sldIdLst>
    <p:sldId id="256" r:id="rId4"/>
    <p:sldId id="264" r:id="rId5"/>
    <p:sldId id="279" r:id="rId6"/>
    <p:sldId id="280" r:id="rId7"/>
    <p:sldId id="263" r:id="rId8"/>
    <p:sldId id="281" r:id="rId9"/>
    <p:sldId id="282" r:id="rId10"/>
    <p:sldId id="283" r:id="rId11"/>
    <p:sldId id="315" r:id="rId12"/>
    <p:sldId id="284" r:id="rId13"/>
    <p:sldId id="316" r:id="rId14"/>
    <p:sldId id="288" r:id="rId15"/>
    <p:sldId id="289" r:id="rId16"/>
    <p:sldId id="265" r:id="rId17"/>
    <p:sldId id="285" r:id="rId18"/>
    <p:sldId id="317" r:id="rId19"/>
    <p:sldId id="318" r:id="rId20"/>
    <p:sldId id="319" r:id="rId21"/>
    <p:sldId id="320" r:id="rId22"/>
    <p:sldId id="321" r:id="rId23"/>
    <p:sldId id="322" r:id="rId24"/>
    <p:sldId id="323" r:id="rId25"/>
    <p:sldId id="324" r:id="rId26"/>
    <p:sldId id="325" r:id="rId27"/>
    <p:sldId id="326" r:id="rId28"/>
    <p:sldId id="292" r:id="rId29"/>
    <p:sldId id="269" r:id="rId30"/>
    <p:sldId id="293" r:id="rId31"/>
    <p:sldId id="327" r:id="rId32"/>
    <p:sldId id="272" r:id="rId33"/>
    <p:sldId id="267" r:id="rId34"/>
    <p:sldId id="270" r:id="rId35"/>
  </p:sldIdLst>
  <p:sldSz cx="12192000" cy="6858000"/>
  <p:notesSz cx="6858000" cy="9144000"/>
  <p:custDataLst>
    <p:tags r:id="rId3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3309" autoAdjust="0"/>
  </p:normalViewPr>
  <p:slideViewPr>
    <p:cSldViewPr snapToGrid="0">
      <p:cViewPr varScale="1">
        <p:scale>
          <a:sx n="103" d="100"/>
          <a:sy n="103" d="100"/>
        </p:scale>
        <p:origin x="13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A4531-0B51-49D6-A0B1-471E11A90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89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err="1"/>
              <a:t>Nhấn</a:t>
            </a:r>
            <a:r>
              <a:rPr lang="en-US" dirty="0"/>
              <a:t> </a:t>
            </a:r>
            <a:r>
              <a:rPr lang="en-US" dirty="0" err="1"/>
              <a:t>lần</a:t>
            </a:r>
            <a:r>
              <a:rPr lang="en-US" dirty="0"/>
              <a:t> 1 </a:t>
            </a:r>
            <a:r>
              <a:rPr lang="en-US" dirty="0" err="1"/>
              <a:t>vào</a:t>
            </a:r>
            <a:r>
              <a:rPr lang="en-US" dirty="0"/>
              <a:t> </a:t>
            </a:r>
            <a:r>
              <a:rPr lang="en-US" dirty="0" err="1"/>
              <a:t>khoảng</a:t>
            </a:r>
            <a:r>
              <a:rPr lang="en-US" dirty="0"/>
              <a:t> </a:t>
            </a:r>
            <a:r>
              <a:rPr lang="en-US" dirty="0" err="1"/>
              <a:t>trống</a:t>
            </a:r>
            <a:r>
              <a:rPr lang="en-US" dirty="0"/>
              <a:t> </a:t>
            </a:r>
            <a:r>
              <a:rPr lang="en-US" dirty="0" err="1"/>
              <a:t>để</a:t>
            </a:r>
            <a:r>
              <a:rPr lang="en-US" dirty="0"/>
              <a:t> </a:t>
            </a:r>
            <a:r>
              <a:rPr lang="en-US" dirty="0" err="1"/>
              <a:t>bỏ</a:t>
            </a:r>
            <a:r>
              <a:rPr lang="en-US" dirty="0"/>
              <a:t> </a:t>
            </a:r>
            <a:r>
              <a:rPr lang="en-US" dirty="0" err="1"/>
              <a:t>câu</a:t>
            </a:r>
            <a:r>
              <a:rPr lang="en-US" dirty="0"/>
              <a:t> </a:t>
            </a:r>
            <a:r>
              <a:rPr lang="en-US" dirty="0" err="1"/>
              <a:t>hỏi</a:t>
            </a:r>
            <a:r>
              <a:rPr lang="en-US" dirty="0"/>
              <a:t> </a:t>
            </a:r>
            <a:r>
              <a:rPr lang="en-US" dirty="0" err="1"/>
              <a:t>vào</a:t>
            </a:r>
            <a:r>
              <a:rPr lang="en-US" dirty="0"/>
              <a:t> </a:t>
            </a:r>
            <a:r>
              <a:rPr lang="en-US" dirty="0" err="1"/>
              <a:t>ly</a:t>
            </a:r>
            <a:r>
              <a:rPr lang="en-US" dirty="0"/>
              <a:t>.</a:t>
            </a:r>
          </a:p>
          <a:p>
            <a:pPr marL="171450" indent="-171450">
              <a:buFontTx/>
              <a:buChar char="-"/>
            </a:pPr>
            <a:r>
              <a:rPr lang="en-US" dirty="0" err="1"/>
              <a:t>Nhấn</a:t>
            </a:r>
            <a:r>
              <a:rPr lang="en-US" dirty="0"/>
              <a:t> </a:t>
            </a:r>
            <a:r>
              <a:rPr lang="en-US" dirty="0" err="1"/>
              <a:t>lần</a:t>
            </a:r>
            <a:r>
              <a:rPr lang="en-US" dirty="0"/>
              <a:t> 2 </a:t>
            </a:r>
            <a:r>
              <a:rPr lang="en-US" dirty="0" err="1"/>
              <a:t>vào</a:t>
            </a:r>
            <a:r>
              <a:rPr lang="en-US" dirty="0"/>
              <a:t> </a:t>
            </a:r>
            <a:r>
              <a:rPr lang="en-US" dirty="0" err="1"/>
              <a:t>khoảng</a:t>
            </a:r>
            <a:r>
              <a:rPr lang="en-US" dirty="0"/>
              <a:t> </a:t>
            </a:r>
            <a:r>
              <a:rPr lang="en-US" dirty="0" err="1"/>
              <a:t>trống</a:t>
            </a:r>
            <a:r>
              <a:rPr lang="en-US" dirty="0"/>
              <a:t> </a:t>
            </a:r>
            <a:r>
              <a:rPr lang="en-US" dirty="0" err="1"/>
              <a:t>để</a:t>
            </a:r>
            <a:r>
              <a:rPr lang="en-US" dirty="0"/>
              <a:t> </a:t>
            </a:r>
            <a:r>
              <a:rPr lang="en-US" dirty="0" err="1"/>
              <a:t>trộn</a:t>
            </a:r>
            <a:r>
              <a:rPr lang="en-US" dirty="0"/>
              <a:t> </a:t>
            </a:r>
            <a:r>
              <a:rPr lang="en-US" dirty="0" err="1"/>
              <a:t>các</a:t>
            </a:r>
            <a:r>
              <a:rPr lang="en-US" dirty="0"/>
              <a:t> </a:t>
            </a:r>
            <a:r>
              <a:rPr lang="en-US" dirty="0" err="1"/>
              <a:t>ly</a:t>
            </a:r>
            <a:r>
              <a:rPr lang="en-US" dirty="0"/>
              <a:t> </a:t>
            </a:r>
            <a:r>
              <a:rPr lang="en-US" dirty="0" err="1"/>
              <a:t>với</a:t>
            </a:r>
            <a:r>
              <a:rPr lang="en-US" dirty="0"/>
              <a:t> </a:t>
            </a:r>
            <a:r>
              <a:rPr lang="en-US" dirty="0" err="1"/>
              <a:t>nhau</a:t>
            </a:r>
            <a:r>
              <a:rPr lang="en-US" dirty="0"/>
              <a:t>.</a:t>
            </a:r>
          </a:p>
          <a:p>
            <a:pPr marL="171450" indent="-171450">
              <a:buFontTx/>
              <a:buChar char="-"/>
            </a:pPr>
            <a:r>
              <a:rPr lang="en-US" dirty="0" err="1"/>
              <a:t>Nhấn</a:t>
            </a:r>
            <a:r>
              <a:rPr lang="en-US" dirty="0"/>
              <a:t> </a:t>
            </a:r>
            <a:r>
              <a:rPr lang="en-US" dirty="0" err="1"/>
              <a:t>vào</a:t>
            </a:r>
            <a:r>
              <a:rPr lang="en-US" dirty="0"/>
              <a:t> </a:t>
            </a:r>
            <a:r>
              <a:rPr lang="en-US" dirty="0" err="1"/>
              <a:t>chữ</a:t>
            </a:r>
            <a:r>
              <a:rPr lang="en-US" dirty="0"/>
              <a:t> </a:t>
            </a:r>
            <a:r>
              <a:rPr lang="en-US" dirty="0" err="1"/>
              <a:t>bắt</a:t>
            </a:r>
            <a:r>
              <a:rPr lang="en-US" dirty="0"/>
              <a:t> </a:t>
            </a:r>
            <a:r>
              <a:rPr lang="en-US" dirty="0" err="1"/>
              <a:t>đầu</a:t>
            </a:r>
            <a:r>
              <a:rPr lang="en-US" dirty="0"/>
              <a:t>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6AAF5-3CCB-4A12-B1E4-46370C414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11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err="1"/>
              <a:t>Nhấn</a:t>
            </a:r>
            <a:r>
              <a:rPr lang="en-US" dirty="0"/>
              <a:t> </a:t>
            </a:r>
            <a:r>
              <a:rPr lang="en-US" dirty="0" err="1"/>
              <a:t>vào</a:t>
            </a:r>
            <a:r>
              <a:rPr lang="en-US" dirty="0"/>
              <a:t> </a:t>
            </a:r>
            <a:r>
              <a:rPr lang="en-US" dirty="0" err="1"/>
              <a:t>từng</a:t>
            </a:r>
            <a:r>
              <a:rPr lang="en-US" dirty="0"/>
              <a:t> </a:t>
            </a:r>
            <a:r>
              <a:rPr lang="en-US" dirty="0" err="1"/>
              <a:t>cốc</a:t>
            </a:r>
            <a:r>
              <a:rPr lang="en-US" dirty="0"/>
              <a:t> </a:t>
            </a:r>
            <a:r>
              <a:rPr lang="en-US" dirty="0" err="1"/>
              <a:t>để</a:t>
            </a:r>
            <a:r>
              <a:rPr lang="en-US" dirty="0"/>
              <a:t> </a:t>
            </a:r>
            <a:r>
              <a:rPr lang="en-US" dirty="0" err="1"/>
              <a:t>mở</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pPr marL="171450" indent="-171450">
              <a:buFontTx/>
              <a:buChar char="-"/>
            </a:pPr>
            <a:r>
              <a:rPr lang="en-US" dirty="0" err="1"/>
              <a:t>Nhấn</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chuyển</a:t>
            </a:r>
            <a:r>
              <a:rPr lang="en-US" dirty="0"/>
              <a:t> sang slide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pPr marL="171450" indent="-171450">
              <a:buFontTx/>
              <a:buChar cha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vàng</a:t>
            </a:r>
            <a:r>
              <a:rPr lang="en-US" dirty="0"/>
              <a:t> </a:t>
            </a:r>
            <a:r>
              <a:rPr lang="en-US" dirty="0" err="1"/>
              <a:t>để</a:t>
            </a:r>
            <a:r>
              <a:rPr lang="en-US" dirty="0"/>
              <a:t> </a:t>
            </a:r>
            <a:r>
              <a:rPr lang="en-US" dirty="0" err="1"/>
              <a:t>chuyển</a:t>
            </a:r>
            <a:r>
              <a:rPr lang="en-US" dirty="0"/>
              <a:t> </a:t>
            </a:r>
            <a:r>
              <a:rPr lang="en-US" dirty="0" err="1"/>
              <a:t>về</a:t>
            </a:r>
            <a:r>
              <a:rPr lang="en-US" dirty="0"/>
              <a:t> slide </a:t>
            </a:r>
            <a:r>
              <a:rPr lang="en-US" dirty="0" err="1"/>
              <a:t>nội</a:t>
            </a:r>
            <a:r>
              <a:rPr lang="en-US" dirty="0"/>
              <a:t> dung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6AAF5-3CCB-4A12-B1E4-46370C414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012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6AAF5-3CCB-4A12-B1E4-46370C414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89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6AAF5-3CCB-4A12-B1E4-46370C414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847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6AAF5-3CCB-4A12-B1E4-46370C414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658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6AAF5-3CCB-4A12-B1E4-46370C414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346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79135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83049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05287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86470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5113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99176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81890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9194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13543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57305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19342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E3C505E6-48CB-41E8-AF0B-197B35EF6707}"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74C260C-F51B-4CE8-90C3-CD06DFCEFF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1142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3C505E6-48CB-41E8-AF0B-197B35EF6707}"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74C260C-F51B-4CE8-90C3-CD06DFCEFF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3694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3C505E6-48CB-41E8-AF0B-197B35EF6707}"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74C260C-F51B-4CE8-90C3-CD06DFCEFF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8145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3C505E6-48CB-41E8-AF0B-197B35EF6707}" type="datetimeFigureOut">
              <a:rPr lang="en-US" smtClean="0">
                <a:solidFill>
                  <a:prstClr val="black">
                    <a:tint val="75000"/>
                  </a:prstClr>
                </a:solidFill>
              </a:rPr>
              <a:pPr/>
              <a:t>30/11/2023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074C260C-F51B-4CE8-90C3-CD06DFCEFF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5380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E3C505E6-48CB-41E8-AF0B-197B35EF6707}" type="datetimeFigureOut">
              <a:rPr lang="en-US" smtClean="0">
                <a:solidFill>
                  <a:prstClr val="black">
                    <a:tint val="75000"/>
                  </a:prstClr>
                </a:solidFill>
              </a:rPr>
              <a:pPr/>
              <a:t>30/11/2023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vl1pPr>
          </a:lstStyle>
          <a:p>
            <a:fld id="{074C260C-F51B-4CE8-90C3-CD06DFCEFF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3869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E3C505E6-48CB-41E8-AF0B-197B35EF6707}" type="datetimeFigureOut">
              <a:rPr lang="en-US" smtClean="0">
                <a:solidFill>
                  <a:prstClr val="black">
                    <a:tint val="75000"/>
                  </a:prstClr>
                </a:solidFill>
              </a:rPr>
              <a:pPr/>
              <a:t>30/11/2023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fld id="{074C260C-F51B-4CE8-90C3-CD06DFCEFF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8928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3C505E6-48CB-41E8-AF0B-197B35EF6707}" type="datetimeFigureOut">
              <a:rPr lang="en-US" smtClean="0">
                <a:solidFill>
                  <a:prstClr val="black">
                    <a:tint val="75000"/>
                  </a:prstClr>
                </a:solidFill>
              </a:rPr>
              <a:pPr/>
              <a:t>30/11/2023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fld id="{074C260C-F51B-4CE8-90C3-CD06DFCEFF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045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3C505E6-48CB-41E8-AF0B-197B35EF6707}" type="datetimeFigureOut">
              <a:rPr lang="en-US" smtClean="0">
                <a:solidFill>
                  <a:prstClr val="black">
                    <a:tint val="75000"/>
                  </a:prstClr>
                </a:solidFill>
              </a:rPr>
              <a:pPr/>
              <a:t>30/11/2023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074C260C-F51B-4CE8-90C3-CD06DFCEFF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420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3C505E6-48CB-41E8-AF0B-197B35EF6707}" type="datetimeFigureOut">
              <a:rPr lang="en-US" smtClean="0">
                <a:solidFill>
                  <a:prstClr val="black">
                    <a:tint val="75000"/>
                  </a:prstClr>
                </a:solidFill>
              </a:rPr>
              <a:pPr/>
              <a:t>30/11/2023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074C260C-F51B-4CE8-90C3-CD06DFCEFF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9455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3C505E6-48CB-41E8-AF0B-197B35EF6707}"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74C260C-F51B-4CE8-90C3-CD06DFCEFF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1347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3C505E6-48CB-41E8-AF0B-197B35EF6707}"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74C260C-F51B-4CE8-90C3-CD06DFCEFF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1170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87AFDBB1-25E3-499F-CA73-29AACE92267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2E3DA1B-F30F-B465-5E7D-2C54F0F3D4CE}"/>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UTM Avo" panose="02040603050506020204" pitchFamily="18" charset="0"/>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UTM Avo" panose="02040603050506020204" pitchFamily="18" charset="0"/>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UTM Avo" panose="02040603050506020204" pitchFamily="18"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595293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852EF09-1E8E-F30A-B097-E95E793169A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E3C505E6-48CB-41E8-AF0B-197B35EF6707}"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074C260C-F51B-4CE8-90C3-CD06DFCEFF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95540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8.xml"/><Relationship Id="rId1" Type="http://schemas.openxmlformats.org/officeDocument/2006/relationships/tags" Target="../tags/tag1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xml"/><Relationship Id="rId7" Type="http://schemas.openxmlformats.org/officeDocument/2006/relationships/image" Target="../media/image30.png"/><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jpg"/><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hyperlink" Target="https://hoc10.vn/doc-sach/khoa-hoc-4/1/393/3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17.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23.xml"/><Relationship Id="rId1" Type="http://schemas.openxmlformats.org/officeDocument/2006/relationships/tags" Target="../tags/tag18.xml"/><Relationship Id="rId6" Type="http://schemas.openxmlformats.org/officeDocument/2006/relationships/image" Target="../media/image39.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41.png"/><Relationship Id="rId3" Type="http://schemas.openxmlformats.org/officeDocument/2006/relationships/notesSlide" Target="../notesSlides/notesSlide4.xml"/><Relationship Id="rId7" Type="http://schemas.openxmlformats.org/officeDocument/2006/relationships/slide" Target="slide19.xml"/><Relationship Id="rId12" Type="http://schemas.openxmlformats.org/officeDocument/2006/relationships/slide" Target="slide23.xml"/><Relationship Id="rId2" Type="http://schemas.openxmlformats.org/officeDocument/2006/relationships/slideLayout" Target="../slideLayouts/slideLayout23.xml"/><Relationship Id="rId1" Type="http://schemas.openxmlformats.org/officeDocument/2006/relationships/tags" Target="../tags/tag19.xml"/><Relationship Id="rId6" Type="http://schemas.microsoft.com/office/2007/relationships/hdphoto" Target="../media/hdphoto2.wdp"/><Relationship Id="rId11"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slide" Target="slide20.xml"/><Relationship Id="rId4" Type="http://schemas.openxmlformats.org/officeDocument/2006/relationships/audio" Target="../media/audio1.wav"/><Relationship Id="rId9" Type="http://schemas.openxmlformats.org/officeDocument/2006/relationships/slide" Target="slide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1.png"/><Relationship Id="rId2" Type="http://schemas.openxmlformats.org/officeDocument/2006/relationships/slideLayout" Target="../slideLayouts/slideLayout28.xml"/><Relationship Id="rId1" Type="http://schemas.openxmlformats.org/officeDocument/2006/relationships/tags" Target="../tags/tag20.xml"/><Relationship Id="rId6" Type="http://schemas.openxmlformats.org/officeDocument/2006/relationships/slide" Target="slide18.xml"/><Relationship Id="rId5" Type="http://schemas.microsoft.com/office/2007/relationships/hdphoto" Target="../media/hdphoto2.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hyperlink" Target="https://hoc10.vn/doc-sach/khoa-hoc-4/1/393/37/"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1.png"/><Relationship Id="rId2" Type="http://schemas.openxmlformats.org/officeDocument/2006/relationships/slideLayout" Target="../slideLayouts/slideLayout28.xml"/><Relationship Id="rId1" Type="http://schemas.openxmlformats.org/officeDocument/2006/relationships/tags" Target="../tags/tag21.xml"/><Relationship Id="rId6" Type="http://schemas.openxmlformats.org/officeDocument/2006/relationships/slide" Target="slide18.xml"/><Relationship Id="rId5" Type="http://schemas.microsoft.com/office/2007/relationships/hdphoto" Target="../media/hdphoto2.wdp"/><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1.png"/><Relationship Id="rId2" Type="http://schemas.openxmlformats.org/officeDocument/2006/relationships/slideLayout" Target="../slideLayouts/slideLayout28.xml"/><Relationship Id="rId1" Type="http://schemas.openxmlformats.org/officeDocument/2006/relationships/tags" Target="../tags/tag22.xml"/><Relationship Id="rId6" Type="http://schemas.openxmlformats.org/officeDocument/2006/relationships/slide" Target="slide18.xml"/><Relationship Id="rId5" Type="http://schemas.microsoft.com/office/2007/relationships/hdphoto" Target="../media/hdphoto2.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1.png"/><Relationship Id="rId2" Type="http://schemas.openxmlformats.org/officeDocument/2006/relationships/slideLayout" Target="../slideLayouts/slideLayout28.xml"/><Relationship Id="rId1" Type="http://schemas.openxmlformats.org/officeDocument/2006/relationships/tags" Target="../tags/tag23.xml"/><Relationship Id="rId6" Type="http://schemas.openxmlformats.org/officeDocument/2006/relationships/slide" Target="slide18.xml"/><Relationship Id="rId5" Type="http://schemas.microsoft.com/office/2007/relationships/hdphoto" Target="../media/hdphoto2.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png"/><Relationship Id="rId4" Type="http://schemas.openxmlformats.org/officeDocument/2006/relationships/hyperlink" Target="https://hoc10.vn/doc-sach/khoa-hoc-4/1/393/3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45.gif"/><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8.xml"/><Relationship Id="rId1" Type="http://schemas.openxmlformats.org/officeDocument/2006/relationships/tags" Target="../tags/tag26.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8.xml"/><Relationship Id="rId1" Type="http://schemas.openxmlformats.org/officeDocument/2006/relationships/tags" Target="../tags/tag2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8.xml"/><Relationship Id="rId1" Type="http://schemas.openxmlformats.org/officeDocument/2006/relationships/tags" Target="../tags/tag28.xml"/><Relationship Id="rId5" Type="http://schemas.openxmlformats.org/officeDocument/2006/relationships/image" Target="../media/image27.png"/><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52.png"/><Relationship Id="rId2" Type="http://schemas.openxmlformats.org/officeDocument/2006/relationships/slideLayout" Target="../slideLayouts/slideLayout18.xml"/><Relationship Id="rId1" Type="http://schemas.openxmlformats.org/officeDocument/2006/relationships/tags" Target="../tags/tag2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g"/><Relationship Id="rId7" Type="http://schemas.openxmlformats.org/officeDocument/2006/relationships/image" Target="../media/image57.svg"/><Relationship Id="rId2" Type="http://schemas.openxmlformats.org/officeDocument/2006/relationships/slideLayout" Target="../slideLayouts/slideLayout18.xml"/><Relationship Id="rId1" Type="http://schemas.openxmlformats.org/officeDocument/2006/relationships/tags" Target="../tags/tag30.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slideLayout" Target="../slideLayouts/slideLayout18.xml"/><Relationship Id="rId1" Type="http://schemas.openxmlformats.org/officeDocument/2006/relationships/tags" Target="../tags/tag31.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33.xml"/><Relationship Id="rId6" Type="http://schemas.microsoft.com/office/2007/relationships/hdphoto" Target="../media/hdphoto3.wdp"/><Relationship Id="rId5" Type="http://schemas.openxmlformats.org/officeDocument/2006/relationships/image" Target="../media/image64.png"/><Relationship Id="rId4" Type="http://schemas.openxmlformats.org/officeDocument/2006/relationships/hyperlink" Target="https://www.facebook.com/groups/hoc10donghanhcunggiaovientieuho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hyperlink" Target="https://hoc10.vn/doc-sach/khoa-hoc-4/1/393/37/"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8.xml"/><Relationship Id="rId1" Type="http://schemas.openxmlformats.org/officeDocument/2006/relationships/tags" Target="../tags/tag10.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Khoa </a:t>
            </a: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học</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635591" y="2716321"/>
            <a:ext cx="10920817"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2: </a:t>
            </a:r>
            <a:r>
              <a:rPr lang="en-US" sz="5200" b="1" dirty="0" err="1">
                <a:solidFill>
                  <a:srgbClr val="002060"/>
                </a:solidFill>
                <a:latin typeface="UTM Avo" panose="02040603050506020204" pitchFamily="18" charset="0"/>
              </a:rPr>
              <a:t>Năng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lượng</a:t>
            </a:r>
            <a:endParaRPr lang="en-US" sz="5200" b="1" dirty="0">
              <a:solidFill>
                <a:srgbClr val="002060"/>
              </a:solidFill>
              <a:latin typeface="UTM Avo" panose="02040603050506020204" pitchFamily="18"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9: </a:t>
            </a:r>
            <a:r>
              <a:rPr lang="en-US" sz="5200" b="1" dirty="0" err="1">
                <a:solidFill>
                  <a:srgbClr val="FF0000"/>
                </a:solidFill>
                <a:latin typeface="UTM Avo" panose="02040603050506020204" pitchFamily="18" charset="0"/>
                <a:cs typeface="Arial" panose="020B0604020202020204" pitchFamily="34" charset="0"/>
              </a:rPr>
              <a:t>Sự</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lan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truyền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âm</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thanh</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Tiết</a:t>
            </a:r>
            <a:r>
              <a:rPr lang="en-US" sz="5200" b="1" dirty="0">
                <a:solidFill>
                  <a:srgbClr val="FF0000"/>
                </a:solidFill>
                <a:latin typeface="UTM Avo" panose="02040603050506020204" pitchFamily="18" charset="0"/>
                <a:cs typeface="Arial" panose="020B0604020202020204" pitchFamily="34" charset="0"/>
              </a:rPr>
              <a:t> 1)</a:t>
            </a: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1196" y="2057400"/>
            <a:ext cx="3015489" cy="4523234"/>
          </a:xfrm>
          <a:prstGeom prst="rect">
            <a:avLst/>
          </a:prstGeom>
        </p:spPr>
      </p:pic>
      <p:grpSp>
        <p:nvGrpSpPr>
          <p:cNvPr id="15" name="Group 14"/>
          <p:cNvGrpSpPr/>
          <p:nvPr/>
        </p:nvGrpSpPr>
        <p:grpSpPr>
          <a:xfrm>
            <a:off x="2367280" y="2343227"/>
            <a:ext cx="5727516" cy="1953777"/>
            <a:chOff x="1474867" y="3188288"/>
            <a:chExt cx="8591274" cy="2930665"/>
          </a:xfrm>
        </p:grpSpPr>
        <p:grpSp>
          <p:nvGrpSpPr>
            <p:cNvPr id="16" name="Group 11"/>
            <p:cNvGrpSpPr/>
            <p:nvPr/>
          </p:nvGrpSpPr>
          <p:grpSpPr>
            <a:xfrm>
              <a:off x="1474867" y="3188288"/>
              <a:ext cx="8591274" cy="2930665"/>
              <a:chOff x="208938" y="0"/>
              <a:chExt cx="5538102" cy="1849759"/>
            </a:xfrm>
            <a:solidFill>
              <a:schemeClr val="accent6">
                <a:lumMod val="60000"/>
                <a:lumOff val="40000"/>
              </a:schemeClr>
            </a:solidFill>
          </p:grpSpPr>
          <p:sp>
            <p:nvSpPr>
              <p:cNvPr id="18" name="Freeform 12"/>
              <p:cNvSpPr/>
              <p:nvPr/>
            </p:nvSpPr>
            <p:spPr>
              <a:xfrm>
                <a:off x="208938" y="0"/>
                <a:ext cx="5538102" cy="1849759"/>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a:ln>
                <a:solidFill>
                  <a:schemeClr val="accent6">
                    <a:lumMod val="60000"/>
                    <a:lumOff val="40000"/>
                  </a:schemeClr>
                </a:solidFill>
              </a:ln>
            </p:spPr>
            <p:txBody>
              <a:bodyPr/>
              <a:lstStyle/>
              <a:p>
                <a:pPr defTabSz="609630">
                  <a:buClrTx/>
                </a:pPr>
                <a:endParaRPr lang="en-US" sz="2400" kern="1200" dirty="0">
                  <a:solidFill>
                    <a:prstClr val="black"/>
                  </a:solidFill>
                  <a:latin typeface="+mn-lt"/>
                  <a:ea typeface="+mn-ea"/>
                  <a:cs typeface="+mn-cs"/>
                </a:endParaRPr>
              </a:p>
            </p:txBody>
          </p:sp>
        </p:grpSp>
        <p:sp>
          <p:nvSpPr>
            <p:cNvPr id="17" name="Rectangle 16"/>
            <p:cNvSpPr/>
            <p:nvPr/>
          </p:nvSpPr>
          <p:spPr>
            <a:xfrm>
              <a:off x="1988941" y="3528152"/>
              <a:ext cx="6713342" cy="1682769"/>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mn-lt"/>
                  <a:ea typeface="+mn-ea"/>
                  <a:cs typeface="Arial" panose="020B0604020202020204" pitchFamily="34" charset="0"/>
                </a:rPr>
                <a:t>Vì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sao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a:t>
              </a:r>
              <a:r>
                <a:rPr lang="vi-VN" sz="2400" kern="1200" dirty="0">
                  <a:solidFill>
                    <a:prstClr val="black"/>
                  </a:solidFill>
                  <a:latin typeface="+mn-lt"/>
                  <a:ea typeface="+mn-ea"/>
                  <a:cs typeface="Arial" panose="020B0604020202020204" pitchFamily="34" charset="0"/>
                </a:rPr>
                <a:t>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gảy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đàn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ghi</a:t>
              </a:r>
              <a:r>
                <a:rPr lang="en-US" sz="2400" kern="1200" dirty="0">
                  <a:solidFill>
                    <a:prstClr val="black"/>
                  </a:solidFill>
                  <a:latin typeface="+mn-lt"/>
                  <a:ea typeface="+mn-ea"/>
                  <a:cs typeface="Arial" panose="020B0604020202020204" pitchFamily="34" charset="0"/>
                </a:rPr>
                <a:t> ta </a:t>
              </a:r>
              <a:r>
                <a:rPr lang="en-US" sz="2400" kern="1200" dirty="0" err="1">
                  <a:solidFill>
                    <a:prstClr val="black"/>
                  </a:solidFill>
                  <a:latin typeface="+mn-lt"/>
                  <a:ea typeface="+mn-ea"/>
                  <a:cs typeface="Arial" panose="020B0604020202020204" pitchFamily="34" charset="0"/>
                </a:rPr>
                <a:t>thì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nghe</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được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tiếng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đàn</a:t>
              </a:r>
              <a:r>
                <a:rPr lang="en-US" sz="2400" kern="1200" dirty="0">
                  <a:solidFill>
                    <a:prstClr val="black"/>
                  </a:solidFill>
                  <a:latin typeface="+mn-lt"/>
                  <a:ea typeface="+mn-ea"/>
                  <a:cs typeface="Arial" panose="020B0604020202020204" pitchFamily="34" charset="0"/>
                </a:rPr>
                <a:t>?</a:t>
              </a:r>
            </a:p>
          </p:txBody>
        </p:sp>
      </p:gr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00" y="3321630"/>
            <a:ext cx="3098800" cy="3259004"/>
          </a:xfrm>
          <a:prstGeom prst="rect">
            <a:avLst/>
          </a:prstGeom>
        </p:spPr>
      </p:pic>
      <p:sp>
        <p:nvSpPr>
          <p:cNvPr id="20" name="Rectangle 19"/>
          <p:cNvSpPr/>
          <p:nvPr/>
        </p:nvSpPr>
        <p:spPr>
          <a:xfrm>
            <a:off x="3616325" y="4877896"/>
            <a:ext cx="5492813" cy="1121846"/>
          </a:xfrm>
          <a:prstGeom prst="rect">
            <a:avLst/>
          </a:prstGeom>
        </p:spPr>
        <p:txBody>
          <a:bodyPr wrap="square">
            <a:spAutoFit/>
          </a:bodyPr>
          <a:lstStyle/>
          <a:p>
            <a:pPr algn="just" defTabSz="609630">
              <a:lnSpc>
                <a:spcPct val="150000"/>
              </a:lnSpc>
              <a:buClrTx/>
            </a:pPr>
            <a:r>
              <a:rPr lang="en-US" sz="2400" kern="1200" dirty="0">
                <a:solidFill>
                  <a:prstClr val="black"/>
                </a:solidFill>
                <a:latin typeface="+mn-lt"/>
                <a:ea typeface="+mn-ea"/>
                <a:cs typeface="Arial" panose="020B0604020202020204" pitchFamily="34" charset="0"/>
              </a:rPr>
              <a:t>Khi </a:t>
            </a:r>
            <a:r>
              <a:rPr lang="en-US" sz="2400" kern="1200" dirty="0" err="1">
                <a:solidFill>
                  <a:prstClr val="black"/>
                </a:solidFill>
                <a:latin typeface="+mn-lt"/>
                <a:ea typeface="+mn-ea"/>
                <a:cs typeface="Arial" panose="020B0604020202020204" pitchFamily="34" charset="0"/>
              </a:rPr>
              <a:t>gảy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dây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đàn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sợi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dây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đàn</a:t>
            </a:r>
            <a:r>
              <a:rPr lang="en-US" sz="2400" kern="1200" dirty="0">
                <a:solidFill>
                  <a:prstClr val="black"/>
                </a:solidFill>
                <a:latin typeface="+mn-lt"/>
                <a:ea typeface="+mn-ea"/>
                <a:cs typeface="Arial" panose="020B0604020202020204" pitchFamily="34" charset="0"/>
              </a:rPr>
              <a:t> rung, </a:t>
            </a:r>
            <a:r>
              <a:rPr lang="en-US" sz="2400" kern="1200" dirty="0" err="1">
                <a:solidFill>
                  <a:prstClr val="black"/>
                </a:solidFill>
                <a:latin typeface="+mn-lt"/>
                <a:ea typeface="+mn-ea"/>
                <a:cs typeface="Arial" panose="020B0604020202020204" pitchFamily="34" charset="0"/>
              </a:rPr>
              <a:t>nhờ</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đàn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phát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ra</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âm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thanh</a:t>
            </a:r>
            <a:r>
              <a:rPr lang="en-US" sz="2400" kern="1200" dirty="0">
                <a:solidFill>
                  <a:prstClr val="black"/>
                </a:solidFill>
                <a:latin typeface="+mn-lt"/>
                <a:ea typeface="+mn-ea"/>
                <a:cs typeface="Arial" panose="020B0604020202020204" pitchFamily="34" charset="0"/>
              </a:rPr>
              <a:t>. </a:t>
            </a:r>
          </a:p>
        </p:txBody>
      </p:sp>
      <p:grpSp>
        <p:nvGrpSpPr>
          <p:cNvPr id="23" name="Group 22"/>
          <p:cNvGrpSpPr/>
          <p:nvPr/>
        </p:nvGrpSpPr>
        <p:grpSpPr>
          <a:xfrm>
            <a:off x="773825" y="1478786"/>
            <a:ext cx="6411732" cy="894375"/>
            <a:chOff x="1145928" y="458524"/>
            <a:chExt cx="9617598" cy="1341562"/>
          </a:xfrm>
        </p:grpSpPr>
        <p:sp>
          <p:nvSpPr>
            <p:cNvPr id="11" name="TextBox 10"/>
            <p:cNvSpPr txBox="1"/>
            <p:nvPr/>
          </p:nvSpPr>
          <p:spPr>
            <a:xfrm>
              <a:off x="2610126" y="952499"/>
              <a:ext cx="8153400" cy="692497"/>
            </a:xfrm>
            <a:prstGeom prst="rect">
              <a:avLst/>
            </a:prstGeom>
            <a:noFill/>
          </p:spPr>
          <p:txBody>
            <a:bodyPr wrap="square" rtlCol="0">
              <a:spAutoFit/>
            </a:bodyPr>
            <a:lstStyle/>
            <a:p>
              <a:pPr defTabSz="609630">
                <a:buClrTx/>
              </a:pPr>
              <a:r>
                <a:rPr lang="vi-VN" sz="2400" b="1" kern="1200" dirty="0">
                  <a:solidFill>
                    <a:sysClr val="windowText" lastClr="000000"/>
                  </a:solidFill>
                  <a:latin typeface="+mn-lt"/>
                  <a:ea typeface="+mn-ea"/>
                  <a:cs typeface="Arial" panose="020B0604020202020204" pitchFamily="34" charset="0"/>
                </a:rPr>
                <a:t>Liên hệ lại hoạt động Khởi động</a:t>
              </a:r>
              <a:endParaRPr lang="en-US" sz="2400" b="1" kern="1200" dirty="0">
                <a:solidFill>
                  <a:sysClr val="windowText" lastClr="000000"/>
                </a:solidFill>
                <a:latin typeface="+mn-lt"/>
                <a:ea typeface="+mn-ea"/>
                <a:cs typeface="Arial" panose="020B0604020202020204"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5928" y="458524"/>
              <a:ext cx="1464198" cy="1341562"/>
            </a:xfrm>
            <a:prstGeom prst="rect">
              <a:avLst/>
            </a:prstGeom>
          </p:spPr>
        </p:pic>
      </p:grpSp>
    </p:spTree>
    <p:custDataLst>
      <p:tags r:id="rId1"/>
    </p:custDataLst>
    <p:extLst>
      <p:ext uri="{BB962C8B-B14F-4D97-AF65-F5344CB8AC3E}">
        <p14:creationId xmlns:p14="http://schemas.microsoft.com/office/powerpoint/2010/main" val="3700407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Line Callout 1 (Border and Accent Bar) 1"/>
          <p:cNvSpPr/>
          <p:nvPr/>
        </p:nvSpPr>
        <p:spPr>
          <a:xfrm>
            <a:off x="477732" y="1747747"/>
            <a:ext cx="2743200" cy="826146"/>
          </a:xfrm>
          <a:prstGeom prst="accentBorderCallout1">
            <a:avLst>
              <a:gd name="adj1" fmla="val 16699"/>
              <a:gd name="adj2" fmla="val -3592"/>
              <a:gd name="adj3" fmla="val 16090"/>
              <a:gd name="adj4" fmla="val -28851"/>
            </a:avLst>
          </a:prstGeom>
          <a:solidFill>
            <a:schemeClr val="accent5">
              <a:lumMod val="75000"/>
            </a:schemeClr>
          </a:solidFill>
          <a:ln w="38100">
            <a:solidFill>
              <a:schemeClr val="accent5">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THÍ NGHIỆM</a:t>
            </a:r>
            <a:endParaRPr lang="en-US" sz="2400" b="1" kern="1200" dirty="0">
              <a:solidFill>
                <a:prstClr val="white"/>
              </a:solidFill>
              <a:cs typeface="Arial" panose="020B0604020202020204" pitchFamily="34" charset="0"/>
            </a:endParaRPr>
          </a:p>
        </p:txBody>
      </p:sp>
      <p:sp>
        <p:nvSpPr>
          <p:cNvPr id="3" name="Rectangle 2"/>
          <p:cNvSpPr/>
          <p:nvPr/>
        </p:nvSpPr>
        <p:spPr>
          <a:xfrm>
            <a:off x="3474932" y="1766374"/>
            <a:ext cx="7518400" cy="574388"/>
          </a:xfrm>
          <a:prstGeom prst="rect">
            <a:avLst/>
          </a:prstGeom>
        </p:spPr>
        <p:txBody>
          <a:bodyPr wrap="square">
            <a:spAutoFit/>
          </a:bodyPr>
          <a:lstStyle/>
          <a:p>
            <a:pPr algn="just" defTabSz="609630">
              <a:lnSpc>
                <a:spcPct val="150000"/>
              </a:lnSpc>
              <a:buClrTx/>
            </a:pPr>
            <a:r>
              <a:rPr lang="vi-VN" sz="2400" b="1" kern="1200" dirty="0">
                <a:solidFill>
                  <a:sysClr val="windowText" lastClr="000000"/>
                </a:solidFill>
                <a:latin typeface="+mn-lt"/>
                <a:ea typeface="+mn-ea"/>
                <a:cs typeface="Arial" panose="020B0604020202020204" pitchFamily="34" charset="0"/>
              </a:rPr>
              <a:t>2. Tìm hiểu sự rung động ở cổ họng khi nói</a:t>
            </a:r>
            <a:endParaRPr lang="en-US" sz="2400" b="1" kern="1200" dirty="0">
              <a:solidFill>
                <a:sysClr val="windowText" lastClr="000000"/>
              </a:solidFill>
              <a:latin typeface="+mn-lt"/>
              <a:ea typeface="+mn-ea"/>
              <a:cs typeface="Arial" panose="020B0604020202020204" pitchFamily="34" charset="0"/>
            </a:endParaRPr>
          </a:p>
        </p:txBody>
      </p:sp>
      <p:grpSp>
        <p:nvGrpSpPr>
          <p:cNvPr id="6" name="Group 5"/>
          <p:cNvGrpSpPr/>
          <p:nvPr/>
        </p:nvGrpSpPr>
        <p:grpSpPr>
          <a:xfrm>
            <a:off x="1056852" y="2772258"/>
            <a:ext cx="5384801" cy="1689703"/>
            <a:chOff x="1524000" y="2386714"/>
            <a:chExt cx="8077201" cy="2534556"/>
          </a:xfrm>
        </p:grpSpPr>
        <p:sp>
          <p:nvSpPr>
            <p:cNvPr id="5" name="TextBox 4"/>
            <p:cNvSpPr txBox="1"/>
            <p:nvPr/>
          </p:nvSpPr>
          <p:spPr>
            <a:xfrm>
              <a:off x="1529080" y="3238500"/>
              <a:ext cx="8072121" cy="1682770"/>
            </a:xfrm>
            <a:prstGeom prst="rect">
              <a:avLst/>
            </a:prstGeom>
            <a:noFill/>
          </p:spPr>
          <p:txBody>
            <a:bodyPr wrap="square" rtlCol="0">
              <a:spAutoFit/>
            </a:bodyPr>
            <a:lstStyle/>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Đặt tay vào cổ khi nói.</a:t>
              </a:r>
            </a:p>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Trao đổi với bạn về cảm giác.</a:t>
              </a:r>
              <a:endParaRPr lang="en-US" sz="2400" kern="1200" dirty="0">
                <a:solidFill>
                  <a:prstClr val="black"/>
                </a:solidFill>
                <a:latin typeface="+mn-lt"/>
                <a:ea typeface="+mn-ea"/>
                <a:cs typeface="Arial" panose="020B0604020202020204" pitchFamily="34" charset="0"/>
              </a:endParaRPr>
            </a:p>
          </p:txBody>
        </p:sp>
        <p:sp>
          <p:nvSpPr>
            <p:cNvPr id="17" name="TextBox 16"/>
            <p:cNvSpPr txBox="1"/>
            <p:nvPr/>
          </p:nvSpPr>
          <p:spPr>
            <a:xfrm>
              <a:off x="1524000" y="2386714"/>
              <a:ext cx="2819400" cy="692498"/>
            </a:xfrm>
            <a:prstGeom prst="rect">
              <a:avLst/>
            </a:prstGeom>
            <a:noFill/>
          </p:spPr>
          <p:txBody>
            <a:bodyPr wrap="square" rtlCol="0">
              <a:spAutoFit/>
            </a:bodyPr>
            <a:lstStyle/>
            <a:p>
              <a:pPr defTabSz="609630">
                <a:buClrTx/>
              </a:pPr>
              <a:r>
                <a:rPr lang="vi-VN" sz="2400" b="1" u="sng" kern="1200" dirty="0">
                  <a:solidFill>
                    <a:prstClr val="black"/>
                  </a:solidFill>
                  <a:latin typeface="+mn-lt"/>
                  <a:ea typeface="+mn-ea"/>
                  <a:cs typeface="Arial" panose="020B0604020202020204" pitchFamily="34" charset="0"/>
                </a:rPr>
                <a:t>Tiến hành</a:t>
              </a:r>
              <a:r>
                <a:rPr lang="vi-VN" sz="2400" b="1" kern="1200" dirty="0">
                  <a:solidFill>
                    <a:prstClr val="black"/>
                  </a:solidFill>
                  <a:latin typeface="+mn-lt"/>
                  <a:ea typeface="+mn-ea"/>
                  <a:cs typeface="Arial" panose="020B0604020202020204" pitchFamily="34" charset="0"/>
                </a:rPr>
                <a:t>:</a:t>
              </a:r>
              <a:endParaRPr lang="en-US" sz="2400" b="1" kern="1200" dirty="0">
                <a:solidFill>
                  <a:prstClr val="black"/>
                </a:solidFill>
                <a:latin typeface="+mn-lt"/>
                <a:ea typeface="+mn-ea"/>
                <a:cs typeface="Arial" panose="020B0604020202020204" pitchFamily="34" charset="0"/>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2560" y="2920507"/>
            <a:ext cx="4048176" cy="3759425"/>
          </a:xfrm>
          <a:prstGeom prst="rect">
            <a:avLst/>
          </a:prstGeom>
        </p:spPr>
      </p:pic>
      <p:grpSp>
        <p:nvGrpSpPr>
          <p:cNvPr id="25" name="Group 24"/>
          <p:cNvGrpSpPr/>
          <p:nvPr/>
        </p:nvGrpSpPr>
        <p:grpSpPr>
          <a:xfrm>
            <a:off x="361264" y="4461961"/>
            <a:ext cx="7006590" cy="2053234"/>
            <a:chOff x="365760" y="5022936"/>
            <a:chExt cx="10509885" cy="4284082"/>
          </a:xfrm>
        </p:grpSpPr>
        <p:sp>
          <p:nvSpPr>
            <p:cNvPr id="18" name="Round Same Side Corner Rectangle 17"/>
            <p:cNvSpPr/>
            <p:nvPr/>
          </p:nvSpPr>
          <p:spPr>
            <a:xfrm>
              <a:off x="1609725" y="5636345"/>
              <a:ext cx="9265920" cy="3670673"/>
            </a:xfrm>
            <a:prstGeom prst="round2SameRect">
              <a:avLst>
                <a:gd name="adj1" fmla="val 11208"/>
                <a:gd name="adj2" fmla="val 0"/>
              </a:avLst>
            </a:prstGeom>
            <a:solidFill>
              <a:schemeClr val="accent3">
                <a:lumMod val="40000"/>
                <a:lumOff val="60000"/>
              </a:schemeClr>
            </a:solidFill>
            <a:ln w="3810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buClrTx/>
              </a:pPr>
              <a:r>
                <a:rPr lang="en-US" sz="2400" kern="1200" dirty="0" err="1">
                  <a:solidFill>
                    <a:prstClr val="black"/>
                  </a:solidFill>
                  <a:cs typeface="Arial" panose="020B0604020202020204" pitchFamily="34" charset="0"/>
                </a:rPr>
                <a:t>Nếu</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đặt</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tay</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lên</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cổ</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khi</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nói</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tay</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có</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cảm</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giác</a:t>
              </a:r>
              <a:r>
                <a:rPr lang="en-US" sz="2400" kern="1200" dirty="0">
                  <a:solidFill>
                    <a:prstClr val="black"/>
                  </a:solidFill>
                  <a:cs typeface="Arial" panose="020B0604020202020204" pitchFamily="34" charset="0"/>
                </a:rPr>
                <a:t> rung </a:t>
              </a:r>
              <a:r>
                <a:rPr lang="en-US" sz="2400" kern="1200" dirty="0" err="1">
                  <a:solidFill>
                    <a:prstClr val="black"/>
                  </a:solidFill>
                  <a:cs typeface="Arial" panose="020B0604020202020204" pitchFamily="34" charset="0"/>
                </a:rPr>
                <a:t>rung</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đó</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là</a:t>
              </a:r>
              <a:r>
                <a:rPr lang="en-US" sz="2400" kern="1200" dirty="0">
                  <a:solidFill>
                    <a:prstClr val="black"/>
                  </a:solidFill>
                  <a:cs typeface="Arial" panose="020B0604020202020204" pitchFamily="34" charset="0"/>
                </a:rPr>
                <a:t> do </a:t>
              </a:r>
              <a:r>
                <a:rPr lang="en-US" sz="2400" kern="1200" dirty="0" err="1">
                  <a:solidFill>
                    <a:prstClr val="black"/>
                  </a:solidFill>
                  <a:cs typeface="Arial" panose="020B0604020202020204" pitchFamily="34" charset="0"/>
                </a:rPr>
                <a:t>dây</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thanh</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quản</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trong</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cổ</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họng</a:t>
              </a:r>
              <a:r>
                <a:rPr lang="en-US" sz="2400" kern="1200" dirty="0">
                  <a:solidFill>
                    <a:prstClr val="black"/>
                  </a:solidFill>
                  <a:cs typeface="Arial" panose="020B0604020202020204" pitchFamily="34" charset="0"/>
                </a:rPr>
                <a:t> rung </a:t>
              </a:r>
              <a:r>
                <a:rPr lang="en-US" sz="2400" kern="1200" err="1">
                  <a:solidFill>
                    <a:prstClr val="black"/>
                  </a:solidFill>
                  <a:cs typeface="Arial" panose="020B0604020202020204" pitchFamily="34" charset="0"/>
                </a:rPr>
                <a:t>động</a:t>
              </a:r>
              <a:r>
                <a:rPr lang="en-US" sz="2400" kern="1200">
                  <a:solidFill>
                    <a:prstClr val="black"/>
                  </a:solidFill>
                  <a:cs typeface="Arial" panose="020B0604020202020204" pitchFamily="34" charset="0"/>
                </a:rPr>
                <a:t>.</a:t>
              </a:r>
              <a:endParaRPr lang="vi-VN" sz="2400" kern="1200" dirty="0">
                <a:solidFill>
                  <a:prstClr val="black"/>
                </a:solidFill>
                <a:cs typeface="Arial" panose="020B0604020202020204" pitchFamily="34"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022936"/>
              <a:ext cx="1705139" cy="1721775"/>
            </a:xfrm>
            <a:prstGeom prst="rect">
              <a:avLst/>
            </a:prstGeom>
          </p:spPr>
        </p:pic>
      </p:grpSp>
    </p:spTree>
    <p:custDataLst>
      <p:tags r:id="rId1"/>
    </p:custDataLst>
    <p:extLst>
      <p:ext uri="{BB962C8B-B14F-4D97-AF65-F5344CB8AC3E}">
        <p14:creationId xmlns:p14="http://schemas.microsoft.com/office/powerpoint/2010/main" val="292427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761452" y="2756415"/>
            <a:ext cx="3903013" cy="3749059"/>
            <a:chOff x="381000" y="228600"/>
            <a:chExt cx="8289893" cy="796290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28600"/>
              <a:ext cx="4880323" cy="7962900"/>
            </a:xfrm>
            <a:prstGeom prst="rect">
              <a:avLst/>
            </a:prstGeom>
          </p:spPr>
        </p:pic>
        <p:sp>
          <p:nvSpPr>
            <p:cNvPr id="3" name="TextBox 2"/>
            <p:cNvSpPr txBox="1"/>
            <p:nvPr/>
          </p:nvSpPr>
          <p:spPr>
            <a:xfrm>
              <a:off x="4038600" y="7069150"/>
              <a:ext cx="4632293" cy="784451"/>
            </a:xfrm>
            <a:prstGeom prst="rect">
              <a:avLst/>
            </a:prstGeom>
            <a:noFill/>
          </p:spPr>
          <p:txBody>
            <a:bodyPr wrap="square" rtlCol="0">
              <a:spAutoFit/>
            </a:bodyPr>
            <a:lstStyle/>
            <a:p>
              <a:pPr defTabSz="609630">
                <a:buClrTx/>
              </a:pPr>
              <a:r>
                <a:rPr lang="vi-VN" sz="1800" b="1" kern="1200" dirty="0">
                  <a:solidFill>
                    <a:schemeClr val="tx1"/>
                  </a:solidFill>
                  <a:latin typeface="+mn-lt"/>
                  <a:ea typeface="+mn-ea"/>
                  <a:cs typeface="Arial" panose="020B0604020202020204" pitchFamily="34" charset="0"/>
                </a:rPr>
                <a:t>Thanh quản</a:t>
              </a:r>
              <a:endParaRPr lang="en-US" sz="1800" b="1" kern="1200" dirty="0">
                <a:solidFill>
                  <a:schemeClr val="tx1"/>
                </a:solidFill>
                <a:latin typeface="+mn-lt"/>
                <a:ea typeface="+mn-ea"/>
                <a:cs typeface="Arial" panose="020B0604020202020204" pitchFamily="34" charset="0"/>
              </a:endParaRP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544" y="3117898"/>
            <a:ext cx="5805158" cy="2867775"/>
          </a:xfrm>
          <a:prstGeom prst="rect">
            <a:avLst/>
          </a:prstGeom>
        </p:spPr>
      </p:pic>
      <p:sp>
        <p:nvSpPr>
          <p:cNvPr id="5" name="TextBox 4"/>
          <p:cNvSpPr txBox="1"/>
          <p:nvPr/>
        </p:nvSpPr>
        <p:spPr>
          <a:xfrm>
            <a:off x="4864737" y="2617316"/>
            <a:ext cx="3200400" cy="369332"/>
          </a:xfrm>
          <a:prstGeom prst="rect">
            <a:avLst/>
          </a:prstGeom>
          <a:noFill/>
        </p:spPr>
        <p:txBody>
          <a:bodyPr wrap="square" rtlCol="0">
            <a:spAutoFit/>
          </a:bodyPr>
          <a:lstStyle/>
          <a:p>
            <a:pPr algn="ctr" defTabSz="609630">
              <a:buClrTx/>
            </a:pPr>
            <a:r>
              <a:rPr lang="vi-VN" sz="1800" b="1" kern="1200" dirty="0">
                <a:solidFill>
                  <a:schemeClr val="tx1"/>
                </a:solidFill>
                <a:latin typeface="+mn-lt"/>
                <a:ea typeface="+mn-ea"/>
                <a:cs typeface="Arial" panose="020B0604020202020204" pitchFamily="34" charset="0"/>
              </a:rPr>
              <a:t>Dây thanh quản mở</a:t>
            </a:r>
            <a:endParaRPr lang="en-US" sz="1800" b="1" kern="1200" dirty="0">
              <a:solidFill>
                <a:schemeClr val="tx1"/>
              </a:solidFill>
              <a:latin typeface="+mn-lt"/>
              <a:ea typeface="+mn-ea"/>
              <a:cs typeface="Arial" panose="020B0604020202020204" pitchFamily="34" charset="0"/>
            </a:endParaRPr>
          </a:p>
        </p:txBody>
      </p:sp>
      <p:sp>
        <p:nvSpPr>
          <p:cNvPr id="6" name="TextBox 5"/>
          <p:cNvSpPr txBox="1"/>
          <p:nvPr/>
        </p:nvSpPr>
        <p:spPr>
          <a:xfrm>
            <a:off x="8118165" y="2617316"/>
            <a:ext cx="3636209" cy="369332"/>
          </a:xfrm>
          <a:prstGeom prst="rect">
            <a:avLst/>
          </a:prstGeom>
          <a:noFill/>
        </p:spPr>
        <p:txBody>
          <a:bodyPr wrap="square" rtlCol="0">
            <a:spAutoFit/>
          </a:bodyPr>
          <a:lstStyle/>
          <a:p>
            <a:pPr algn="ctr" defTabSz="609630">
              <a:buClrTx/>
            </a:pPr>
            <a:r>
              <a:rPr lang="vi-VN" sz="1800" b="1" kern="1200" dirty="0">
                <a:solidFill>
                  <a:schemeClr val="tx1"/>
                </a:solidFill>
                <a:latin typeface="+mn-lt"/>
                <a:ea typeface="+mn-ea"/>
                <a:cs typeface="Arial" panose="020B0604020202020204" pitchFamily="34" charset="0"/>
              </a:rPr>
              <a:t>Dây thanh quản đóng</a:t>
            </a:r>
            <a:endParaRPr lang="en-US" sz="1800" b="1" kern="1200" dirty="0">
              <a:solidFill>
                <a:schemeClr val="tx1"/>
              </a:solidFill>
              <a:latin typeface="+mn-lt"/>
              <a:ea typeface="+mn-ea"/>
              <a:cs typeface="Arial" panose="020B0604020202020204" pitchFamily="34" charset="0"/>
            </a:endParaRPr>
          </a:p>
        </p:txBody>
      </p:sp>
      <p:cxnSp>
        <p:nvCxnSpPr>
          <p:cNvPr id="9" name="Straight Connector 8"/>
          <p:cNvCxnSpPr>
            <a:cxnSpLocks/>
          </p:cNvCxnSpPr>
          <p:nvPr/>
        </p:nvCxnSpPr>
        <p:spPr>
          <a:xfrm>
            <a:off x="6935148" y="4848856"/>
            <a:ext cx="1318253" cy="138601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H="1">
            <a:off x="8253401" y="5006898"/>
            <a:ext cx="1430639" cy="12279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45827" y="6260526"/>
            <a:ext cx="2638213" cy="400110"/>
          </a:xfrm>
          <a:prstGeom prst="rect">
            <a:avLst/>
          </a:prstGeom>
          <a:noFill/>
        </p:spPr>
        <p:txBody>
          <a:bodyPr wrap="square" rtlCol="0">
            <a:spAutoFit/>
          </a:bodyPr>
          <a:lstStyle/>
          <a:p>
            <a:pPr defTabSz="609630">
              <a:buClrTx/>
            </a:pPr>
            <a:r>
              <a:rPr lang="vi-VN" sz="2000" b="1" kern="1200" dirty="0">
                <a:solidFill>
                  <a:schemeClr val="tx1"/>
                </a:solidFill>
                <a:latin typeface="+mn-lt"/>
                <a:ea typeface="+mn-ea"/>
                <a:cs typeface="Arial" panose="020B0604020202020204" pitchFamily="34" charset="0"/>
              </a:rPr>
              <a:t>Dây thanh quản</a:t>
            </a:r>
            <a:endParaRPr lang="en-US" sz="2000" b="1" kern="1200" dirty="0">
              <a:solidFill>
                <a:schemeClr val="tx1"/>
              </a:solidFill>
              <a:latin typeface="+mn-lt"/>
              <a:ea typeface="+mn-ea"/>
              <a:cs typeface="Arial" panose="020B0604020202020204" pitchFamily="34" charset="0"/>
            </a:endParaRPr>
          </a:p>
        </p:txBody>
      </p:sp>
      <p:grpSp>
        <p:nvGrpSpPr>
          <p:cNvPr id="18" name="Group 17"/>
          <p:cNvGrpSpPr/>
          <p:nvPr/>
        </p:nvGrpSpPr>
        <p:grpSpPr>
          <a:xfrm>
            <a:off x="0" y="1442055"/>
            <a:ext cx="11754374" cy="1675843"/>
            <a:chOff x="656438" y="292513"/>
            <a:chExt cx="16894963" cy="2513764"/>
          </a:xfrm>
        </p:grpSpPr>
        <p:sp>
          <p:nvSpPr>
            <p:cNvPr id="13" name="Rectangle 12"/>
            <p:cNvSpPr/>
            <p:nvPr/>
          </p:nvSpPr>
          <p:spPr>
            <a:xfrm>
              <a:off x="2667000" y="292513"/>
              <a:ext cx="14884401" cy="2513764"/>
            </a:xfrm>
            <a:prstGeom prst="rect">
              <a:avLst/>
            </a:prstGeom>
          </p:spPr>
          <p:txBody>
            <a:bodyPr wrap="square">
              <a:spAutoFit/>
            </a:bodyPr>
            <a:lstStyle/>
            <a:p>
              <a:pPr algn="just" defTabSz="609630">
                <a:lnSpc>
                  <a:spcPct val="150000"/>
                </a:lnSpc>
                <a:buClrTx/>
              </a:pPr>
              <a:r>
                <a:rPr lang="en-US" sz="2400" kern="1200" dirty="0">
                  <a:solidFill>
                    <a:prstClr val="black"/>
                  </a:solidFill>
                  <a:latin typeface="UTM Avo" panose="02040603050506020204" pitchFamily="18" charset="0"/>
                  <a:ea typeface="+mn-ea"/>
                  <a:cs typeface="Arial" panose="020B0604020202020204" pitchFamily="34" charset="0"/>
                </a:rPr>
                <a:t>Khi </a:t>
              </a:r>
              <a:r>
                <a:rPr lang="en-US" sz="2400" kern="1200" dirty="0" err="1">
                  <a:solidFill>
                    <a:prstClr val="black"/>
                  </a:solidFill>
                  <a:latin typeface="UTM Avo" panose="02040603050506020204" pitchFamily="18" charset="0"/>
                  <a:ea typeface="+mn-ea"/>
                  <a:cs typeface="Arial" panose="020B0604020202020204" pitchFamily="34" charset="0"/>
                </a:rPr>
                <a:t>nói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không</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khí</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từ</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phổi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đi</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lên</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khí</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quản</a:t>
              </a:r>
              <a:r>
                <a:rPr lang="en-US" sz="2400" kern="1200" dirty="0">
                  <a:solidFill>
                    <a:prstClr val="black"/>
                  </a:solidFill>
                  <a:latin typeface="UTM Avo" panose="02040603050506020204" pitchFamily="18" charset="0"/>
                  <a:ea typeface="+mn-ea"/>
                  <a:cs typeface="Arial" panose="020B0604020202020204" pitchFamily="34" charset="0"/>
                </a:rPr>
                <a:t>, qua </a:t>
              </a:r>
              <a:r>
                <a:rPr lang="en-US" sz="2400" kern="1200" dirty="0" err="1">
                  <a:solidFill>
                    <a:prstClr val="black"/>
                  </a:solidFill>
                  <a:latin typeface="UTM Avo" panose="02040603050506020204" pitchFamily="18" charset="0"/>
                  <a:ea typeface="+mn-ea"/>
                  <a:cs typeface="Arial" panose="020B0604020202020204" pitchFamily="34" charset="0"/>
                </a:rPr>
                <a:t>dây</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thanh</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quản</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làm</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cho</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các</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dây</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âm</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thanh</a:t>
              </a:r>
              <a:r>
                <a:rPr lang="en-US" sz="2400" kern="1200" dirty="0">
                  <a:solidFill>
                    <a:prstClr val="black"/>
                  </a:solidFill>
                  <a:latin typeface="UTM Avo" panose="02040603050506020204" pitchFamily="18" charset="0"/>
                  <a:ea typeface="+mn-ea"/>
                  <a:cs typeface="Arial" panose="020B0604020202020204" pitchFamily="34" charset="0"/>
                </a:rPr>
                <a:t> rung </a:t>
              </a:r>
              <a:r>
                <a:rPr lang="en-US" sz="2400" kern="1200" dirty="0" err="1">
                  <a:solidFill>
                    <a:prstClr val="black"/>
                  </a:solidFill>
                  <a:latin typeface="UTM Avo" panose="02040603050506020204" pitchFamily="18" charset="0"/>
                  <a:ea typeface="+mn-ea"/>
                  <a:cs typeface="Arial" panose="020B0604020202020204" pitchFamily="34" charset="0"/>
                </a:rPr>
                <a:t>động</a:t>
              </a:r>
              <a:r>
                <a:rPr lang="en-US" sz="2400" kern="1200" dirty="0">
                  <a:solidFill>
                    <a:prstClr val="black"/>
                  </a:solidFill>
                  <a:latin typeface="UTM Avo" panose="02040603050506020204" pitchFamily="18" charset="0"/>
                  <a:ea typeface="+mn-ea"/>
                  <a:cs typeface="Arial" panose="020B0604020202020204" pitchFamily="34" charset="0"/>
                </a:rPr>
                <a:t>. Rung </a:t>
              </a:r>
              <a:r>
                <a:rPr lang="en-US" sz="2400" kern="1200" dirty="0" err="1">
                  <a:solidFill>
                    <a:prstClr val="black"/>
                  </a:solidFill>
                  <a:latin typeface="UTM Avo" panose="02040603050506020204" pitchFamily="18" charset="0"/>
                  <a:ea typeface="+mn-ea"/>
                  <a:cs typeface="Arial" panose="020B0604020202020204" pitchFamily="34" charset="0"/>
                </a:rPr>
                <a:t>động</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này</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tạo</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ra</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âm</a:t>
              </a:r>
              <a:r>
                <a:rPr lang="en-US" sz="2400" kern="1200" dirty="0">
                  <a:solidFill>
                    <a:prstClr val="black"/>
                  </a:solidFill>
                  <a:latin typeface="UTM Avo" panose="02040603050506020204" pitchFamily="18" charset="0"/>
                  <a:ea typeface="+mn-ea"/>
                  <a:cs typeface="Arial" panose="020B0604020202020204" pitchFamily="34" charset="0"/>
                </a:rPr>
                <a:t>.</a:t>
              </a:r>
            </a:p>
          </p:txBody>
        </p:sp>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656438" y="435445"/>
              <a:ext cx="2010562" cy="1653127"/>
            </a:xfrm>
            <a:prstGeom prst="rect">
              <a:avLst/>
            </a:prstGeom>
          </p:spPr>
        </p:pic>
      </p:grpSp>
    </p:spTree>
    <p:custDataLst>
      <p:tags r:id="rId1"/>
    </p:custDataLst>
    <p:extLst>
      <p:ext uri="{BB962C8B-B14F-4D97-AF65-F5344CB8AC3E}">
        <p14:creationId xmlns:p14="http://schemas.microsoft.com/office/powerpoint/2010/main" val="289137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3"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22" presetClass="entr" presetSubtype="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773019" y="2281638"/>
            <a:ext cx="4521200" cy="574388"/>
          </a:xfrm>
          <a:prstGeom prst="rect">
            <a:avLst/>
          </a:prstGeom>
        </p:spPr>
        <p:txBody>
          <a:bodyPr wrap="square">
            <a:spAutoFit/>
          </a:bodyPr>
          <a:lstStyle/>
          <a:p>
            <a:pPr algn="just" defTabSz="609630">
              <a:lnSpc>
                <a:spcPct val="150000"/>
              </a:lnSpc>
              <a:buClrTx/>
            </a:pPr>
            <a:r>
              <a:rPr lang="en-US" sz="2400" b="1" i="1" kern="1200" dirty="0" err="1">
                <a:solidFill>
                  <a:schemeClr val="tx1"/>
                </a:solidFill>
                <a:latin typeface="UTM Avo" panose="02040603050506020204" pitchFamily="18" charset="0"/>
                <a:ea typeface="+mn-ea"/>
                <a:cs typeface="Arial" panose="020B0604020202020204" pitchFamily="34" charset="0"/>
              </a:rPr>
              <a:t>Âm</a:t>
            </a:r>
            <a:r>
              <a:rPr lang="en-US" sz="2400" b="1" i="1" kern="1200" dirty="0">
                <a:solidFill>
                  <a:schemeClr val="tx1"/>
                </a:solidFill>
                <a:latin typeface="UTM Avo" panose="02040603050506020204" pitchFamily="18" charset="0"/>
                <a:ea typeface="+mn-ea"/>
                <a:cs typeface="Arial" panose="020B0604020202020204" pitchFamily="34" charset="0"/>
              </a:rPr>
              <a:t> </a:t>
            </a:r>
            <a:r>
              <a:rPr lang="en-US" sz="2400" b="1" i="1" kern="1200" dirty="0" err="1">
                <a:solidFill>
                  <a:schemeClr val="tx1"/>
                </a:solidFill>
                <a:latin typeface="UTM Avo" panose="02040603050506020204" pitchFamily="18" charset="0"/>
                <a:ea typeface="+mn-ea"/>
                <a:cs typeface="Arial" panose="020B0604020202020204" pitchFamily="34" charset="0"/>
              </a:rPr>
              <a:t>thanh</a:t>
            </a:r>
            <a:r>
              <a:rPr lang="en-US" sz="2400" b="1" i="1" kern="1200" dirty="0">
                <a:solidFill>
                  <a:schemeClr val="tx1"/>
                </a:solidFill>
                <a:latin typeface="UTM Avo" panose="02040603050506020204" pitchFamily="18" charset="0"/>
                <a:ea typeface="+mn-ea"/>
                <a:cs typeface="Arial" panose="020B0604020202020204" pitchFamily="34" charset="0"/>
              </a:rPr>
              <a:t> </a:t>
            </a:r>
            <a:r>
              <a:rPr lang="en-US" sz="2400" b="1" i="1" kern="1200" dirty="0" err="1">
                <a:solidFill>
                  <a:schemeClr val="tx1"/>
                </a:solidFill>
                <a:latin typeface="UTM Avo" panose="02040603050506020204" pitchFamily="18" charset="0"/>
                <a:ea typeface="+mn-ea"/>
                <a:cs typeface="Arial" panose="020B0604020202020204" pitchFamily="34" charset="0"/>
              </a:rPr>
              <a:t>phát</a:t>
            </a:r>
            <a:r>
              <a:rPr lang="en-US" sz="2400" b="1" i="1" kern="1200" dirty="0">
                <a:solidFill>
                  <a:schemeClr val="tx1"/>
                </a:solidFill>
                <a:latin typeface="UTM Avo" panose="02040603050506020204" pitchFamily="18" charset="0"/>
                <a:ea typeface="+mn-ea"/>
                <a:cs typeface="Arial" panose="020B0604020202020204" pitchFamily="34" charset="0"/>
              </a:rPr>
              <a:t> </a:t>
            </a:r>
            <a:r>
              <a:rPr lang="en-US" sz="2400" b="1" i="1" kern="1200" dirty="0" err="1">
                <a:solidFill>
                  <a:schemeClr val="tx1"/>
                </a:solidFill>
                <a:latin typeface="UTM Avo" panose="02040603050506020204" pitchFamily="18" charset="0"/>
                <a:ea typeface="+mn-ea"/>
                <a:cs typeface="Arial" panose="020B0604020202020204" pitchFamily="34" charset="0"/>
              </a:rPr>
              <a:t>ra</a:t>
            </a:r>
            <a:r>
              <a:rPr lang="en-US" sz="2400" b="1" i="1" kern="1200" dirty="0">
                <a:solidFill>
                  <a:schemeClr val="tx1"/>
                </a:solidFill>
                <a:latin typeface="UTM Avo" panose="02040603050506020204" pitchFamily="18" charset="0"/>
                <a:ea typeface="+mn-ea"/>
                <a:cs typeface="Arial" panose="020B0604020202020204" pitchFamily="34" charset="0"/>
              </a:rPr>
              <a:t> do </a:t>
            </a:r>
            <a:r>
              <a:rPr lang="en-US" sz="2400" b="1" i="1" kern="1200" dirty="0" err="1">
                <a:solidFill>
                  <a:schemeClr val="tx1"/>
                </a:solidFill>
                <a:latin typeface="UTM Avo" panose="02040603050506020204" pitchFamily="18" charset="0"/>
                <a:ea typeface="+mn-ea"/>
                <a:cs typeface="Arial" panose="020B0604020202020204" pitchFamily="34" charset="0"/>
              </a:rPr>
              <a:t>đâu</a:t>
            </a:r>
            <a:r>
              <a:rPr lang="en-US" sz="2400" b="1" i="1" kern="1200" dirty="0">
                <a:solidFill>
                  <a:schemeClr val="tx1"/>
                </a:solidFill>
                <a:latin typeface="UTM Avo" panose="02040603050506020204" pitchFamily="18" charset="0"/>
                <a:ea typeface="+mn-ea"/>
                <a:cs typeface="Arial" panose="020B0604020202020204" pitchFamily="34" charset="0"/>
              </a:rPr>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240924" flipH="1">
            <a:off x="6180626" y="1333891"/>
            <a:ext cx="1263307" cy="1069600"/>
          </a:xfrm>
          <a:prstGeom prst="rect">
            <a:avLst/>
          </a:prstGeom>
        </p:spPr>
      </p:pic>
      <p:grpSp>
        <p:nvGrpSpPr>
          <p:cNvPr id="2" name="Group 1"/>
          <p:cNvGrpSpPr/>
          <p:nvPr/>
        </p:nvGrpSpPr>
        <p:grpSpPr>
          <a:xfrm>
            <a:off x="673947" y="3140884"/>
            <a:ext cx="7467600" cy="3386916"/>
            <a:chOff x="1010920" y="4711325"/>
            <a:chExt cx="11201400" cy="5080373"/>
          </a:xfrm>
        </p:grpSpPr>
        <p:sp>
          <p:nvSpPr>
            <p:cNvPr id="5" name="Horizontal Scroll 4"/>
            <p:cNvSpPr/>
            <p:nvPr/>
          </p:nvSpPr>
          <p:spPr>
            <a:xfrm>
              <a:off x="1010920" y="6509268"/>
              <a:ext cx="11201400" cy="3282430"/>
            </a:xfrm>
            <a:prstGeom prst="horizontalScroll">
              <a:avLst/>
            </a:prstGeom>
            <a:solidFill>
              <a:schemeClr val="accent6">
                <a:lumMod val="40000"/>
                <a:lumOff val="60000"/>
              </a:schemeClr>
            </a:solidFill>
            <a:ln w="38100">
              <a:solidFill>
                <a:schemeClr val="accent6">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buClrTx/>
              </a:pPr>
              <a:r>
                <a:rPr lang="vi-VN" sz="2400" b="1" kern="1200" dirty="0">
                  <a:solidFill>
                    <a:prstClr val="black"/>
                  </a:solidFill>
                  <a:cs typeface="Arial" panose="020B0604020202020204" pitchFamily="34" charset="0"/>
                </a:rPr>
                <a:t>KẾT LUẬN </a:t>
              </a:r>
            </a:p>
            <a:p>
              <a:pPr algn="ctr" defTabSz="609630">
                <a:lnSpc>
                  <a:spcPct val="150000"/>
                </a:lnSpc>
                <a:buClrTx/>
              </a:pPr>
              <a:r>
                <a:rPr lang="en-US" sz="2400" kern="1200" dirty="0" err="1">
                  <a:solidFill>
                    <a:prstClr val="black"/>
                  </a:solidFill>
                  <a:cs typeface="Arial" panose="020B0604020202020204" pitchFamily="34" charset="0"/>
                </a:rPr>
                <a:t>Âm</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thanh</a:t>
              </a:r>
              <a:r>
                <a:rPr lang="en-US" sz="2400" kern="1200" dirty="0">
                  <a:solidFill>
                    <a:prstClr val="black"/>
                  </a:solidFill>
                  <a:cs typeface="Arial" panose="020B0604020202020204" pitchFamily="34" charset="0"/>
                </a:rPr>
                <a:t> do </a:t>
              </a:r>
              <a:r>
                <a:rPr lang="en-US" sz="2400" kern="1200" dirty="0" err="1">
                  <a:solidFill>
                    <a:prstClr val="black"/>
                  </a:solidFill>
                  <a:cs typeface="Arial" panose="020B0604020202020204" pitchFamily="34" charset="0"/>
                </a:rPr>
                <a:t>các</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vật</a:t>
              </a:r>
              <a:r>
                <a:rPr lang="en-US" sz="2400" kern="1200" dirty="0">
                  <a:solidFill>
                    <a:prstClr val="black"/>
                  </a:solidFill>
                  <a:cs typeface="Arial" panose="020B0604020202020204" pitchFamily="34" charset="0"/>
                </a:rPr>
                <a:t> rung </a:t>
              </a:r>
              <a:r>
                <a:rPr lang="en-US" sz="2400" kern="1200" dirty="0" err="1">
                  <a:solidFill>
                    <a:prstClr val="black"/>
                  </a:solidFill>
                  <a:cs typeface="Arial" panose="020B0604020202020204" pitchFamily="34" charset="0"/>
                </a:rPr>
                <a:t>động</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phát</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ra.</a:t>
              </a:r>
              <a:endParaRPr lang="en-US" sz="2400" kern="1200" dirty="0">
                <a:solidFill>
                  <a:prstClr val="black"/>
                </a:solidFill>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6985" y="4711325"/>
              <a:ext cx="1471076" cy="1627297"/>
            </a:xfrm>
            <a:prstGeom prst="rect">
              <a:avLst/>
            </a:prstGeom>
          </p:spPr>
        </p:pic>
      </p:grpSp>
      <p:pic>
        <p:nvPicPr>
          <p:cNvPr id="7" name="Picture 6"/>
          <p:cNvPicPr>
            <a:picLocks noChangeAspect="1"/>
          </p:cNvPicPr>
          <p:nvPr/>
        </p:nvPicPr>
        <p:blipFill>
          <a:blip r:embed="rId6"/>
          <a:stretch>
            <a:fillRect/>
          </a:stretch>
        </p:blipFill>
        <p:spPr>
          <a:xfrm>
            <a:off x="8483600" y="3835400"/>
            <a:ext cx="3391785" cy="19304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947" y="1584506"/>
            <a:ext cx="1869588" cy="2259361"/>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2229" y="1647114"/>
            <a:ext cx="2356363" cy="2188286"/>
          </a:xfrm>
          <a:prstGeom prst="rect">
            <a:avLst/>
          </a:prstGeom>
        </p:spPr>
      </p:pic>
    </p:spTree>
    <p:custDataLst>
      <p:tags r:id="rId1"/>
    </p:custDataLst>
    <p:extLst>
      <p:ext uri="{BB962C8B-B14F-4D97-AF65-F5344CB8AC3E}">
        <p14:creationId xmlns:p14="http://schemas.microsoft.com/office/powerpoint/2010/main" val="274067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E8576635-D448-A6BA-573A-9907606AD916}"/>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50002489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5684642" y="1943099"/>
            <a:ext cx="5787535" cy="1423687"/>
          </a:xfrm>
          <a:prstGeom prst="wedgeRoundRectCallout">
            <a:avLst>
              <a:gd name="adj1" fmla="val -63436"/>
              <a:gd name="adj2" fmla="val 41110"/>
              <a:gd name="adj3" fmla="val 16667"/>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defTabSz="609630">
              <a:lnSpc>
                <a:spcPct val="150000"/>
              </a:lnSpc>
              <a:buClrTx/>
            </a:pPr>
            <a:r>
              <a:rPr lang="en-US" sz="2400" kern="1200" dirty="0" err="1">
                <a:solidFill>
                  <a:prstClr val="black"/>
                </a:solidFill>
                <a:cs typeface="Arial" panose="020B0604020202020204" pitchFamily="34" charset="0"/>
              </a:rPr>
              <a:t>Nêu</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một</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số</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ví</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dụ</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khác</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cho</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thấy</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vật</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phát</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ra</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âm</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thanh</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thì</a:t>
            </a:r>
            <a:r>
              <a:rPr lang="en-US" sz="2400" kern="1200" dirty="0">
                <a:solidFill>
                  <a:prstClr val="black"/>
                </a:solidFill>
                <a:cs typeface="Arial" panose="020B0604020202020204" pitchFamily="34" charset="0"/>
              </a:rPr>
              <a:t> rung </a:t>
            </a:r>
            <a:r>
              <a:rPr lang="en-US" sz="2400" kern="1200" dirty="0" err="1">
                <a:solidFill>
                  <a:prstClr val="black"/>
                </a:solidFill>
                <a:cs typeface="Arial" panose="020B0604020202020204" pitchFamily="34" charset="0"/>
              </a:rPr>
              <a:t>động</a:t>
            </a:r>
            <a:r>
              <a:rPr lang="en-US" sz="2400" kern="1200" dirty="0">
                <a:solidFill>
                  <a:prstClr val="black"/>
                </a:solidFill>
                <a:cs typeface="Arial" panose="020B0604020202020204" pitchFamily="34" charset="0"/>
              </a:rPr>
              <a: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2" y="838200"/>
            <a:ext cx="3203976" cy="2381623"/>
          </a:xfrm>
          <a:prstGeom prst="rect">
            <a:avLst/>
          </a:prstGeom>
        </p:spPr>
      </p:pic>
      <p:sp>
        <p:nvSpPr>
          <p:cNvPr id="5" name="Rectangle 4"/>
          <p:cNvSpPr/>
          <p:nvPr/>
        </p:nvSpPr>
        <p:spPr>
          <a:xfrm>
            <a:off x="757043" y="3880764"/>
            <a:ext cx="7297953" cy="2229841"/>
          </a:xfrm>
          <a:prstGeom prst="rect">
            <a:avLst/>
          </a:prstGeom>
        </p:spPr>
        <p:txBody>
          <a:bodyPr wrap="square">
            <a:spAutoFit/>
          </a:bodyPr>
          <a:lstStyle/>
          <a:p>
            <a:pPr algn="just" defTabSz="609630">
              <a:lnSpc>
                <a:spcPct val="150000"/>
              </a:lnSpc>
              <a:buClrTx/>
            </a:pPr>
            <a:r>
              <a:rPr lang="vi-VN" sz="2400" b="1" kern="1200" dirty="0">
                <a:solidFill>
                  <a:schemeClr val="tx1"/>
                </a:solidFill>
                <a:latin typeface="+mn-lt"/>
                <a:ea typeface="+mn-ea"/>
                <a:cs typeface="Arial" panose="020B0604020202020204" pitchFamily="34" charset="0"/>
              </a:rPr>
              <a:t>Ví dụ:</a:t>
            </a:r>
            <a:r>
              <a:rPr lang="vi-VN" sz="2400" b="1" kern="1200" dirty="0">
                <a:solidFill>
                  <a:srgbClr val="C00000"/>
                </a:solidFill>
                <a:latin typeface="+mn-lt"/>
                <a:ea typeface="+mn-ea"/>
                <a:cs typeface="Arial" panose="020B0604020202020204" pitchFamily="34" charset="0"/>
              </a:rPr>
              <a:t> </a:t>
            </a:r>
            <a:r>
              <a:rPr lang="vi-VN" sz="2400" kern="1200" dirty="0">
                <a:solidFill>
                  <a:prstClr val="black"/>
                </a:solidFill>
                <a:latin typeface="+mn-lt"/>
                <a:ea typeface="+mn-ea"/>
                <a:cs typeface="Arial" panose="020B0604020202020204" pitchFamily="34" charset="0"/>
              </a:rPr>
              <a:t>Đổ vào trong cốc thủy tinh một ít nước, sau đó gõ vào thành cốc ta nghe có âm thanh phát ra đồng thời mặt nước trong cốc bị sóng sánh, chứng tỏ thành cốc đã dao dộng.</a:t>
            </a:r>
            <a:endParaRPr lang="en-US" sz="2400" kern="1200" dirty="0">
              <a:solidFill>
                <a:prstClr val="black"/>
              </a:solidFill>
              <a:latin typeface="+mn-lt"/>
              <a:ea typeface="+mn-ea"/>
              <a:cs typeface="Arial" panose="020B0604020202020204" pitchFamily="34" charset="0"/>
            </a:endParaRPr>
          </a:p>
        </p:txBody>
      </p:sp>
      <p:grpSp>
        <p:nvGrpSpPr>
          <p:cNvPr id="2" name="Group 1"/>
          <p:cNvGrpSpPr/>
          <p:nvPr/>
        </p:nvGrpSpPr>
        <p:grpSpPr>
          <a:xfrm>
            <a:off x="8788400" y="3290827"/>
            <a:ext cx="2866441" cy="3214031"/>
            <a:chOff x="13182600" y="4936240"/>
            <a:chExt cx="4299661" cy="4821046"/>
          </a:xfrm>
        </p:grpSpPr>
        <p:pic>
          <p:nvPicPr>
            <p:cNvPr id="6" name="Picture 5"/>
            <p:cNvPicPr>
              <a:picLocks noChangeAspect="1"/>
            </p:cNvPicPr>
            <p:nvPr/>
          </p:nvPicPr>
          <p:blipFill>
            <a:blip r:embed="rId5"/>
            <a:stretch>
              <a:fillRect/>
            </a:stretch>
          </p:blipFill>
          <p:spPr>
            <a:xfrm>
              <a:off x="13182600" y="5600700"/>
              <a:ext cx="2895600" cy="4156586"/>
            </a:xfrm>
            <a:prstGeom prst="rect">
              <a:avLst/>
            </a:prstGeom>
          </p:spPr>
        </p:pic>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902209">
              <a:off x="14674140" y="4936240"/>
              <a:ext cx="2808121" cy="2669488"/>
            </a:xfrm>
            <a:prstGeom prst="rect">
              <a:avLst/>
            </a:prstGeom>
          </p:spPr>
        </p:pic>
        <p:cxnSp>
          <p:nvCxnSpPr>
            <p:cNvPr id="10" name="Straight Connector 9"/>
            <p:cNvCxnSpPr/>
            <p:nvPr/>
          </p:nvCxnSpPr>
          <p:spPr>
            <a:xfrm>
              <a:off x="13868400" y="6736701"/>
              <a:ext cx="502215" cy="1535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3868400" y="7167470"/>
              <a:ext cx="507530" cy="3260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4630400" y="7330498"/>
              <a:ext cx="60020" cy="4307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4943806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1" y="3590262"/>
            <a:ext cx="12193057" cy="3267739"/>
          </a:xfrm>
          <a:prstGeom prst="rect">
            <a:avLst/>
          </a:prstGeom>
        </p:spPr>
      </p:pic>
      <p:sp>
        <p:nvSpPr>
          <p:cNvPr id="5" name="Rectangle 4"/>
          <p:cNvSpPr/>
          <p:nvPr/>
        </p:nvSpPr>
        <p:spPr>
          <a:xfrm>
            <a:off x="6397572" y="1039344"/>
            <a:ext cx="4083170" cy="1015663"/>
          </a:xfrm>
          <a:prstGeom prst="rect">
            <a:avLst/>
          </a:prstGeom>
          <a:noFill/>
        </p:spPr>
        <p:txBody>
          <a:bodyPr wrap="none" lIns="91440" tIns="45720" rIns="91440" bIns="45720">
            <a:spAutoFit/>
          </a:bodyPr>
          <a:lstStyle/>
          <a:p>
            <a:pPr algn="ctr" defTabSz="609630">
              <a:buClrTx/>
            </a:pPr>
            <a:r>
              <a:rPr lang="en-US" sz="6000" b="1" kern="1200" dirty="0">
                <a:ln w="9525">
                  <a:noFill/>
                  <a:prstDash val="solid"/>
                </a:ln>
                <a:solidFill>
                  <a:prstClr val="black"/>
                </a:solidFill>
                <a:effectLst>
                  <a:outerShdw blurRad="50800" dist="38100" algn="l" rotWithShape="0">
                    <a:prstClr val="black">
                      <a:alpha val="40000"/>
                    </a:prstClr>
                  </a:outerShdw>
                </a:effectLst>
                <a:latin typeface="UTM Avo" panose="02040603050506020204" pitchFamily="18" charset="0"/>
                <a:ea typeface="+mn-ea"/>
                <a:cs typeface="Arial" panose="020B0604020202020204" pitchFamily="34" charset="0"/>
              </a:rPr>
              <a:t>TRÒ CHƠI</a:t>
            </a:r>
          </a:p>
        </p:txBody>
      </p:sp>
      <p:sp>
        <p:nvSpPr>
          <p:cNvPr id="6" name="Rectangle 5"/>
          <p:cNvSpPr/>
          <p:nvPr/>
        </p:nvSpPr>
        <p:spPr>
          <a:xfrm>
            <a:off x="5469145" y="2012115"/>
            <a:ext cx="5940023" cy="2647007"/>
          </a:xfrm>
          <a:prstGeom prst="rect">
            <a:avLst/>
          </a:prstGeom>
          <a:noFill/>
        </p:spPr>
        <p:txBody>
          <a:bodyPr wrap="none" lIns="91440" tIns="45720" rIns="91440" bIns="45720">
            <a:spAutoFit/>
          </a:bodyPr>
          <a:lstStyle/>
          <a:p>
            <a:pPr algn="ctr" defTabSz="609630">
              <a:buClrTx/>
            </a:pPr>
            <a:r>
              <a:rPr lang="en-US" sz="16601" b="1" kern="1200" dirty="0">
                <a:ln w="10160">
                  <a:noFill/>
                  <a:prstDash val="solid"/>
                </a:ln>
                <a:solidFill>
                  <a:srgbClr val="FF0000"/>
                </a:solidFill>
                <a:effectLst>
                  <a:outerShdw blurRad="38100" dist="22860" dir="5400000" algn="tl" rotWithShape="0">
                    <a:srgbClr val="000000">
                      <a:alpha val="30000"/>
                    </a:srgbClr>
                  </a:outerShdw>
                </a:effectLst>
                <a:latin typeface="UTM Avo" panose="02040603050506020204" pitchFamily="18" charset="0"/>
                <a:ea typeface="+mn-ea"/>
                <a:cs typeface="Arial" panose="020B0604020202020204" pitchFamily="34" charset="0"/>
              </a:rPr>
              <a:t>ÚP LY</a:t>
            </a:r>
          </a:p>
        </p:txBody>
      </p:sp>
      <p:pic>
        <p:nvPicPr>
          <p:cNvPr id="4" name="Picture 3"/>
          <p:cNvPicPr>
            <a:picLocks noChangeAspect="1"/>
          </p:cNvPicPr>
          <p:nvPr/>
        </p:nvPicPr>
        <p:blipFill>
          <a:blip r:embed="rId6"/>
          <a:srcRect/>
          <a:stretch/>
        </p:blipFill>
        <p:spPr>
          <a:xfrm>
            <a:off x="1164584" y="1708440"/>
            <a:ext cx="4034490" cy="3425070"/>
          </a:xfrm>
          <a:prstGeom prst="rect">
            <a:avLst/>
          </a:prstGeom>
        </p:spPr>
      </p:pic>
      <p:pic>
        <p:nvPicPr>
          <p:cNvPr id="3" name="Picture 2">
            <a:extLst>
              <a:ext uri="{FF2B5EF4-FFF2-40B4-BE49-F238E27FC236}">
                <a16:creationId xmlns:a16="http://schemas.microsoft.com/office/drawing/2014/main" id="{6DE882D6-4CEC-3998-A8A7-30B53B51B66C}"/>
              </a:ext>
            </a:extLst>
          </p:cNvPr>
          <p:cNvPicPr>
            <a:picLocks noChangeAspect="1"/>
          </p:cNvPicPr>
          <p:nvPr/>
        </p:nvPicPr>
        <p:blipFill>
          <a:blip r:embed="rId7"/>
          <a:stretch>
            <a:fillRect/>
          </a:stretch>
        </p:blipFill>
        <p:spPr>
          <a:xfrm>
            <a:off x="0" y="0"/>
            <a:ext cx="850087" cy="947911"/>
          </a:xfrm>
          <a:prstGeom prst="rect">
            <a:avLst/>
          </a:prstGeom>
        </p:spPr>
      </p:pic>
    </p:spTree>
    <p:custDataLst>
      <p:tags r:id="rId1"/>
    </p:custDataLst>
    <p:extLst>
      <p:ext uri="{BB962C8B-B14F-4D97-AF65-F5344CB8AC3E}">
        <p14:creationId xmlns:p14="http://schemas.microsoft.com/office/powerpoint/2010/main" val="22491318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autoRev="1" fill="hold" nodeType="afterEffect">
                                  <p:stCondLst>
                                    <p:cond delay="0"/>
                                  </p:stCondLst>
                                  <p:childTnLst>
                                    <p:animMotion origin="layout" path="M 2.5E-6 -2.59259E-6 L 2.5E-6 -0.18078 " pathEditMode="relative" rAng="0" ptsTypes="AA">
                                      <p:cBhvr>
                                        <p:cTn id="6" dur="1000" fill="hold"/>
                                        <p:tgtEl>
                                          <p:spTgt spid="4"/>
                                        </p:tgtEl>
                                        <p:attrNameLst>
                                          <p:attrName>ppt_x</p:attrName>
                                          <p:attrName>ppt_y</p:attrName>
                                        </p:attrNameLst>
                                      </p:cBhvr>
                                      <p:rCtr x="0" y="-9051"/>
                                    </p:animMotion>
                                  </p:childTnLst>
                                </p:cTn>
                              </p:par>
                              <p:par>
                                <p:cTn id="7" presetID="53" presetClass="entr" presetSubtype="16" fill="hold" grpId="0" nodeType="withEffect">
                                  <p:stCondLst>
                                    <p:cond delay="250"/>
                                  </p:stCondLst>
                                  <p:childTnLst>
                                    <p:set>
                                      <p:cBhvr>
                                        <p:cTn id="8" dur="1" fill="hold">
                                          <p:stCondLst>
                                            <p:cond delay="0"/>
                                          </p:stCondLst>
                                        </p:cTn>
                                        <p:tgtEl>
                                          <p:spTgt spid="6"/>
                                        </p:tgtEl>
                                        <p:attrNameLst>
                                          <p:attrName>style.visibility</p:attrName>
                                        </p:attrNameLst>
                                      </p:cBhvr>
                                      <p:to>
                                        <p:strVal val="visible"/>
                                      </p:to>
                                    </p:set>
                                    <p:anim calcmode="lin" valueType="num">
                                      <p:cBhvr>
                                        <p:cTn id="9" dur="1750" fill="hold"/>
                                        <p:tgtEl>
                                          <p:spTgt spid="6"/>
                                        </p:tgtEl>
                                        <p:attrNameLst>
                                          <p:attrName>ppt_w</p:attrName>
                                        </p:attrNameLst>
                                      </p:cBhvr>
                                      <p:tavLst>
                                        <p:tav tm="0">
                                          <p:val>
                                            <p:fltVal val="0"/>
                                          </p:val>
                                        </p:tav>
                                        <p:tav tm="100000">
                                          <p:val>
                                            <p:strVal val="#ppt_w"/>
                                          </p:val>
                                        </p:tav>
                                      </p:tavLst>
                                    </p:anim>
                                    <p:anim calcmode="lin" valueType="num">
                                      <p:cBhvr>
                                        <p:cTn id="10" dur="1750" fill="hold"/>
                                        <p:tgtEl>
                                          <p:spTgt spid="6"/>
                                        </p:tgtEl>
                                        <p:attrNameLst>
                                          <p:attrName>ppt_h</p:attrName>
                                        </p:attrNameLst>
                                      </p:cBhvr>
                                      <p:tavLst>
                                        <p:tav tm="0">
                                          <p:val>
                                            <p:fltVal val="0"/>
                                          </p:val>
                                        </p:tav>
                                        <p:tav tm="100000">
                                          <p:val>
                                            <p:strVal val="#ppt_h"/>
                                          </p:val>
                                        </p:tav>
                                      </p:tavLst>
                                    </p:anim>
                                    <p:animEffect transition="in" filter="fade">
                                      <p:cBhvr>
                                        <p:cTn id="11" dur="1750"/>
                                        <p:tgtEl>
                                          <p:spTgt spid="6"/>
                                        </p:tgtEl>
                                      </p:cBhvr>
                                    </p:animEffect>
                                  </p:childTnLst>
                                  <p:subTnLst>
                                    <p:audio>
                                      <p:cMediaNode>
                                        <p:cTn display="0" masterRel="sameClick">
                                          <p:stCondLst>
                                            <p:cond evt="begin" delay="0">
                                              <p:tn val="7"/>
                                            </p:cond>
                                          </p:stCondLst>
                                          <p:endCondLst>
                                            <p:cond evt="onStopAudio" delay="0">
                                              <p:tgtEl>
                                                <p:sldTgt/>
                                              </p:tgtEl>
                                            </p:cond>
                                          </p:endCondLst>
                                        </p:cTn>
                                        <p:tgtEl>
                                          <p:sndTgt r:embed="rId3" name="chimes.wav"/>
                                        </p:tgtEl>
                                      </p:cMediaNode>
                                    </p:audio>
                                  </p:subTnLst>
                                </p:cTn>
                              </p:par>
                              <p:par>
                                <p:cTn id="12" presetID="0" presetClass="path" presetSubtype="0" accel="50000" decel="50000" fill="hold" grpId="1" nodeType="withEffect">
                                  <p:stCondLst>
                                    <p:cond delay="250"/>
                                  </p:stCondLst>
                                  <p:childTnLst>
                                    <p:animMotion origin="layout" path="M 2.5E-6 -0.00324 C -0.00716 0.05857 0.12526 0.15787 0.11823 0.22037 C 0.06263 0.25185 -0.05339 0.33472 -0.10899 0.36621 C -0.13386 0.33658 -0.24401 0.15347 -0.26914 0.12385 C -0.32696 0.13959 -0.37643 0.16898 -0.43594 0.14931 " pathEditMode="relative" rAng="0" ptsTypes="AAAAA">
                                      <p:cBhvr>
                                        <p:cTn id="13" dur="1750" spd="-100000" fill="hold"/>
                                        <p:tgtEl>
                                          <p:spTgt spid="6"/>
                                        </p:tgtEl>
                                        <p:attrNameLst>
                                          <p:attrName>ppt_x</p:attrName>
                                          <p:attrName>ppt_y</p:attrName>
                                        </p:attrNameLst>
                                      </p:cBhvr>
                                      <p:rCtr x="-15872" y="18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artisticCutout/>
                    </a14:imgEffect>
                  </a14:imgLayer>
                </a14:imgProps>
              </a:ext>
            </a:extLst>
          </a:blip>
          <a:stretch>
            <a:fillRect/>
          </a:stretch>
        </p:blipFill>
        <p:spPr>
          <a:xfrm>
            <a:off x="1" y="3590262"/>
            <a:ext cx="12193057" cy="3267739"/>
          </a:xfrm>
          <a:prstGeom prst="rect">
            <a:avLst/>
          </a:prstGeom>
        </p:spPr>
      </p:pic>
      <p:sp>
        <p:nvSpPr>
          <p:cNvPr id="61" name="Rectangle 60"/>
          <p:cNvSpPr/>
          <p:nvPr/>
        </p:nvSpPr>
        <p:spPr>
          <a:xfrm>
            <a:off x="8839041" y="5384800"/>
            <a:ext cx="24384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vi-VN" sz="2800" b="1" kern="1200" noProof="1">
                <a:solidFill>
                  <a:srgbClr val="002060"/>
                </a:solidFill>
                <a:ea typeface="Tahoma" panose="020B0604030504040204" pitchFamily="34" charset="0"/>
                <a:cs typeface="Arial" panose="020B0604020202020204" pitchFamily="34" charset="0"/>
              </a:rPr>
              <a:t>Câu 4</a:t>
            </a:r>
          </a:p>
        </p:txBody>
      </p:sp>
      <p:pic>
        <p:nvPicPr>
          <p:cNvPr id="62" name="Picture 61"/>
          <p:cNvPicPr>
            <a:picLocks noChangeAspect="1"/>
          </p:cNvPicPr>
          <p:nvPr/>
        </p:nvPicPr>
        <p:blipFill>
          <a:blip r:embed="rId8"/>
          <a:srcRect/>
          <a:stretch/>
        </p:blipFill>
        <p:spPr>
          <a:xfrm>
            <a:off x="9143763" y="2749471"/>
            <a:ext cx="1828959" cy="1552690"/>
          </a:xfrm>
          <a:prstGeom prst="rect">
            <a:avLst/>
          </a:prstGeom>
        </p:spPr>
      </p:pic>
      <p:sp>
        <p:nvSpPr>
          <p:cNvPr id="9" name="Rectangle 8"/>
          <p:cNvSpPr/>
          <p:nvPr/>
        </p:nvSpPr>
        <p:spPr>
          <a:xfrm>
            <a:off x="457041" y="5384800"/>
            <a:ext cx="24384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vi-VN" sz="2800" b="1" kern="1200" noProof="1">
                <a:solidFill>
                  <a:srgbClr val="002060"/>
                </a:solidFill>
                <a:ea typeface="Tahoma" panose="020B0604030504040204" pitchFamily="34" charset="0"/>
                <a:cs typeface="Arial" panose="020B0604020202020204" pitchFamily="34" charset="0"/>
              </a:rPr>
              <a:t>Câu 1</a:t>
            </a:r>
          </a:p>
        </p:txBody>
      </p:sp>
      <p:pic>
        <p:nvPicPr>
          <p:cNvPr id="42" name="Picture 41"/>
          <p:cNvPicPr>
            <a:picLocks noChangeAspect="1"/>
          </p:cNvPicPr>
          <p:nvPr/>
        </p:nvPicPr>
        <p:blipFill>
          <a:blip r:embed="rId8"/>
          <a:srcRect/>
          <a:stretch/>
        </p:blipFill>
        <p:spPr>
          <a:xfrm>
            <a:off x="761763" y="2749471"/>
            <a:ext cx="1828959" cy="1552690"/>
          </a:xfrm>
          <a:prstGeom prst="rect">
            <a:avLst/>
          </a:prstGeom>
        </p:spPr>
      </p:pic>
      <p:sp>
        <p:nvSpPr>
          <p:cNvPr id="57" name="Rectangle 56"/>
          <p:cNvSpPr/>
          <p:nvPr/>
        </p:nvSpPr>
        <p:spPr>
          <a:xfrm>
            <a:off x="3251041" y="5384800"/>
            <a:ext cx="24384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vi-VN" sz="2800" b="1" kern="1200" noProof="1">
                <a:solidFill>
                  <a:srgbClr val="002060"/>
                </a:solidFill>
                <a:ea typeface="Tahoma" panose="020B0604030504040204" pitchFamily="34" charset="0"/>
                <a:cs typeface="Arial" panose="020B0604020202020204" pitchFamily="34" charset="0"/>
              </a:rPr>
              <a:t>Câu 2</a:t>
            </a:r>
          </a:p>
        </p:txBody>
      </p:sp>
      <p:pic>
        <p:nvPicPr>
          <p:cNvPr id="58" name="Picture 57"/>
          <p:cNvPicPr>
            <a:picLocks noChangeAspect="1"/>
          </p:cNvPicPr>
          <p:nvPr/>
        </p:nvPicPr>
        <p:blipFill>
          <a:blip r:embed="rId8"/>
          <a:srcRect/>
          <a:stretch/>
        </p:blipFill>
        <p:spPr>
          <a:xfrm>
            <a:off x="3555763" y="2749471"/>
            <a:ext cx="1828959" cy="1552690"/>
          </a:xfrm>
          <a:prstGeom prst="rect">
            <a:avLst/>
          </a:prstGeom>
        </p:spPr>
      </p:pic>
      <p:sp>
        <p:nvSpPr>
          <p:cNvPr id="59" name="Rectangle 58"/>
          <p:cNvSpPr/>
          <p:nvPr/>
        </p:nvSpPr>
        <p:spPr>
          <a:xfrm>
            <a:off x="6045041" y="5384800"/>
            <a:ext cx="24384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vi-VN" sz="2800" b="1" kern="1200" noProof="1">
                <a:solidFill>
                  <a:srgbClr val="002060"/>
                </a:solidFill>
                <a:ea typeface="Tahoma" panose="020B0604030504040204" pitchFamily="34" charset="0"/>
                <a:cs typeface="Arial" panose="020B0604020202020204" pitchFamily="34" charset="0"/>
              </a:rPr>
              <a:t>Câu 3</a:t>
            </a:r>
          </a:p>
        </p:txBody>
      </p:sp>
      <p:pic>
        <p:nvPicPr>
          <p:cNvPr id="60" name="Picture 59"/>
          <p:cNvPicPr>
            <a:picLocks noChangeAspect="1"/>
          </p:cNvPicPr>
          <p:nvPr/>
        </p:nvPicPr>
        <p:blipFill>
          <a:blip r:embed="rId8"/>
          <a:srcRect/>
          <a:stretch/>
        </p:blipFill>
        <p:spPr>
          <a:xfrm>
            <a:off x="6349763" y="2749471"/>
            <a:ext cx="1828959" cy="1552690"/>
          </a:xfrm>
          <a:prstGeom prst="rect">
            <a:avLst/>
          </a:prstGeom>
        </p:spPr>
      </p:pic>
      <p:sp>
        <p:nvSpPr>
          <p:cNvPr id="2" name="Oval 1"/>
          <p:cNvSpPr/>
          <p:nvPr/>
        </p:nvSpPr>
        <p:spPr>
          <a:xfrm>
            <a:off x="1257600" y="1274736"/>
            <a:ext cx="837282" cy="83728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000" b="1" kern="1200" dirty="0">
                <a:solidFill>
                  <a:srgbClr val="002060"/>
                </a:solidFill>
                <a:latin typeface="UTM Avo" panose="02040603050506020204" pitchFamily="18" charset="0"/>
                <a:ea typeface="Tahoma" panose="020B0604030504040204" pitchFamily="34" charset="0"/>
                <a:cs typeface="Arial" panose="020B0604020202020204" pitchFamily="34" charset="0"/>
              </a:rPr>
              <a:t>1</a:t>
            </a:r>
          </a:p>
        </p:txBody>
      </p:sp>
      <p:sp>
        <p:nvSpPr>
          <p:cNvPr id="12" name="Oval 11"/>
          <p:cNvSpPr/>
          <p:nvPr/>
        </p:nvSpPr>
        <p:spPr>
          <a:xfrm>
            <a:off x="4051600" y="1274736"/>
            <a:ext cx="837282" cy="83728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000" b="1" kern="1200" dirty="0">
                <a:solidFill>
                  <a:srgbClr val="002060"/>
                </a:solidFill>
                <a:latin typeface="UTM Avo" panose="02040603050506020204" pitchFamily="18" charset="0"/>
                <a:ea typeface="Tahoma" panose="020B0604030504040204" pitchFamily="34" charset="0"/>
                <a:cs typeface="Arial" panose="020B0604020202020204" pitchFamily="34" charset="0"/>
              </a:rPr>
              <a:t>2</a:t>
            </a:r>
          </a:p>
        </p:txBody>
      </p:sp>
      <p:sp>
        <p:nvSpPr>
          <p:cNvPr id="13" name="Oval 12"/>
          <p:cNvSpPr/>
          <p:nvPr/>
        </p:nvSpPr>
        <p:spPr>
          <a:xfrm>
            <a:off x="6845600" y="1274736"/>
            <a:ext cx="837282" cy="83728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000" b="1" kern="1200" dirty="0">
                <a:solidFill>
                  <a:srgbClr val="002060"/>
                </a:solidFill>
                <a:latin typeface="UTM Avo" panose="02040603050506020204" pitchFamily="18" charset="0"/>
                <a:ea typeface="Tahoma" panose="020B0604030504040204" pitchFamily="34" charset="0"/>
                <a:cs typeface="Arial" panose="020B0604020202020204" pitchFamily="34" charset="0"/>
              </a:rPr>
              <a:t>3</a:t>
            </a:r>
          </a:p>
        </p:txBody>
      </p:sp>
      <p:sp>
        <p:nvSpPr>
          <p:cNvPr id="14" name="Oval 13"/>
          <p:cNvSpPr/>
          <p:nvPr/>
        </p:nvSpPr>
        <p:spPr>
          <a:xfrm>
            <a:off x="9639600" y="1274736"/>
            <a:ext cx="837282" cy="83728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4000" b="1" kern="1200" dirty="0">
                <a:solidFill>
                  <a:srgbClr val="002060"/>
                </a:solidFill>
                <a:latin typeface="UTM Avo" panose="02040603050506020204" pitchFamily="18" charset="0"/>
                <a:ea typeface="Tahoma" panose="020B0604030504040204" pitchFamily="34" charset="0"/>
                <a:cs typeface="Arial" panose="020B0604020202020204" pitchFamily="34" charset="0"/>
              </a:rPr>
              <a:t>4</a:t>
            </a:r>
          </a:p>
        </p:txBody>
      </p:sp>
      <p:sp>
        <p:nvSpPr>
          <p:cNvPr id="3" name="Rectangle 2">
            <a:hlinkClick r:id="" action="ppaction://hlinkshowjump?jump=nextslide"/>
          </p:cNvPr>
          <p:cNvSpPr/>
          <p:nvPr/>
        </p:nvSpPr>
        <p:spPr>
          <a:xfrm>
            <a:off x="4219461" y="4816447"/>
            <a:ext cx="3205909" cy="731520"/>
          </a:xfrm>
          <a:prstGeom prst="rect">
            <a:avLst/>
          </a:prstGeom>
          <a:solidFill>
            <a:srgbClr val="FFC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3600" b="1" kern="1200" noProof="1">
                <a:solidFill>
                  <a:prstClr val="black"/>
                </a:solidFill>
                <a:cs typeface="Arial" panose="020B0604020202020204" pitchFamily="34" charset="0"/>
              </a:rPr>
              <a:t>Bắt đầu</a:t>
            </a:r>
          </a:p>
        </p:txBody>
      </p:sp>
      <p:pic>
        <p:nvPicPr>
          <p:cNvPr id="4" name="Picture 3">
            <a:extLst>
              <a:ext uri="{FF2B5EF4-FFF2-40B4-BE49-F238E27FC236}">
                <a16:creationId xmlns:a16="http://schemas.microsoft.com/office/drawing/2014/main" id="{10EE895C-A72A-EDB6-E35B-45208389897A}"/>
              </a:ext>
            </a:extLst>
          </p:cNvPr>
          <p:cNvPicPr>
            <a:picLocks noChangeAspect="1"/>
          </p:cNvPicPr>
          <p:nvPr/>
        </p:nvPicPr>
        <p:blipFill>
          <a:blip r:embed="rId9"/>
          <a:stretch>
            <a:fillRect/>
          </a:stretch>
        </p:blipFill>
        <p:spPr>
          <a:xfrm>
            <a:off x="0" y="0"/>
            <a:ext cx="850087" cy="947911"/>
          </a:xfrm>
          <a:prstGeom prst="rect">
            <a:avLst/>
          </a:prstGeom>
        </p:spPr>
      </p:pic>
    </p:spTree>
    <p:custDataLst>
      <p:tags r:id="rId1"/>
    </p:custDataLst>
    <p:extLst>
      <p:ext uri="{BB962C8B-B14F-4D97-AF65-F5344CB8AC3E}">
        <p14:creationId xmlns:p14="http://schemas.microsoft.com/office/powerpoint/2010/main" val="186950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500" fill="hold"/>
                                        <p:tgtEl>
                                          <p:spTgt spid="9"/>
                                        </p:tgtEl>
                                      </p:cBhvr>
                                      <p:by x="50000" y="50000"/>
                                    </p:animScale>
                                  </p:childTnLst>
                                </p:cTn>
                              </p:par>
                              <p:par>
                                <p:cTn id="7" presetID="64" presetClass="path" presetSubtype="0" accel="50000" decel="50000" fill="hold" grpId="1" nodeType="withEffect">
                                  <p:stCondLst>
                                    <p:cond delay="0"/>
                                  </p:stCondLst>
                                  <p:childTnLst>
                                    <p:animMotion origin="layout" path="M 0 4.44444E-6 L 0 -0.23241 " pathEditMode="relative" rAng="0" ptsTypes="AA">
                                      <p:cBhvr>
                                        <p:cTn id="8" dur="500" fill="hold"/>
                                        <p:tgtEl>
                                          <p:spTgt spid="9"/>
                                        </p:tgtEl>
                                        <p:attrNameLst>
                                          <p:attrName>ppt_x</p:attrName>
                                          <p:attrName>ppt_y</p:attrName>
                                        </p:attrNameLst>
                                      </p:cBhvr>
                                      <p:rCtr x="0" y="-11620"/>
                                    </p:animMotion>
                                  </p:childTnLst>
                                </p:cTn>
                              </p:par>
                              <p:par>
                                <p:cTn id="9" presetID="64" presetClass="path" presetSubtype="0" accel="50000" decel="50000" autoRev="1" fill="hold" nodeType="withEffect">
                                  <p:stCondLst>
                                    <p:cond delay="0"/>
                                  </p:stCondLst>
                                  <p:childTnLst>
                                    <p:animMotion origin="layout" path="M 0 0 L 0 -0.25 E" pathEditMode="relative" ptsTypes="">
                                      <p:cBhvr>
                                        <p:cTn id="10" dur="500" fill="hold"/>
                                        <p:tgtEl>
                                          <p:spTgt spid="42"/>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4" name="cashreg.wav"/>
                                        </p:tgtEl>
                                      </p:cMediaNode>
                                    </p:audio>
                                  </p:subTnLst>
                                </p:cTn>
                              </p:par>
                              <p:par>
                                <p:cTn id="11" presetID="10" presetClass="exit" presetSubtype="0" fill="hold" grpId="2" nodeType="withEffect">
                                  <p:stCondLst>
                                    <p:cond delay="750"/>
                                  </p:stCondLst>
                                  <p:childTnLst>
                                    <p:animEffect transition="out" filter="fade">
                                      <p:cBhvr>
                                        <p:cTn id="12" dur="250"/>
                                        <p:tgtEl>
                                          <p:spTgt spid="9"/>
                                        </p:tgtEl>
                                      </p:cBhvr>
                                    </p:animEffect>
                                    <p:set>
                                      <p:cBhvr>
                                        <p:cTn id="13" dur="1" fill="hold">
                                          <p:stCondLst>
                                            <p:cond delay="249"/>
                                          </p:stCondLst>
                                        </p:cTn>
                                        <p:tgtEl>
                                          <p:spTgt spid="9"/>
                                        </p:tgtEl>
                                        <p:attrNameLst>
                                          <p:attrName>style.visibility</p:attrName>
                                        </p:attrNameLst>
                                      </p:cBhvr>
                                      <p:to>
                                        <p:strVal val="hidden"/>
                                      </p:to>
                                    </p:set>
                                  </p:childTnLst>
                                </p:cTn>
                              </p:par>
                              <p:par>
                                <p:cTn id="14" presetID="6" presetClass="emph" presetSubtype="0" fill="hold" grpId="0" nodeType="withEffect">
                                  <p:stCondLst>
                                    <p:cond delay="0"/>
                                  </p:stCondLst>
                                  <p:childTnLst>
                                    <p:animScale>
                                      <p:cBhvr>
                                        <p:cTn id="15" dur="500" fill="hold"/>
                                        <p:tgtEl>
                                          <p:spTgt spid="57"/>
                                        </p:tgtEl>
                                      </p:cBhvr>
                                      <p:by x="50000" y="50000"/>
                                    </p:animScale>
                                  </p:childTnLst>
                                </p:cTn>
                              </p:par>
                              <p:par>
                                <p:cTn id="16" presetID="64" presetClass="path" presetSubtype="0" accel="50000" decel="50000" fill="hold" grpId="1" nodeType="withEffect">
                                  <p:stCondLst>
                                    <p:cond delay="0"/>
                                  </p:stCondLst>
                                  <p:childTnLst>
                                    <p:animMotion origin="layout" path="M 3.33333E-6 4.44444E-6 L 3.33333E-6 -0.23241 " pathEditMode="relative" rAng="0" ptsTypes="AA">
                                      <p:cBhvr>
                                        <p:cTn id="17" dur="500" fill="hold"/>
                                        <p:tgtEl>
                                          <p:spTgt spid="57"/>
                                        </p:tgtEl>
                                        <p:attrNameLst>
                                          <p:attrName>ppt_x</p:attrName>
                                          <p:attrName>ppt_y</p:attrName>
                                        </p:attrNameLst>
                                      </p:cBhvr>
                                      <p:rCtr x="0" y="-11620"/>
                                    </p:animMotion>
                                  </p:childTnLst>
                                </p:cTn>
                              </p:par>
                              <p:par>
                                <p:cTn id="18" presetID="64" presetClass="path" presetSubtype="0" accel="50000" decel="50000" autoRev="1" fill="hold" nodeType="withEffect">
                                  <p:stCondLst>
                                    <p:cond delay="0"/>
                                  </p:stCondLst>
                                  <p:childTnLst>
                                    <p:animMotion origin="layout" path="M 3.33333E-6 -3.7037E-7 L 3.33333E-6 -0.25 " pathEditMode="relative" rAng="0" ptsTypes="AA">
                                      <p:cBhvr>
                                        <p:cTn id="19" dur="500" fill="hold"/>
                                        <p:tgtEl>
                                          <p:spTgt spid="58"/>
                                        </p:tgtEl>
                                        <p:attrNameLst>
                                          <p:attrName>ppt_x</p:attrName>
                                          <p:attrName>ppt_y</p:attrName>
                                        </p:attrNameLst>
                                      </p:cBhvr>
                                      <p:rCtr x="0" y="-12500"/>
                                    </p:animMotion>
                                  </p:childTnLst>
                                  <p:subTnLst>
                                    <p:audio>
                                      <p:cMediaNode>
                                        <p:cTn display="0" masterRel="sameClick">
                                          <p:stCondLst>
                                            <p:cond evt="begin" delay="0">
                                              <p:tn val="18"/>
                                            </p:cond>
                                          </p:stCondLst>
                                          <p:endCondLst>
                                            <p:cond evt="onStopAudio" delay="0">
                                              <p:tgtEl>
                                                <p:sldTgt/>
                                              </p:tgtEl>
                                            </p:cond>
                                          </p:endCondLst>
                                        </p:cTn>
                                        <p:tgtEl>
                                          <p:sndTgt r:embed="rId4" name="cashreg.wav"/>
                                        </p:tgtEl>
                                      </p:cMediaNode>
                                    </p:audio>
                                  </p:subTnLst>
                                </p:cTn>
                              </p:par>
                              <p:par>
                                <p:cTn id="20" presetID="10" presetClass="exit" presetSubtype="0" fill="hold" grpId="2" nodeType="withEffect">
                                  <p:stCondLst>
                                    <p:cond delay="750"/>
                                  </p:stCondLst>
                                  <p:childTnLst>
                                    <p:animEffect transition="out" filter="fade">
                                      <p:cBhvr>
                                        <p:cTn id="21" dur="250"/>
                                        <p:tgtEl>
                                          <p:spTgt spid="57"/>
                                        </p:tgtEl>
                                      </p:cBhvr>
                                    </p:animEffect>
                                    <p:set>
                                      <p:cBhvr>
                                        <p:cTn id="22" dur="1" fill="hold">
                                          <p:stCondLst>
                                            <p:cond delay="249"/>
                                          </p:stCondLst>
                                        </p:cTn>
                                        <p:tgtEl>
                                          <p:spTgt spid="57"/>
                                        </p:tgtEl>
                                        <p:attrNameLst>
                                          <p:attrName>style.visibility</p:attrName>
                                        </p:attrNameLst>
                                      </p:cBhvr>
                                      <p:to>
                                        <p:strVal val="hidden"/>
                                      </p:to>
                                    </p:set>
                                  </p:childTnLst>
                                </p:cTn>
                              </p:par>
                              <p:par>
                                <p:cTn id="23" presetID="6" presetClass="emph" presetSubtype="0" fill="hold" grpId="0" nodeType="withEffect">
                                  <p:stCondLst>
                                    <p:cond delay="0"/>
                                  </p:stCondLst>
                                  <p:childTnLst>
                                    <p:animScale>
                                      <p:cBhvr>
                                        <p:cTn id="24" dur="500" fill="hold"/>
                                        <p:tgtEl>
                                          <p:spTgt spid="59"/>
                                        </p:tgtEl>
                                      </p:cBhvr>
                                      <p:by x="50000" y="50000"/>
                                    </p:animScale>
                                  </p:childTnLst>
                                </p:cTn>
                              </p:par>
                              <p:par>
                                <p:cTn id="25" presetID="64" presetClass="path" presetSubtype="0" accel="50000" decel="50000" fill="hold" grpId="1" nodeType="withEffect">
                                  <p:stCondLst>
                                    <p:cond delay="0"/>
                                  </p:stCondLst>
                                  <p:childTnLst>
                                    <p:animMotion origin="layout" path="M -3.33333E-6 4.44444E-6 L -3.33333E-6 -0.23241 " pathEditMode="relative" rAng="0" ptsTypes="AA">
                                      <p:cBhvr>
                                        <p:cTn id="26" dur="500" fill="hold"/>
                                        <p:tgtEl>
                                          <p:spTgt spid="59"/>
                                        </p:tgtEl>
                                        <p:attrNameLst>
                                          <p:attrName>ppt_x</p:attrName>
                                          <p:attrName>ppt_y</p:attrName>
                                        </p:attrNameLst>
                                      </p:cBhvr>
                                      <p:rCtr x="0" y="-11620"/>
                                    </p:animMotion>
                                  </p:childTnLst>
                                </p:cTn>
                              </p:par>
                              <p:par>
                                <p:cTn id="27" presetID="64" presetClass="path" presetSubtype="0" accel="50000" decel="50000" autoRev="1" fill="hold" nodeType="withEffect">
                                  <p:stCondLst>
                                    <p:cond delay="0"/>
                                  </p:stCondLst>
                                  <p:childTnLst>
                                    <p:animMotion origin="layout" path="M -3.33333E-6 -3.7037E-7 L -3.33333E-6 -0.25 " pathEditMode="relative" rAng="0" ptsTypes="AA">
                                      <p:cBhvr>
                                        <p:cTn id="28" dur="500" fill="hold"/>
                                        <p:tgtEl>
                                          <p:spTgt spid="60"/>
                                        </p:tgtEl>
                                        <p:attrNameLst>
                                          <p:attrName>ppt_x</p:attrName>
                                          <p:attrName>ppt_y</p:attrName>
                                        </p:attrNameLst>
                                      </p:cBhvr>
                                      <p:rCtr x="0" y="-12500"/>
                                    </p:animMotion>
                                  </p:childTnLst>
                                  <p:subTnLst>
                                    <p:audio>
                                      <p:cMediaNode>
                                        <p:cTn display="0" masterRel="sameClick">
                                          <p:stCondLst>
                                            <p:cond evt="begin" delay="0">
                                              <p:tn val="27"/>
                                            </p:cond>
                                          </p:stCondLst>
                                          <p:endCondLst>
                                            <p:cond evt="onStopAudio" delay="0">
                                              <p:tgtEl>
                                                <p:sldTgt/>
                                              </p:tgtEl>
                                            </p:cond>
                                          </p:endCondLst>
                                        </p:cTn>
                                        <p:tgtEl>
                                          <p:sndTgt r:embed="rId4" name="cashreg.wav"/>
                                        </p:tgtEl>
                                      </p:cMediaNode>
                                    </p:audio>
                                  </p:subTnLst>
                                </p:cTn>
                              </p:par>
                              <p:par>
                                <p:cTn id="29" presetID="10" presetClass="exit" presetSubtype="0" fill="hold" grpId="2" nodeType="withEffect">
                                  <p:stCondLst>
                                    <p:cond delay="750"/>
                                  </p:stCondLst>
                                  <p:childTnLst>
                                    <p:animEffect transition="out" filter="fade">
                                      <p:cBhvr>
                                        <p:cTn id="30" dur="250"/>
                                        <p:tgtEl>
                                          <p:spTgt spid="59"/>
                                        </p:tgtEl>
                                      </p:cBhvr>
                                    </p:animEffect>
                                    <p:set>
                                      <p:cBhvr>
                                        <p:cTn id="31" dur="1" fill="hold">
                                          <p:stCondLst>
                                            <p:cond delay="249"/>
                                          </p:stCondLst>
                                        </p:cTn>
                                        <p:tgtEl>
                                          <p:spTgt spid="59"/>
                                        </p:tgtEl>
                                        <p:attrNameLst>
                                          <p:attrName>style.visibility</p:attrName>
                                        </p:attrNameLst>
                                      </p:cBhvr>
                                      <p:to>
                                        <p:strVal val="hidden"/>
                                      </p:to>
                                    </p:set>
                                  </p:childTnLst>
                                </p:cTn>
                              </p:par>
                              <p:par>
                                <p:cTn id="32" presetID="6" presetClass="emph" presetSubtype="0" fill="hold" grpId="0" nodeType="withEffect">
                                  <p:stCondLst>
                                    <p:cond delay="0"/>
                                  </p:stCondLst>
                                  <p:childTnLst>
                                    <p:animScale>
                                      <p:cBhvr>
                                        <p:cTn id="33" dur="500" fill="hold"/>
                                        <p:tgtEl>
                                          <p:spTgt spid="61"/>
                                        </p:tgtEl>
                                      </p:cBhvr>
                                      <p:by x="50000" y="50000"/>
                                    </p:animScale>
                                  </p:childTnLst>
                                </p:cTn>
                              </p:par>
                              <p:par>
                                <p:cTn id="34" presetID="64" presetClass="path" presetSubtype="0" accel="50000" decel="50000" fill="hold" grpId="1" nodeType="withEffect">
                                  <p:stCondLst>
                                    <p:cond delay="0"/>
                                  </p:stCondLst>
                                  <p:childTnLst>
                                    <p:animMotion origin="layout" path="M 1.11022E-16 4.44444E-6 L 1.11022E-16 -0.23241 " pathEditMode="relative" rAng="0" ptsTypes="AA">
                                      <p:cBhvr>
                                        <p:cTn id="35" dur="500" fill="hold"/>
                                        <p:tgtEl>
                                          <p:spTgt spid="61"/>
                                        </p:tgtEl>
                                        <p:attrNameLst>
                                          <p:attrName>ppt_x</p:attrName>
                                          <p:attrName>ppt_y</p:attrName>
                                        </p:attrNameLst>
                                      </p:cBhvr>
                                      <p:rCtr x="0" y="-11620"/>
                                    </p:animMotion>
                                  </p:childTnLst>
                                </p:cTn>
                              </p:par>
                              <p:par>
                                <p:cTn id="36" presetID="64" presetClass="path" presetSubtype="0" accel="50000" decel="50000" autoRev="1" fill="hold" nodeType="withEffect">
                                  <p:stCondLst>
                                    <p:cond delay="0"/>
                                  </p:stCondLst>
                                  <p:childTnLst>
                                    <p:animMotion origin="layout" path="M 1.11022E-16 -3.7037E-7 L 1.11022E-16 -0.25 " pathEditMode="relative" rAng="0" ptsTypes="AA">
                                      <p:cBhvr>
                                        <p:cTn id="37" dur="500" fill="hold"/>
                                        <p:tgtEl>
                                          <p:spTgt spid="62"/>
                                        </p:tgtEl>
                                        <p:attrNameLst>
                                          <p:attrName>ppt_x</p:attrName>
                                          <p:attrName>ppt_y</p:attrName>
                                        </p:attrNameLst>
                                      </p:cBhvr>
                                      <p:rCtr x="0" y="-12500"/>
                                    </p:animMotion>
                                  </p:childTnLst>
                                  <p:subTnLst>
                                    <p:audio>
                                      <p:cMediaNode>
                                        <p:cTn display="0" masterRel="sameClick">
                                          <p:stCondLst>
                                            <p:cond evt="begin" delay="0">
                                              <p:tn val="36"/>
                                            </p:cond>
                                          </p:stCondLst>
                                          <p:endCondLst>
                                            <p:cond evt="onStopAudio" delay="0">
                                              <p:tgtEl>
                                                <p:sldTgt/>
                                              </p:tgtEl>
                                            </p:cond>
                                          </p:endCondLst>
                                        </p:cTn>
                                        <p:tgtEl>
                                          <p:sndTgt r:embed="rId4" name="cashreg.wav"/>
                                        </p:tgtEl>
                                      </p:cMediaNode>
                                    </p:audio>
                                  </p:subTnLst>
                                </p:cTn>
                              </p:par>
                              <p:par>
                                <p:cTn id="38" presetID="10" presetClass="exit" presetSubtype="0" fill="hold" grpId="2" nodeType="withEffect">
                                  <p:stCondLst>
                                    <p:cond delay="750"/>
                                  </p:stCondLst>
                                  <p:childTnLst>
                                    <p:animEffect transition="out" filter="fade">
                                      <p:cBhvr>
                                        <p:cTn id="39" dur="250"/>
                                        <p:tgtEl>
                                          <p:spTgt spid="61"/>
                                        </p:tgtEl>
                                      </p:cBhvr>
                                    </p:animEffect>
                                    <p:set>
                                      <p:cBhvr>
                                        <p:cTn id="40" dur="1" fill="hold">
                                          <p:stCondLst>
                                            <p:cond delay="249"/>
                                          </p:stCondLst>
                                        </p:cTn>
                                        <p:tgtEl>
                                          <p:spTgt spid="61"/>
                                        </p:tgtEl>
                                        <p:attrNameLst>
                                          <p:attrName>style.visibility</p:attrName>
                                        </p:attrNameLst>
                                      </p:cBhvr>
                                      <p:to>
                                        <p:strVal val="hidden"/>
                                      </p:to>
                                    </p:set>
                                  </p:childTnLst>
                                </p:cTn>
                              </p:par>
                            </p:childTnLst>
                          </p:cTn>
                        </p:par>
                        <p:par>
                          <p:cTn id="41" fill="hold">
                            <p:stCondLst>
                              <p:cond delay="1000"/>
                            </p:stCondLst>
                            <p:childTnLst>
                              <p:par>
                                <p:cTn id="42" presetID="0" presetClass="path" presetSubtype="0" accel="50000" decel="50000" fill="hold" nodeType="afterEffect">
                                  <p:stCondLst>
                                    <p:cond delay="0"/>
                                  </p:stCondLst>
                                  <p:childTnLst>
                                    <p:animMotion origin="layout" path="M 2.5E-6 4.07407E-6 C 0.05013 0.00185 0.10338 0.12199 0.1539 0.12407 C 0.23372 0.1331 0.40794 0.01226 0.48711 0.02152 C 0.55885 0.0368 0.61536 -0.01505 0.68906 0.00046 " pathEditMode="fixed" rAng="0" ptsTypes="AAAA">
                                      <p:cBhvr>
                                        <p:cTn id="43" dur="2000" fill="hold"/>
                                        <p:tgtEl>
                                          <p:spTgt spid="42"/>
                                        </p:tgtEl>
                                        <p:attrNameLst>
                                          <p:attrName>ppt_x</p:attrName>
                                          <p:attrName>ppt_y</p:attrName>
                                        </p:attrNameLst>
                                      </p:cBhvr>
                                      <p:rCtr x="34453" y="6111"/>
                                    </p:animMotion>
                                  </p:childTnLst>
                                </p:cTn>
                              </p:par>
                              <p:par>
                                <p:cTn id="44" presetID="0" presetClass="path" presetSubtype="0" accel="50000" decel="50000" fill="hold" nodeType="withEffect">
                                  <p:stCondLst>
                                    <p:cond delay="0"/>
                                  </p:stCondLst>
                                  <p:childTnLst>
                                    <p:animMotion origin="layout" path="M -0.00039 1.11111E-6 C 0.06862 0.07153 0.16367 0.17245 0.23268 0.24514 C 0.21354 0.16829 0.18177 0.10231 0.15664 0.00995 C 0.20338 0.00764 -0.18724 0.00208 -0.22917 1.11111E-6 " pathEditMode="relative" rAng="0" ptsTypes="AAAA">
                                      <p:cBhvr>
                                        <p:cTn id="45" dur="2000" fill="hold"/>
                                        <p:tgtEl>
                                          <p:spTgt spid="58"/>
                                        </p:tgtEl>
                                        <p:attrNameLst>
                                          <p:attrName>ppt_x</p:attrName>
                                          <p:attrName>ppt_y</p:attrName>
                                        </p:attrNameLst>
                                      </p:cBhvr>
                                      <p:rCtr x="208" y="12245"/>
                                    </p:animMotion>
                                  </p:childTnLst>
                                </p:cTn>
                              </p:par>
                              <p:par>
                                <p:cTn id="46" presetID="0" presetClass="path" presetSubtype="0" accel="50000" decel="50000" fill="hold" nodeType="withEffect">
                                  <p:stCondLst>
                                    <p:cond delay="0"/>
                                  </p:stCondLst>
                                  <p:childTnLst>
                                    <p:animMotion origin="layout" path="M 0.00026 0.00046 L 0.28203 0.20648 L -0.47513 0.19815 L -0.26041 0.07245 C -0.25989 0.07245 -0.22916 -0.00023 -0.22916 2.59259E-6 " pathEditMode="relative" rAng="0" ptsTypes="AAAAA">
                                      <p:cBhvr>
                                        <p:cTn id="47" dur="2000" fill="hold"/>
                                        <p:tgtEl>
                                          <p:spTgt spid="60"/>
                                        </p:tgtEl>
                                        <p:attrNameLst>
                                          <p:attrName>ppt_x</p:attrName>
                                          <p:attrName>ppt_y</p:attrName>
                                        </p:attrNameLst>
                                      </p:cBhvr>
                                      <p:rCtr x="-9687" y="10278"/>
                                    </p:animMotion>
                                  </p:childTnLst>
                                </p:cTn>
                              </p:par>
                              <p:par>
                                <p:cTn id="48" presetID="0" presetClass="path" presetSubtype="0" accel="50000" decel="50000" fill="hold" nodeType="withEffect">
                                  <p:stCondLst>
                                    <p:cond delay="0"/>
                                  </p:stCondLst>
                                  <p:childTnLst>
                                    <p:animMotion origin="layout" path="M 6.25E-7 1.48148E-6 L -0.16094 -0.03496 L -0.68854 0.04861 C -0.53646 0.04861 -0.38099 0.00162 -0.22878 0.00162 " pathEditMode="relative" rAng="0" ptsTypes="AAAA">
                                      <p:cBhvr>
                                        <p:cTn id="49" dur="2000" fill="hold"/>
                                        <p:tgtEl>
                                          <p:spTgt spid="62"/>
                                        </p:tgtEl>
                                        <p:attrNameLst>
                                          <p:attrName>ppt_x</p:attrName>
                                          <p:attrName>ppt_y</p:attrName>
                                        </p:attrNameLst>
                                      </p:cBhvr>
                                      <p:rCtr x="-34427" y="671"/>
                                    </p:animMotion>
                                  </p:childTnLst>
                                </p:cTn>
                              </p:par>
                            </p:childTnLst>
                          </p:cTn>
                        </p:par>
                        <p:par>
                          <p:cTn id="50" fill="hold">
                            <p:stCondLst>
                              <p:cond delay="3000"/>
                            </p:stCondLst>
                            <p:childTnLst>
                              <p:par>
                                <p:cTn id="51" presetID="23" presetClass="entr" presetSubtype="16"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childTnLst>
                          </p:cTn>
                        </p:par>
                        <p:par>
                          <p:cTn id="55" fill="hold">
                            <p:stCondLst>
                              <p:cond delay="3500"/>
                            </p:stCondLst>
                            <p:childTnLst>
                              <p:par>
                                <p:cTn id="56" presetID="23" presetClass="entr" presetSubtype="16"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60" fill="hold">
                            <p:stCondLst>
                              <p:cond delay="4000"/>
                            </p:stCondLst>
                            <p:childTnLst>
                              <p:par>
                                <p:cTn id="61" presetID="23" presetClass="entr" presetSubtype="16"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par>
                          <p:cTn id="65" fill="hold">
                            <p:stCondLst>
                              <p:cond delay="4500"/>
                            </p:stCondLst>
                            <p:childTnLst>
                              <p:par>
                                <p:cTn id="66" presetID="23" presetClass="entr" presetSubtype="16"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childTnLst>
                          </p:cTn>
                        </p:par>
                        <p:par>
                          <p:cTn id="70" fill="hold">
                            <p:stCondLst>
                              <p:cond delay="5000"/>
                            </p:stCondLst>
                            <p:childTnLst>
                              <p:par>
                                <p:cTn id="71" presetID="10" presetClass="entr" presetSubtype="0" fill="hold" grpId="0"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1" grpId="2" animBg="1"/>
      <p:bldP spid="9" grpId="0" animBg="1"/>
      <p:bldP spid="9" grpId="1" animBg="1"/>
      <p:bldP spid="9" grpId="2" animBg="1"/>
      <p:bldP spid="57" grpId="0" animBg="1"/>
      <p:bldP spid="57" grpId="1" animBg="1"/>
      <p:bldP spid="57" grpId="2" animBg="1"/>
      <p:bldP spid="59" grpId="0" animBg="1"/>
      <p:bldP spid="59" grpId="1" animBg="1"/>
      <p:bldP spid="59" grpId="2" animBg="1"/>
      <p:bldP spid="2" grpId="0" animBg="1"/>
      <p:bldP spid="12" grpId="0" animBg="1"/>
      <p:bldP spid="13" grpId="0" animBg="1"/>
      <p:bldP spid="14"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artisticCutout/>
                    </a14:imgEffect>
                  </a14:imgLayer>
                </a14:imgProps>
              </a:ext>
            </a:extLst>
          </a:blip>
          <a:stretch>
            <a:fillRect/>
          </a:stretch>
        </p:blipFill>
        <p:spPr>
          <a:xfrm>
            <a:off x="1" y="3590262"/>
            <a:ext cx="12193057" cy="3267739"/>
          </a:xfrm>
          <a:prstGeom prst="rect">
            <a:avLst/>
          </a:prstGeom>
        </p:spPr>
      </p:pic>
      <p:sp>
        <p:nvSpPr>
          <p:cNvPr id="22" name="Rectangle 21">
            <a:hlinkClick r:id="rId7" action="ppaction://hlinksldjump"/>
          </p:cNvPr>
          <p:cNvSpPr/>
          <p:nvPr/>
        </p:nvSpPr>
        <p:spPr>
          <a:xfrm>
            <a:off x="8848228" y="3866580"/>
            <a:ext cx="24384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2800" b="1" kern="1200" dirty="0" err="1">
                <a:solidFill>
                  <a:srgbClr val="002060"/>
                </a:solidFill>
                <a:latin typeface="UTM Avo" panose="02040603050506020204" pitchFamily="18" charset="0"/>
                <a:ea typeface="Tahoma" panose="020B0604030504040204" pitchFamily="34" charset="0"/>
                <a:cs typeface="Arial" panose="020B0604020202020204" pitchFamily="34" charset="0"/>
              </a:rPr>
              <a:t>Câu</a:t>
            </a:r>
            <a:r>
              <a:rPr lang="en-US" sz="2800" b="1" kern="1200" dirty="0">
                <a:solidFill>
                  <a:srgbClr val="002060"/>
                </a:solidFill>
                <a:latin typeface="UTM Avo" panose="02040603050506020204" pitchFamily="18" charset="0"/>
                <a:ea typeface="Tahoma" panose="020B0604030504040204" pitchFamily="34" charset="0"/>
                <a:cs typeface="Arial" panose="020B0604020202020204" pitchFamily="34" charset="0"/>
              </a:rPr>
              <a:t> 1</a:t>
            </a:r>
          </a:p>
        </p:txBody>
      </p:sp>
      <p:sp>
        <p:nvSpPr>
          <p:cNvPr id="19" name="Rectangle 18">
            <a:hlinkClick r:id="rId8" action="ppaction://hlinksldjump"/>
          </p:cNvPr>
          <p:cNvSpPr/>
          <p:nvPr/>
        </p:nvSpPr>
        <p:spPr>
          <a:xfrm>
            <a:off x="6041299" y="3866580"/>
            <a:ext cx="24384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2800" b="1" kern="1200" dirty="0" err="1">
                <a:solidFill>
                  <a:srgbClr val="002060"/>
                </a:solidFill>
                <a:latin typeface="UTM Avo" panose="02040603050506020204" pitchFamily="18" charset="0"/>
                <a:ea typeface="Tahoma" panose="020B0604030504040204" pitchFamily="34" charset="0"/>
                <a:cs typeface="Arial" panose="020B0604020202020204" pitchFamily="34" charset="0"/>
              </a:rPr>
              <a:t>Câu</a:t>
            </a:r>
            <a:r>
              <a:rPr lang="en-US" sz="2800" b="1" kern="1200" dirty="0">
                <a:solidFill>
                  <a:srgbClr val="002060"/>
                </a:solidFill>
                <a:latin typeface="UTM Avo" panose="02040603050506020204" pitchFamily="18" charset="0"/>
                <a:ea typeface="Tahoma" panose="020B0604030504040204" pitchFamily="34" charset="0"/>
                <a:cs typeface="Arial" panose="020B0604020202020204" pitchFamily="34" charset="0"/>
              </a:rPr>
              <a:t> 4</a:t>
            </a:r>
          </a:p>
        </p:txBody>
      </p:sp>
      <p:sp>
        <p:nvSpPr>
          <p:cNvPr id="16" name="Rectangle 15">
            <a:hlinkClick r:id="rId9" action="ppaction://hlinksldjump"/>
          </p:cNvPr>
          <p:cNvSpPr/>
          <p:nvPr/>
        </p:nvSpPr>
        <p:spPr>
          <a:xfrm>
            <a:off x="3234370" y="3866580"/>
            <a:ext cx="24384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2800" b="1" kern="1200" dirty="0" err="1">
                <a:solidFill>
                  <a:srgbClr val="002060"/>
                </a:solidFill>
                <a:latin typeface="UTM Avo" panose="02040603050506020204" pitchFamily="18" charset="0"/>
                <a:ea typeface="Tahoma" panose="020B0604030504040204" pitchFamily="34" charset="0"/>
                <a:cs typeface="Arial" panose="020B0604020202020204" pitchFamily="34" charset="0"/>
              </a:rPr>
              <a:t>Câu</a:t>
            </a:r>
            <a:r>
              <a:rPr lang="en-US" sz="2800" b="1" kern="1200" dirty="0">
                <a:solidFill>
                  <a:srgbClr val="002060"/>
                </a:solidFill>
                <a:latin typeface="UTM Avo" panose="02040603050506020204" pitchFamily="18" charset="0"/>
                <a:ea typeface="Tahoma" panose="020B0604030504040204" pitchFamily="34" charset="0"/>
                <a:cs typeface="Arial" panose="020B0604020202020204" pitchFamily="34" charset="0"/>
              </a:rPr>
              <a:t> 3</a:t>
            </a:r>
          </a:p>
        </p:txBody>
      </p:sp>
      <p:sp>
        <p:nvSpPr>
          <p:cNvPr id="9" name="Rectangle 8">
            <a:hlinkClick r:id="rId10" action="ppaction://hlinksldjump"/>
          </p:cNvPr>
          <p:cNvSpPr/>
          <p:nvPr/>
        </p:nvSpPr>
        <p:spPr>
          <a:xfrm>
            <a:off x="427441" y="3866580"/>
            <a:ext cx="24384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2800" b="1" kern="1200" dirty="0" err="1">
                <a:solidFill>
                  <a:srgbClr val="002060"/>
                </a:solidFill>
                <a:latin typeface="UTM Avo" panose="02040603050506020204" pitchFamily="18" charset="0"/>
                <a:ea typeface="Tahoma" panose="020B0604030504040204" pitchFamily="34" charset="0"/>
                <a:cs typeface="Arial" panose="020B0604020202020204" pitchFamily="34" charset="0"/>
              </a:rPr>
              <a:t>Câu</a:t>
            </a:r>
            <a:r>
              <a:rPr lang="en-US" sz="2800" b="1" kern="1200" dirty="0">
                <a:solidFill>
                  <a:srgbClr val="002060"/>
                </a:solidFill>
                <a:latin typeface="UTM Avo" panose="02040603050506020204" pitchFamily="18" charset="0"/>
                <a:ea typeface="Tahoma" panose="020B0604030504040204" pitchFamily="34" charset="0"/>
                <a:cs typeface="Arial" panose="020B0604020202020204" pitchFamily="34" charset="0"/>
              </a:rPr>
              <a:t> 2</a:t>
            </a:r>
          </a:p>
        </p:txBody>
      </p:sp>
      <p:pic>
        <p:nvPicPr>
          <p:cNvPr id="42" name="Picture 41"/>
          <p:cNvPicPr>
            <a:picLocks noChangeAspect="1"/>
          </p:cNvPicPr>
          <p:nvPr/>
        </p:nvPicPr>
        <p:blipFill>
          <a:blip r:embed="rId11"/>
          <a:srcRect/>
          <a:stretch/>
        </p:blipFill>
        <p:spPr>
          <a:xfrm>
            <a:off x="763282" y="3014640"/>
            <a:ext cx="1828959" cy="1552690"/>
          </a:xfrm>
          <a:prstGeom prst="rect">
            <a:avLst/>
          </a:prstGeom>
        </p:spPr>
      </p:pic>
      <p:sp>
        <p:nvSpPr>
          <p:cNvPr id="2" name="Oval 1"/>
          <p:cNvSpPr/>
          <p:nvPr/>
        </p:nvSpPr>
        <p:spPr>
          <a:xfrm>
            <a:off x="1257600" y="1274736"/>
            <a:ext cx="837282" cy="83728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4000" b="1" kern="1200" dirty="0">
                <a:solidFill>
                  <a:srgbClr val="002060"/>
                </a:solidFill>
                <a:latin typeface="UTM Avo" panose="02040603050506020204" pitchFamily="18" charset="0"/>
                <a:ea typeface="Tahoma" panose="020B0604030504040204" pitchFamily="34" charset="0"/>
                <a:cs typeface="Arial" panose="020B0604020202020204" pitchFamily="34" charset="0"/>
              </a:rPr>
              <a:t>1</a:t>
            </a:r>
          </a:p>
        </p:txBody>
      </p:sp>
      <p:pic>
        <p:nvPicPr>
          <p:cNvPr id="17" name="Picture 16"/>
          <p:cNvPicPr>
            <a:picLocks noChangeAspect="1"/>
          </p:cNvPicPr>
          <p:nvPr/>
        </p:nvPicPr>
        <p:blipFill>
          <a:blip r:embed="rId11"/>
          <a:srcRect/>
          <a:stretch/>
        </p:blipFill>
        <p:spPr>
          <a:xfrm>
            <a:off x="3563117" y="2991420"/>
            <a:ext cx="1828959" cy="1552690"/>
          </a:xfrm>
          <a:prstGeom prst="rect">
            <a:avLst/>
          </a:prstGeom>
        </p:spPr>
      </p:pic>
      <p:sp>
        <p:nvSpPr>
          <p:cNvPr id="18" name="Oval 17"/>
          <p:cNvSpPr/>
          <p:nvPr/>
        </p:nvSpPr>
        <p:spPr>
          <a:xfrm>
            <a:off x="4058956" y="1274732"/>
            <a:ext cx="837282" cy="83728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4000" b="1" kern="1200" dirty="0">
                <a:solidFill>
                  <a:srgbClr val="002060"/>
                </a:solidFill>
                <a:latin typeface="UTM Avo" panose="02040603050506020204" pitchFamily="18" charset="0"/>
                <a:ea typeface="Tahoma" panose="020B0604030504040204" pitchFamily="34" charset="0"/>
                <a:cs typeface="Arial" panose="020B0604020202020204" pitchFamily="34" charset="0"/>
              </a:rPr>
              <a:t>2</a:t>
            </a:r>
          </a:p>
        </p:txBody>
      </p:sp>
      <p:pic>
        <p:nvPicPr>
          <p:cNvPr id="20" name="Picture 19"/>
          <p:cNvPicPr>
            <a:picLocks noChangeAspect="1"/>
          </p:cNvPicPr>
          <p:nvPr/>
        </p:nvPicPr>
        <p:blipFill>
          <a:blip r:embed="rId11"/>
          <a:srcRect/>
          <a:stretch/>
        </p:blipFill>
        <p:spPr>
          <a:xfrm>
            <a:off x="6362952" y="2991420"/>
            <a:ext cx="1828959" cy="1552690"/>
          </a:xfrm>
          <a:prstGeom prst="rect">
            <a:avLst/>
          </a:prstGeom>
        </p:spPr>
      </p:pic>
      <p:sp>
        <p:nvSpPr>
          <p:cNvPr id="21" name="Oval 20"/>
          <p:cNvSpPr/>
          <p:nvPr/>
        </p:nvSpPr>
        <p:spPr>
          <a:xfrm>
            <a:off x="6846224" y="1274732"/>
            <a:ext cx="837282" cy="83728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4000" b="1" kern="1200" dirty="0">
                <a:solidFill>
                  <a:srgbClr val="002060"/>
                </a:solidFill>
                <a:latin typeface="UTM Avo" panose="02040603050506020204" pitchFamily="18" charset="0"/>
                <a:ea typeface="Tahoma" panose="020B0604030504040204" pitchFamily="34" charset="0"/>
                <a:cs typeface="Arial" panose="020B0604020202020204" pitchFamily="34" charset="0"/>
              </a:rPr>
              <a:t>3</a:t>
            </a:r>
          </a:p>
        </p:txBody>
      </p:sp>
      <p:sp>
        <p:nvSpPr>
          <p:cNvPr id="24" name="Oval 23"/>
          <p:cNvSpPr/>
          <p:nvPr/>
        </p:nvSpPr>
        <p:spPr>
          <a:xfrm>
            <a:off x="9636564" y="1274730"/>
            <a:ext cx="837282" cy="83728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4000" b="1" kern="1200" dirty="0">
                <a:solidFill>
                  <a:srgbClr val="002060"/>
                </a:solidFill>
                <a:latin typeface="UTM Avo" panose="02040603050506020204" pitchFamily="18" charset="0"/>
                <a:ea typeface="Tahoma" panose="020B0604030504040204" pitchFamily="34" charset="0"/>
                <a:cs typeface="Arial" panose="020B0604020202020204" pitchFamily="34" charset="0"/>
              </a:rPr>
              <a:t>4</a:t>
            </a:r>
          </a:p>
        </p:txBody>
      </p:sp>
      <p:pic>
        <p:nvPicPr>
          <p:cNvPr id="23" name="Picture 22"/>
          <p:cNvPicPr>
            <a:picLocks noChangeAspect="1"/>
          </p:cNvPicPr>
          <p:nvPr/>
        </p:nvPicPr>
        <p:blipFill>
          <a:blip r:embed="rId11"/>
          <a:srcRect/>
          <a:stretch/>
        </p:blipFill>
        <p:spPr>
          <a:xfrm>
            <a:off x="9140725" y="3014640"/>
            <a:ext cx="1828959" cy="1552690"/>
          </a:xfrm>
          <a:prstGeom prst="rect">
            <a:avLst/>
          </a:prstGeom>
        </p:spPr>
      </p:pic>
      <p:sp>
        <p:nvSpPr>
          <p:cNvPr id="3" name="Action Button: Go Forward or Next 2">
            <a:hlinkClick r:id="rId12" action="ppaction://hlinksldjump"/>
            <a:extLst>
              <a:ext uri="{FF2B5EF4-FFF2-40B4-BE49-F238E27FC236}">
                <a16:creationId xmlns:a16="http://schemas.microsoft.com/office/drawing/2014/main" id="{48EFEA8A-01B0-3A42-F45A-51E8915F1CFE}"/>
              </a:ext>
            </a:extLst>
          </p:cNvPr>
          <p:cNvSpPr/>
          <p:nvPr/>
        </p:nvSpPr>
        <p:spPr>
          <a:xfrm>
            <a:off x="1" y="6105236"/>
            <a:ext cx="831273" cy="75276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800" kern="1200">
              <a:solidFill>
                <a:prstClr val="white"/>
              </a:solidFill>
              <a:latin typeface="Calibri" panose="020F0502020204030204"/>
            </a:endParaRPr>
          </a:p>
        </p:txBody>
      </p:sp>
      <p:pic>
        <p:nvPicPr>
          <p:cNvPr id="4" name="Picture 3">
            <a:extLst>
              <a:ext uri="{FF2B5EF4-FFF2-40B4-BE49-F238E27FC236}">
                <a16:creationId xmlns:a16="http://schemas.microsoft.com/office/drawing/2014/main" id="{A4FC6BB6-C27E-1CC2-6B3B-31558BD23589}"/>
              </a:ext>
            </a:extLst>
          </p:cNvPr>
          <p:cNvPicPr>
            <a:picLocks noChangeAspect="1"/>
          </p:cNvPicPr>
          <p:nvPr/>
        </p:nvPicPr>
        <p:blipFill>
          <a:blip r:embed="rId13"/>
          <a:stretch>
            <a:fillRect/>
          </a:stretch>
        </p:blipFill>
        <p:spPr>
          <a:xfrm>
            <a:off x="0" y="0"/>
            <a:ext cx="850087" cy="947911"/>
          </a:xfrm>
          <a:prstGeom prst="rect">
            <a:avLst/>
          </a:prstGeom>
        </p:spPr>
      </p:pic>
    </p:spTree>
    <p:custDataLst>
      <p:tags r:id="rId1"/>
    </p:custDataLst>
    <p:extLst>
      <p:ext uri="{BB962C8B-B14F-4D97-AF65-F5344CB8AC3E}">
        <p14:creationId xmlns:p14="http://schemas.microsoft.com/office/powerpoint/2010/main" val="325209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nodeType="clickEffect">
                                  <p:stCondLst>
                                    <p:cond delay="0"/>
                                  </p:stCondLst>
                                  <p:childTnLst>
                                    <p:animMotion origin="layout" path="M -2.08333E-7 2.22222E-6 L 0.00078 -0.14306 " pathEditMode="relative" rAng="0" ptsTypes="AA">
                                      <p:cBhvr>
                                        <p:cTn id="6" dur="500" fill="hold"/>
                                        <p:tgtEl>
                                          <p:spTgt spid="42"/>
                                        </p:tgtEl>
                                        <p:attrNameLst>
                                          <p:attrName>ppt_x</p:attrName>
                                          <p:attrName>ppt_y</p:attrName>
                                        </p:attrNameLst>
                                      </p:cBhvr>
                                      <p:rCtr x="39" y="-7153"/>
                                    </p:animMotion>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7" presetID="3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42" presetClass="path" presetSubtype="0" accel="50000" decel="50000" fill="hold" grpId="0" nodeType="withEffect">
                                  <p:stCondLst>
                                    <p:cond delay="0"/>
                                  </p:stCondLst>
                                  <p:childTnLst>
                                    <p:animMotion origin="layout" path="M 3.95833E-6 7.40741E-7 L -0.00105 0.21389 " pathEditMode="relative" rAng="0" ptsTypes="AA">
                                      <p:cBhvr>
                                        <p:cTn id="14" dur="1000" fill="hold"/>
                                        <p:tgtEl>
                                          <p:spTgt spid="9"/>
                                        </p:tgtEl>
                                        <p:attrNameLst>
                                          <p:attrName>ppt_x</p:attrName>
                                          <p:attrName>ppt_y</p:attrName>
                                        </p:attrNameLst>
                                      </p:cBhvr>
                                      <p:rCtr x="-52" y="10694"/>
                                    </p:animMotion>
                                  </p:childTnLst>
                                </p:cTn>
                              </p:par>
                              <p:par>
                                <p:cTn id="15" presetID="10" presetClass="exit" presetSubtype="0" fill="hold" grpId="0"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accel="50000" decel="50000" autoRev="1" fill="hold" nodeType="clickEffect">
                                  <p:stCondLst>
                                    <p:cond delay="0"/>
                                  </p:stCondLst>
                                  <p:childTnLst>
                                    <p:animMotion origin="layout" path="M 2.5E-6 4.44444E-6 L 0.00078 -0.14306 " pathEditMode="relative" rAng="0" ptsTypes="AA">
                                      <p:cBhvr>
                                        <p:cTn id="22" dur="500" fill="hold"/>
                                        <p:tgtEl>
                                          <p:spTgt spid="17"/>
                                        </p:tgtEl>
                                        <p:attrNameLst>
                                          <p:attrName>ppt_x</p:attrName>
                                          <p:attrName>ppt_y</p:attrName>
                                        </p:attrNameLst>
                                      </p:cBhvr>
                                      <p:rCtr x="39" y="-7153"/>
                                    </p:animMotion>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par>
                                <p:cTn id="23" presetID="31" presetClass="entr"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 calcmode="lin" valueType="num">
                                      <p:cBhvr>
                                        <p:cTn id="27" dur="500" fill="hold"/>
                                        <p:tgtEl>
                                          <p:spTgt spid="16"/>
                                        </p:tgtEl>
                                        <p:attrNameLst>
                                          <p:attrName>style.rotation</p:attrName>
                                        </p:attrNameLst>
                                      </p:cBhvr>
                                      <p:tavLst>
                                        <p:tav tm="0">
                                          <p:val>
                                            <p:fltVal val="90"/>
                                          </p:val>
                                        </p:tav>
                                        <p:tav tm="100000">
                                          <p:val>
                                            <p:fltVal val="0"/>
                                          </p:val>
                                        </p:tav>
                                      </p:tavLst>
                                    </p:anim>
                                    <p:animEffect transition="in" filter="fade">
                                      <p:cBhvr>
                                        <p:cTn id="28" dur="500"/>
                                        <p:tgtEl>
                                          <p:spTgt spid="16"/>
                                        </p:tgtEl>
                                      </p:cBhvr>
                                    </p:animEffect>
                                  </p:childTnLst>
                                </p:cTn>
                              </p:par>
                              <p:par>
                                <p:cTn id="29" presetID="42" presetClass="path" presetSubtype="0" accel="50000" decel="50000" fill="hold" grpId="0" nodeType="withEffect">
                                  <p:stCondLst>
                                    <p:cond delay="0"/>
                                  </p:stCondLst>
                                  <p:childTnLst>
                                    <p:animMotion origin="layout" path="M -4.375E-6 7.40741E-7 L -0.00104 0.21389 " pathEditMode="relative" rAng="0" ptsTypes="AA">
                                      <p:cBhvr>
                                        <p:cTn id="30" dur="1000" fill="hold"/>
                                        <p:tgtEl>
                                          <p:spTgt spid="16"/>
                                        </p:tgtEl>
                                        <p:attrNameLst>
                                          <p:attrName>ppt_x</p:attrName>
                                          <p:attrName>ppt_y</p:attrName>
                                        </p:attrNameLst>
                                      </p:cBhvr>
                                      <p:rCtr x="-52" y="10694"/>
                                    </p:animMotion>
                                  </p:childTnLst>
                                </p:cTn>
                              </p:par>
                              <p:par>
                                <p:cTn id="31" presetID="10" presetClass="exit" presetSubtype="0" fill="hold" grpId="0" nodeType="with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decel="50000" autoRev="1" fill="hold" nodeType="clickEffect">
                                  <p:stCondLst>
                                    <p:cond delay="0"/>
                                  </p:stCondLst>
                                  <p:childTnLst>
                                    <p:animMotion origin="layout" path="M 5E-6 4.44444E-6 L 0.00079 -0.14306 " pathEditMode="relative" rAng="0" ptsTypes="AA">
                                      <p:cBhvr>
                                        <p:cTn id="38" dur="500" fill="hold"/>
                                        <p:tgtEl>
                                          <p:spTgt spid="20"/>
                                        </p:tgtEl>
                                        <p:attrNameLst>
                                          <p:attrName>ppt_x</p:attrName>
                                          <p:attrName>ppt_y</p:attrName>
                                        </p:attrNameLst>
                                      </p:cBhvr>
                                      <p:rCtr x="39" y="-7153"/>
                                    </p:animMotion>
                                  </p:childTnLst>
                                  <p:subTnLst>
                                    <p:audio>
                                      <p:cMediaNode>
                                        <p:cTn display="0" masterRel="sameClick">
                                          <p:stCondLst>
                                            <p:cond evt="begin" delay="0">
                                              <p:tn val="37"/>
                                            </p:cond>
                                          </p:stCondLst>
                                          <p:endCondLst>
                                            <p:cond evt="onStopAudio" delay="0">
                                              <p:tgtEl>
                                                <p:sldTgt/>
                                              </p:tgtEl>
                                            </p:cond>
                                          </p:endCondLst>
                                        </p:cTn>
                                        <p:tgtEl>
                                          <p:sndTgt r:embed="rId4" name="chimes.wav"/>
                                        </p:tgtEl>
                                      </p:cMediaNode>
                                    </p:audio>
                                  </p:subTnLst>
                                </p:cTn>
                              </p:par>
                              <p:par>
                                <p:cTn id="39" presetID="31" presetClass="entr"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 calcmode="lin" valueType="num">
                                      <p:cBhvr>
                                        <p:cTn id="43" dur="500" fill="hold"/>
                                        <p:tgtEl>
                                          <p:spTgt spid="19"/>
                                        </p:tgtEl>
                                        <p:attrNameLst>
                                          <p:attrName>style.rotation</p:attrName>
                                        </p:attrNameLst>
                                      </p:cBhvr>
                                      <p:tavLst>
                                        <p:tav tm="0">
                                          <p:val>
                                            <p:fltVal val="90"/>
                                          </p:val>
                                        </p:tav>
                                        <p:tav tm="100000">
                                          <p:val>
                                            <p:fltVal val="0"/>
                                          </p:val>
                                        </p:tav>
                                      </p:tavLst>
                                    </p:anim>
                                    <p:animEffect transition="in" filter="fade">
                                      <p:cBhvr>
                                        <p:cTn id="44" dur="500"/>
                                        <p:tgtEl>
                                          <p:spTgt spid="19"/>
                                        </p:tgtEl>
                                      </p:cBhvr>
                                    </p:animEffect>
                                  </p:childTnLst>
                                </p:cTn>
                              </p:par>
                              <p:par>
                                <p:cTn id="45" presetID="42" presetClass="path" presetSubtype="0" accel="50000" decel="50000" fill="hold" grpId="0" nodeType="withEffect">
                                  <p:stCondLst>
                                    <p:cond delay="0"/>
                                  </p:stCondLst>
                                  <p:childTnLst>
                                    <p:animMotion origin="layout" path="M -2.91667E-6 7.40741E-7 L -0.00104 0.21389 " pathEditMode="relative" rAng="0" ptsTypes="AA">
                                      <p:cBhvr>
                                        <p:cTn id="46" dur="1000" fill="hold"/>
                                        <p:tgtEl>
                                          <p:spTgt spid="19"/>
                                        </p:tgtEl>
                                        <p:attrNameLst>
                                          <p:attrName>ppt_x</p:attrName>
                                          <p:attrName>ppt_y</p:attrName>
                                        </p:attrNameLst>
                                      </p:cBhvr>
                                      <p:rCtr x="-52" y="10694"/>
                                    </p:animMotion>
                                  </p:childTnLst>
                                </p:cTn>
                              </p:par>
                              <p:par>
                                <p:cTn id="47" presetID="10" presetClass="exit" presetSubtype="0" fill="hold" grpId="0" nodeType="with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autoRev="1" fill="hold" nodeType="clickEffect">
                                  <p:stCondLst>
                                    <p:cond delay="0"/>
                                  </p:stCondLst>
                                  <p:childTnLst>
                                    <p:animMotion origin="layout" path="M 4.16667E-7 2.22222E-6 L 0.00078 -0.14306 " pathEditMode="relative" rAng="0" ptsTypes="AA">
                                      <p:cBhvr>
                                        <p:cTn id="54" dur="500" fill="hold"/>
                                        <p:tgtEl>
                                          <p:spTgt spid="23"/>
                                        </p:tgtEl>
                                        <p:attrNameLst>
                                          <p:attrName>ppt_x</p:attrName>
                                          <p:attrName>ppt_y</p:attrName>
                                        </p:attrNameLst>
                                      </p:cBhvr>
                                      <p:rCtr x="39" y="-7153"/>
                                    </p:animMotion>
                                  </p:childTnLst>
                                  <p:subTnLst>
                                    <p:audio>
                                      <p:cMediaNode>
                                        <p:cTn display="0" masterRel="sameClick">
                                          <p:stCondLst>
                                            <p:cond evt="begin" delay="0">
                                              <p:tn val="53"/>
                                            </p:cond>
                                          </p:stCondLst>
                                          <p:endCondLst>
                                            <p:cond evt="onStopAudio" delay="0">
                                              <p:tgtEl>
                                                <p:sldTgt/>
                                              </p:tgtEl>
                                            </p:cond>
                                          </p:endCondLst>
                                        </p:cTn>
                                        <p:tgtEl>
                                          <p:sndTgt r:embed="rId4" name="chimes.wav"/>
                                        </p:tgtEl>
                                      </p:cMediaNode>
                                    </p:audio>
                                  </p:subTnLst>
                                </p:cTn>
                              </p:par>
                              <p:par>
                                <p:cTn id="55" presetID="31" presetClass="entr" presetSubtype="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 calcmode="lin" valueType="num">
                                      <p:cBhvr>
                                        <p:cTn id="59" dur="500" fill="hold"/>
                                        <p:tgtEl>
                                          <p:spTgt spid="22"/>
                                        </p:tgtEl>
                                        <p:attrNameLst>
                                          <p:attrName>style.rotation</p:attrName>
                                        </p:attrNameLst>
                                      </p:cBhvr>
                                      <p:tavLst>
                                        <p:tav tm="0">
                                          <p:val>
                                            <p:fltVal val="90"/>
                                          </p:val>
                                        </p:tav>
                                        <p:tav tm="100000">
                                          <p:val>
                                            <p:fltVal val="0"/>
                                          </p:val>
                                        </p:tav>
                                      </p:tavLst>
                                    </p:anim>
                                    <p:animEffect transition="in" filter="fade">
                                      <p:cBhvr>
                                        <p:cTn id="60" dur="500"/>
                                        <p:tgtEl>
                                          <p:spTgt spid="22"/>
                                        </p:tgtEl>
                                      </p:cBhvr>
                                    </p:animEffect>
                                  </p:childTnLst>
                                </p:cTn>
                              </p:par>
                              <p:par>
                                <p:cTn id="61" presetID="42" presetClass="path" presetSubtype="0" accel="50000" decel="50000" fill="hold" grpId="0" nodeType="withEffect">
                                  <p:stCondLst>
                                    <p:cond delay="0"/>
                                  </p:stCondLst>
                                  <p:childTnLst>
                                    <p:animMotion origin="layout" path="M -1.25E-6 7.40741E-7 L -0.00104 0.21389 " pathEditMode="relative" rAng="0" ptsTypes="AA">
                                      <p:cBhvr>
                                        <p:cTn id="62" dur="1000" fill="hold"/>
                                        <p:tgtEl>
                                          <p:spTgt spid="22"/>
                                        </p:tgtEl>
                                        <p:attrNameLst>
                                          <p:attrName>ppt_x</p:attrName>
                                          <p:attrName>ppt_y</p:attrName>
                                        </p:attrNameLst>
                                      </p:cBhvr>
                                      <p:rCtr x="-52" y="10694"/>
                                    </p:animMotion>
                                  </p:childTnLst>
                                </p:cTn>
                              </p:par>
                              <p:par>
                                <p:cTn id="63" presetID="10" presetClass="exit" presetSubtype="0" fill="hold" grpId="0"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2" grpId="1" animBg="1"/>
      <p:bldP spid="19" grpId="0" animBg="1"/>
      <p:bldP spid="19" grpId="1" animBg="1"/>
      <p:bldP spid="16" grpId="0" animBg="1"/>
      <p:bldP spid="16" grpId="1" animBg="1"/>
      <p:bldP spid="9" grpId="0" animBg="1"/>
      <p:bldP spid="9" grpId="1" animBg="1"/>
      <p:bldP spid="2" grpId="0" animBg="1"/>
      <p:bldP spid="18" grpId="0" animBg="1"/>
      <p:bldP spid="21"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1057" y="2641600"/>
            <a:ext cx="12193057" cy="4216400"/>
          </a:xfrm>
          <a:prstGeom prst="rect">
            <a:avLst/>
          </a:prstGeom>
        </p:spPr>
      </p:pic>
      <p:sp>
        <p:nvSpPr>
          <p:cNvPr id="4" name="Rectangle: Rounded Corners 3">
            <a:extLst>
              <a:ext uri="{FF2B5EF4-FFF2-40B4-BE49-F238E27FC236}">
                <a16:creationId xmlns:a16="http://schemas.microsoft.com/office/drawing/2014/main" id="{F446B5B9-D551-FAD6-4EDB-3C52DE651E59}"/>
              </a:ext>
            </a:extLst>
          </p:cNvPr>
          <p:cNvSpPr/>
          <p:nvPr/>
        </p:nvSpPr>
        <p:spPr>
          <a:xfrm>
            <a:off x="838200" y="2968170"/>
            <a:ext cx="50546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A.</a:t>
            </a:r>
            <a:r>
              <a:rPr lang="vi-VN" sz="2800" kern="1200" noProof="1">
                <a:solidFill>
                  <a:prstClr val="black"/>
                </a:solidFill>
                <a:cs typeface="Arial" panose="020B0604020202020204" pitchFamily="34" charset="0"/>
              </a:rPr>
              <a:t> Loa</a:t>
            </a:r>
            <a:endParaRPr lang="en-US" sz="2800" kern="1200" dirty="0">
              <a:solidFill>
                <a:prstClr val="black"/>
              </a:solidFill>
            </a:endParaRPr>
          </a:p>
        </p:txBody>
      </p:sp>
      <p:sp>
        <p:nvSpPr>
          <p:cNvPr id="5" name="Title 4">
            <a:extLst>
              <a:ext uri="{FF2B5EF4-FFF2-40B4-BE49-F238E27FC236}">
                <a16:creationId xmlns:a16="http://schemas.microsoft.com/office/drawing/2014/main" id="{97D0A386-7BF8-E254-18CB-ECD9F402BBDB}"/>
              </a:ext>
            </a:extLst>
          </p:cNvPr>
          <p:cNvSpPr>
            <a:spLocks noGrp="1"/>
          </p:cNvSpPr>
          <p:nvPr>
            <p:ph type="title"/>
          </p:nvPr>
        </p:nvSpPr>
        <p:spPr>
          <a:xfrm>
            <a:off x="2388220" y="898610"/>
            <a:ext cx="10515600" cy="1325563"/>
          </a:xfrm>
        </p:spPr>
        <p:txBody>
          <a:bodyPr>
            <a:normAutofit/>
          </a:bodyPr>
          <a:lstStyle/>
          <a:p>
            <a:r>
              <a:rPr lang="vi-VN" sz="2800" b="1" noProof="1">
                <a:latin typeface="+mn-lt"/>
                <a:cs typeface="Arial" panose="020B0604020202020204" pitchFamily="34" charset="0"/>
              </a:rPr>
              <a:t>Câu 1: </a:t>
            </a:r>
            <a:r>
              <a:rPr lang="vi-VN" sz="2800" noProof="1">
                <a:latin typeface="+mn-lt"/>
                <a:cs typeface="Arial" panose="020B0604020202020204" pitchFamily="34" charset="0"/>
              </a:rPr>
              <a:t>Vật phát ra âm thanh được gọi là gì?</a:t>
            </a:r>
          </a:p>
        </p:txBody>
      </p:sp>
      <p:sp>
        <p:nvSpPr>
          <p:cNvPr id="7" name="Rectangle: Rounded Corners 6">
            <a:extLst>
              <a:ext uri="{FF2B5EF4-FFF2-40B4-BE49-F238E27FC236}">
                <a16:creationId xmlns:a16="http://schemas.microsoft.com/office/drawing/2014/main" id="{778CFA75-B06E-0B34-96F6-8C8647A3B2AB}"/>
              </a:ext>
            </a:extLst>
          </p:cNvPr>
          <p:cNvSpPr/>
          <p:nvPr/>
        </p:nvSpPr>
        <p:spPr>
          <a:xfrm>
            <a:off x="838200" y="4906049"/>
            <a:ext cx="50546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B.</a:t>
            </a:r>
            <a:r>
              <a:rPr lang="vi-VN" sz="2800" kern="1200" noProof="1">
                <a:solidFill>
                  <a:prstClr val="black"/>
                </a:solidFill>
                <a:cs typeface="Arial" panose="020B0604020202020204" pitchFamily="34" charset="0"/>
              </a:rPr>
              <a:t> Nguồn âm</a:t>
            </a:r>
          </a:p>
        </p:txBody>
      </p:sp>
      <p:sp>
        <p:nvSpPr>
          <p:cNvPr id="8" name="Rectangle: Rounded Corners 7">
            <a:extLst>
              <a:ext uri="{FF2B5EF4-FFF2-40B4-BE49-F238E27FC236}">
                <a16:creationId xmlns:a16="http://schemas.microsoft.com/office/drawing/2014/main" id="{A65919FA-E20A-2328-7678-9B01AC8FA02F}"/>
              </a:ext>
            </a:extLst>
          </p:cNvPr>
          <p:cNvSpPr/>
          <p:nvPr/>
        </p:nvSpPr>
        <p:spPr>
          <a:xfrm>
            <a:off x="6400800" y="2965216"/>
            <a:ext cx="50546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C.</a:t>
            </a:r>
            <a:r>
              <a:rPr lang="vi-VN" sz="2800" kern="1200" noProof="1">
                <a:solidFill>
                  <a:prstClr val="black"/>
                </a:solidFill>
                <a:cs typeface="Arial" panose="020B0604020202020204" pitchFamily="34" charset="0"/>
              </a:rPr>
              <a:t> Micro</a:t>
            </a:r>
          </a:p>
        </p:txBody>
      </p:sp>
      <p:sp>
        <p:nvSpPr>
          <p:cNvPr id="9" name="Rectangle: Rounded Corners 8">
            <a:extLst>
              <a:ext uri="{FF2B5EF4-FFF2-40B4-BE49-F238E27FC236}">
                <a16:creationId xmlns:a16="http://schemas.microsoft.com/office/drawing/2014/main" id="{5E95C89F-354E-1884-E5C2-076667369572}"/>
              </a:ext>
            </a:extLst>
          </p:cNvPr>
          <p:cNvSpPr/>
          <p:nvPr/>
        </p:nvSpPr>
        <p:spPr>
          <a:xfrm>
            <a:off x="6400800" y="4903096"/>
            <a:ext cx="50546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D.</a:t>
            </a:r>
            <a:r>
              <a:rPr lang="vi-VN" sz="2800" kern="1200" noProof="1">
                <a:solidFill>
                  <a:prstClr val="black"/>
                </a:solidFill>
                <a:cs typeface="Arial" panose="020B0604020202020204" pitchFamily="34" charset="0"/>
              </a:rPr>
              <a:t> Vật rung động</a:t>
            </a:r>
          </a:p>
        </p:txBody>
      </p:sp>
      <p:sp>
        <p:nvSpPr>
          <p:cNvPr id="10" name="Action Button: Go Back or Previous 9">
            <a:hlinkClick r:id="rId6" action="ppaction://hlinksldjump" highlightClick="1"/>
            <a:extLst>
              <a:ext uri="{FF2B5EF4-FFF2-40B4-BE49-F238E27FC236}">
                <a16:creationId xmlns:a16="http://schemas.microsoft.com/office/drawing/2014/main" id="{B8573AD2-7DA9-1A53-1370-4899C5D7CAF3}"/>
              </a:ext>
            </a:extLst>
          </p:cNvPr>
          <p:cNvSpPr/>
          <p:nvPr/>
        </p:nvSpPr>
        <p:spPr>
          <a:xfrm>
            <a:off x="11460480" y="0"/>
            <a:ext cx="731520" cy="731520"/>
          </a:xfrm>
          <a:prstGeom prst="actionButtonBackPrevious">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000" kern="1200">
              <a:solidFill>
                <a:prstClr val="white"/>
              </a:solidFill>
              <a:latin typeface="Calibri" panose="020F0502020204030204"/>
            </a:endParaRPr>
          </a:p>
        </p:txBody>
      </p:sp>
      <p:sp>
        <p:nvSpPr>
          <p:cNvPr id="11" name="Rectangle: Rounded Corners 6">
            <a:extLst>
              <a:ext uri="{FF2B5EF4-FFF2-40B4-BE49-F238E27FC236}">
                <a16:creationId xmlns:a16="http://schemas.microsoft.com/office/drawing/2014/main" id="{778CFA75-B06E-0B34-96F6-8C8647A3B2AB}"/>
              </a:ext>
            </a:extLst>
          </p:cNvPr>
          <p:cNvSpPr/>
          <p:nvPr/>
        </p:nvSpPr>
        <p:spPr>
          <a:xfrm>
            <a:off x="838200" y="4911923"/>
            <a:ext cx="5054600" cy="153747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B.</a:t>
            </a:r>
            <a:r>
              <a:rPr lang="vi-VN" sz="2800" kern="1200" noProof="1">
                <a:solidFill>
                  <a:prstClr val="black"/>
                </a:solidFill>
                <a:cs typeface="Arial" panose="020B0604020202020204" pitchFamily="34" charset="0"/>
              </a:rPr>
              <a:t> Nguồn âm</a:t>
            </a:r>
          </a:p>
        </p:txBody>
      </p:sp>
      <p:pic>
        <p:nvPicPr>
          <p:cNvPr id="3" name="Picture 2">
            <a:extLst>
              <a:ext uri="{FF2B5EF4-FFF2-40B4-BE49-F238E27FC236}">
                <a16:creationId xmlns:a16="http://schemas.microsoft.com/office/drawing/2014/main" id="{C5F6CF39-6990-38B8-E1B5-425C64C83FAA}"/>
              </a:ext>
            </a:extLst>
          </p:cNvPr>
          <p:cNvPicPr>
            <a:picLocks noChangeAspect="1"/>
          </p:cNvPicPr>
          <p:nvPr/>
        </p:nvPicPr>
        <p:blipFill>
          <a:blip r:embed="rId7"/>
          <a:stretch>
            <a:fillRect/>
          </a:stretch>
        </p:blipFill>
        <p:spPr>
          <a:xfrm>
            <a:off x="0" y="0"/>
            <a:ext cx="850087" cy="947911"/>
          </a:xfrm>
          <a:prstGeom prst="rect">
            <a:avLst/>
          </a:prstGeom>
        </p:spPr>
      </p:pic>
    </p:spTree>
    <p:custDataLst>
      <p:tags r:id="rId1"/>
    </p:custDataLst>
    <p:extLst>
      <p:ext uri="{BB962C8B-B14F-4D97-AF65-F5344CB8AC3E}">
        <p14:creationId xmlns:p14="http://schemas.microsoft.com/office/powerpoint/2010/main" val="10274463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C2ECD5E8-016F-6856-4551-50AF3133F651}"/>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28548513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1057" y="2641600"/>
            <a:ext cx="12193057" cy="4216400"/>
          </a:xfrm>
          <a:prstGeom prst="rect">
            <a:avLst/>
          </a:prstGeom>
        </p:spPr>
      </p:pic>
      <p:sp>
        <p:nvSpPr>
          <p:cNvPr id="4" name="Rectangle: Rounded Corners 3">
            <a:extLst>
              <a:ext uri="{FF2B5EF4-FFF2-40B4-BE49-F238E27FC236}">
                <a16:creationId xmlns:a16="http://schemas.microsoft.com/office/drawing/2014/main" id="{F446B5B9-D551-FAD6-4EDB-3C52DE651E59}"/>
              </a:ext>
            </a:extLst>
          </p:cNvPr>
          <p:cNvSpPr/>
          <p:nvPr/>
        </p:nvSpPr>
        <p:spPr>
          <a:xfrm>
            <a:off x="838200" y="2968170"/>
            <a:ext cx="52578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lnSpc>
                <a:spcPct val="150000"/>
              </a:lnSpc>
              <a:buClrTx/>
            </a:pPr>
            <a:r>
              <a:rPr lang="en-US" sz="2800" kern="1200" noProof="1">
                <a:solidFill>
                  <a:prstClr val="black"/>
                </a:solidFill>
                <a:cs typeface="Arial" panose="020B0604020202020204" pitchFamily="34" charset="0"/>
              </a:rPr>
              <a:t>A.</a:t>
            </a:r>
            <a:r>
              <a:rPr lang="vi-VN" sz="2800" kern="1200" noProof="1">
                <a:solidFill>
                  <a:prstClr val="black"/>
                </a:solidFill>
                <a:cs typeface="Arial" panose="020B0604020202020204" pitchFamily="34" charset="0"/>
              </a:rPr>
              <a:t> Các mẩu giấy vụn</a:t>
            </a:r>
            <a:endParaRPr lang="en-US" sz="2800" kern="1200" noProof="1">
              <a:solidFill>
                <a:prstClr val="black"/>
              </a:solidFill>
              <a:cs typeface="Arial" panose="020B0604020202020204" pitchFamily="34" charset="0"/>
            </a:endParaRPr>
          </a:p>
          <a:p>
            <a:pPr defTabSz="609630">
              <a:lnSpc>
                <a:spcPct val="150000"/>
              </a:lnSpc>
              <a:buClrTx/>
            </a:pPr>
            <a:r>
              <a:rPr lang="vi-VN" sz="2800" kern="1200" noProof="1">
                <a:solidFill>
                  <a:prstClr val="black"/>
                </a:solidFill>
                <a:cs typeface="Arial" panose="020B0604020202020204" pitchFamily="34" charset="0"/>
              </a:rPr>
              <a:t>bốc cháy</a:t>
            </a:r>
          </a:p>
        </p:txBody>
      </p:sp>
      <p:sp>
        <p:nvSpPr>
          <p:cNvPr id="5" name="Title 4">
            <a:extLst>
              <a:ext uri="{FF2B5EF4-FFF2-40B4-BE49-F238E27FC236}">
                <a16:creationId xmlns:a16="http://schemas.microsoft.com/office/drawing/2014/main" id="{97D0A386-7BF8-E254-18CB-ECD9F402BBDB}"/>
              </a:ext>
            </a:extLst>
          </p:cNvPr>
          <p:cNvSpPr>
            <a:spLocks noGrp="1"/>
          </p:cNvSpPr>
          <p:nvPr>
            <p:ph type="title"/>
          </p:nvPr>
        </p:nvSpPr>
        <p:spPr>
          <a:xfrm>
            <a:off x="1796086" y="901563"/>
            <a:ext cx="8718395" cy="1325563"/>
          </a:xfrm>
        </p:spPr>
        <p:txBody>
          <a:bodyPr>
            <a:noAutofit/>
          </a:bodyPr>
          <a:lstStyle/>
          <a:p>
            <a:pPr algn="ctr">
              <a:lnSpc>
                <a:spcPct val="150000"/>
              </a:lnSpc>
            </a:pPr>
            <a:r>
              <a:rPr lang="vi-VN" sz="2800" b="1" noProof="1">
                <a:latin typeface="+mn-lt"/>
                <a:cs typeface="Arial" panose="020B0604020202020204" pitchFamily="34" charset="0"/>
              </a:rPr>
              <a:t>Câu </a:t>
            </a:r>
            <a:r>
              <a:rPr lang="en-US" sz="2800" b="1" noProof="1">
                <a:latin typeface="+mn-lt"/>
                <a:cs typeface="Arial" panose="020B0604020202020204" pitchFamily="34" charset="0"/>
              </a:rPr>
              <a:t>2</a:t>
            </a:r>
            <a:r>
              <a:rPr lang="vi-VN" sz="2800" b="1" noProof="1">
                <a:latin typeface="+mn-lt"/>
                <a:cs typeface="Arial" panose="020B0604020202020204" pitchFamily="34" charset="0"/>
              </a:rPr>
              <a:t>: </a:t>
            </a:r>
            <a:r>
              <a:rPr lang="en-US" sz="2800" dirty="0" err="1">
                <a:latin typeface="+mn-lt"/>
                <a:cs typeface="Arial" panose="020B0604020202020204" pitchFamily="34" charset="0"/>
              </a:rPr>
              <a:t>Rắc</a:t>
            </a:r>
            <a:r>
              <a:rPr lang="en-US" sz="2800" dirty="0">
                <a:latin typeface="+mn-lt"/>
                <a:cs typeface="Arial" panose="020B0604020202020204" pitchFamily="34" charset="0"/>
              </a:rPr>
              <a:t> </a:t>
            </a:r>
            <a:r>
              <a:rPr lang="en-US" sz="2800" dirty="0" err="1">
                <a:latin typeface="+mn-lt"/>
                <a:cs typeface="Arial" panose="020B0604020202020204" pitchFamily="34" charset="0"/>
              </a:rPr>
              <a:t>giấy</a:t>
            </a:r>
            <a:r>
              <a:rPr lang="en-US" sz="2800" dirty="0">
                <a:latin typeface="+mn-lt"/>
                <a:cs typeface="Arial" panose="020B0604020202020204" pitchFamily="34" charset="0"/>
              </a:rPr>
              <a:t> </a:t>
            </a:r>
            <a:r>
              <a:rPr lang="en-US" sz="2800" dirty="0" err="1">
                <a:latin typeface="+mn-lt"/>
                <a:cs typeface="Arial" panose="020B0604020202020204" pitchFamily="34" charset="0"/>
              </a:rPr>
              <a:t>vụn</a:t>
            </a:r>
            <a:r>
              <a:rPr lang="en-US" sz="2800" dirty="0">
                <a:latin typeface="+mn-lt"/>
                <a:cs typeface="Arial" panose="020B0604020202020204" pitchFamily="34" charset="0"/>
              </a:rPr>
              <a:t> </a:t>
            </a:r>
            <a:r>
              <a:rPr lang="en-US" sz="2800" dirty="0" err="1">
                <a:latin typeface="+mn-lt"/>
                <a:cs typeface="Arial" panose="020B0604020202020204" pitchFamily="34" charset="0"/>
              </a:rPr>
              <a:t>lên</a:t>
            </a:r>
            <a:r>
              <a:rPr lang="en-US" sz="2800" dirty="0">
                <a:latin typeface="+mn-lt"/>
                <a:cs typeface="Arial" panose="020B0604020202020204" pitchFamily="34" charset="0"/>
              </a:rPr>
              <a:t> </a:t>
            </a:r>
            <a:r>
              <a:rPr lang="en-US" sz="2800" dirty="0" err="1">
                <a:latin typeface="+mn-lt"/>
                <a:cs typeface="Arial" panose="020B0604020202020204" pitchFamily="34" charset="0"/>
              </a:rPr>
              <a:t>mặt</a:t>
            </a:r>
            <a:r>
              <a:rPr lang="en-US" sz="2800" dirty="0">
                <a:latin typeface="+mn-lt"/>
                <a:cs typeface="Arial" panose="020B0604020202020204" pitchFamily="34" charset="0"/>
              </a:rPr>
              <a:t> </a:t>
            </a:r>
            <a:r>
              <a:rPr lang="en-US" sz="2800" dirty="0" err="1">
                <a:latin typeface="+mn-lt"/>
                <a:cs typeface="Arial" panose="020B0604020202020204" pitchFamily="34" charset="0"/>
              </a:rPr>
              <a:t>trống</a:t>
            </a:r>
            <a:r>
              <a:rPr lang="en-US" sz="2800" dirty="0">
                <a:latin typeface="+mn-lt"/>
                <a:cs typeface="Arial" panose="020B0604020202020204" pitchFamily="34" charset="0"/>
              </a:rPr>
              <a:t>, </a:t>
            </a:r>
            <a:r>
              <a:rPr lang="en-US" sz="2800" dirty="0" err="1">
                <a:latin typeface="+mn-lt"/>
                <a:cs typeface="Arial" panose="020B0604020202020204" pitchFamily="34" charset="0"/>
              </a:rPr>
              <a:t>khi</a:t>
            </a:r>
            <a:r>
              <a:rPr lang="en-US" sz="2800" dirty="0">
                <a:latin typeface="+mn-lt"/>
                <a:cs typeface="Arial" panose="020B0604020202020204" pitchFamily="34" charset="0"/>
              </a:rPr>
              <a:t> </a:t>
            </a:r>
            <a:r>
              <a:rPr lang="en-US" sz="2800" dirty="0" err="1">
                <a:latin typeface="+mn-lt"/>
                <a:cs typeface="Arial" panose="020B0604020202020204" pitchFamily="34" charset="0"/>
              </a:rPr>
              <a:t>gõ</a:t>
            </a:r>
            <a:r>
              <a:rPr lang="en-US" sz="2800" dirty="0">
                <a:latin typeface="+mn-lt"/>
                <a:cs typeface="Arial" panose="020B0604020202020204" pitchFamily="34" charset="0"/>
              </a:rPr>
              <a:t> </a:t>
            </a:r>
            <a:r>
              <a:rPr lang="en-US" sz="2800" dirty="0" err="1">
                <a:latin typeface="+mn-lt"/>
                <a:cs typeface="Arial" panose="020B0604020202020204" pitchFamily="34" charset="0"/>
              </a:rPr>
              <a:t>trống</a:t>
            </a:r>
            <a:r>
              <a:rPr lang="en-US" sz="2800" dirty="0">
                <a:latin typeface="+mn-lt"/>
                <a:cs typeface="Arial" panose="020B0604020202020204" pitchFamily="34" charset="0"/>
              </a:rPr>
              <a:t> </a:t>
            </a:r>
            <a:r>
              <a:rPr lang="en-US" sz="2800" dirty="0" err="1">
                <a:latin typeface="+mn-lt"/>
                <a:cs typeface="Arial" panose="020B0604020202020204" pitchFamily="34" charset="0"/>
              </a:rPr>
              <a:t>thì</a:t>
            </a:r>
            <a:r>
              <a:rPr lang="vi-VN" sz="2800" dirty="0">
                <a:latin typeface="+mn-lt"/>
                <a:cs typeface="Arial" panose="020B0604020202020204" pitchFamily="34" charset="0"/>
              </a:rPr>
              <a:t> có hiện tượng gì xảy ra?</a:t>
            </a:r>
            <a:endParaRPr lang="vi-VN" sz="2800" noProof="1">
              <a:latin typeface="+mn-lt"/>
              <a:cs typeface="Arial" panose="020B0604020202020204" pitchFamily="34" charset="0"/>
            </a:endParaRPr>
          </a:p>
        </p:txBody>
      </p:sp>
      <p:sp>
        <p:nvSpPr>
          <p:cNvPr id="7" name="Rectangle: Rounded Corners 6">
            <a:extLst>
              <a:ext uri="{FF2B5EF4-FFF2-40B4-BE49-F238E27FC236}">
                <a16:creationId xmlns:a16="http://schemas.microsoft.com/office/drawing/2014/main" id="{778CFA75-B06E-0B34-96F6-8C8647A3B2AB}"/>
              </a:ext>
            </a:extLst>
          </p:cNvPr>
          <p:cNvSpPr/>
          <p:nvPr/>
        </p:nvSpPr>
        <p:spPr>
          <a:xfrm>
            <a:off x="838200" y="4906049"/>
            <a:ext cx="52578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lnSpc>
                <a:spcPct val="150000"/>
              </a:lnSpc>
              <a:buClrTx/>
            </a:pPr>
            <a:r>
              <a:rPr lang="en-US" sz="2800" kern="1200" noProof="1">
                <a:solidFill>
                  <a:prstClr val="black"/>
                </a:solidFill>
                <a:cs typeface="Arial" panose="020B0604020202020204" pitchFamily="34" charset="0"/>
              </a:rPr>
              <a:t>B.</a:t>
            </a:r>
            <a:r>
              <a:rPr lang="vi-VN" sz="2800" kern="1200" noProof="1">
                <a:solidFill>
                  <a:prstClr val="black"/>
                </a:solidFill>
                <a:cs typeface="Arial" panose="020B0604020202020204" pitchFamily="34" charset="0"/>
              </a:rPr>
              <a:t> Các mẩu giấy đứng yên </a:t>
            </a:r>
          </a:p>
        </p:txBody>
      </p:sp>
      <p:sp>
        <p:nvSpPr>
          <p:cNvPr id="8" name="Rectangle: Rounded Corners 7">
            <a:extLst>
              <a:ext uri="{FF2B5EF4-FFF2-40B4-BE49-F238E27FC236}">
                <a16:creationId xmlns:a16="http://schemas.microsoft.com/office/drawing/2014/main" id="{A65919FA-E20A-2328-7678-9B01AC8FA02F}"/>
              </a:ext>
            </a:extLst>
          </p:cNvPr>
          <p:cNvSpPr/>
          <p:nvPr/>
        </p:nvSpPr>
        <p:spPr>
          <a:xfrm>
            <a:off x="6508011" y="2968170"/>
            <a:ext cx="52578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buClrTx/>
            </a:pPr>
            <a:r>
              <a:rPr lang="en-US" sz="2800" kern="1200" noProof="1">
                <a:solidFill>
                  <a:prstClr val="black"/>
                </a:solidFill>
                <a:cs typeface="Arial" panose="020B0604020202020204" pitchFamily="34" charset="0"/>
              </a:rPr>
              <a:t>C.</a:t>
            </a:r>
            <a:r>
              <a:rPr lang="vi-VN" sz="2800" kern="1200" noProof="1">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Các</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mẩu</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giấy</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vụn</a:t>
            </a:r>
            <a:r>
              <a:rPr lang="en-US" sz="2800" kern="1200" dirty="0">
                <a:solidFill>
                  <a:prstClr val="black"/>
                </a:solidFill>
                <a:cs typeface="Arial" panose="020B0604020202020204" pitchFamily="34" charset="0"/>
              </a:rPr>
              <a:t> rung </a:t>
            </a:r>
            <a:r>
              <a:rPr lang="en-US" sz="2800" kern="1200" dirty="0" err="1">
                <a:solidFill>
                  <a:prstClr val="black"/>
                </a:solidFill>
                <a:cs typeface="Arial" panose="020B0604020202020204" pitchFamily="34" charset="0"/>
              </a:rPr>
              <a:t>chuyển</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tùy</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vào</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lực</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gõ</a:t>
            </a:r>
            <a:endParaRPr lang="en-US" sz="2800" kern="1200" dirty="0">
              <a:solidFill>
                <a:prstClr val="black"/>
              </a:solidFill>
              <a:cs typeface="Arial" panose="020B0604020202020204" pitchFamily="34" charset="0"/>
            </a:endParaRPr>
          </a:p>
        </p:txBody>
      </p:sp>
      <p:sp>
        <p:nvSpPr>
          <p:cNvPr id="9" name="Rectangle: Rounded Corners 8">
            <a:extLst>
              <a:ext uri="{FF2B5EF4-FFF2-40B4-BE49-F238E27FC236}">
                <a16:creationId xmlns:a16="http://schemas.microsoft.com/office/drawing/2014/main" id="{5E95C89F-354E-1884-E5C2-076667369572}"/>
              </a:ext>
            </a:extLst>
          </p:cNvPr>
          <p:cNvSpPr/>
          <p:nvPr/>
        </p:nvSpPr>
        <p:spPr>
          <a:xfrm>
            <a:off x="6508011" y="4906049"/>
            <a:ext cx="52578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lnSpc>
                <a:spcPct val="150000"/>
              </a:lnSpc>
              <a:buClrTx/>
            </a:pPr>
            <a:r>
              <a:rPr lang="en-US" sz="2800" kern="1200" noProof="1">
                <a:solidFill>
                  <a:prstClr val="black"/>
                </a:solidFill>
                <a:cs typeface="Arial" panose="020B0604020202020204" pitchFamily="34" charset="0"/>
              </a:rPr>
              <a:t>D.</a:t>
            </a:r>
            <a:r>
              <a:rPr lang="vi-VN" sz="2800" kern="1200" noProof="1">
                <a:solidFill>
                  <a:prstClr val="black"/>
                </a:solidFill>
                <a:cs typeface="Arial" panose="020B0604020202020204" pitchFamily="34" charset="0"/>
              </a:rPr>
              <a:t> Các mẩu giấy biến mất</a:t>
            </a:r>
          </a:p>
        </p:txBody>
      </p:sp>
      <p:sp>
        <p:nvSpPr>
          <p:cNvPr id="10" name="Action Button: Go Back or Previous 9">
            <a:hlinkClick r:id="rId6" action="ppaction://hlinksldjump" highlightClick="1"/>
            <a:extLst>
              <a:ext uri="{FF2B5EF4-FFF2-40B4-BE49-F238E27FC236}">
                <a16:creationId xmlns:a16="http://schemas.microsoft.com/office/drawing/2014/main" id="{4FAB554E-0AE4-95D4-97B5-F4247EA9DE49}"/>
              </a:ext>
            </a:extLst>
          </p:cNvPr>
          <p:cNvSpPr/>
          <p:nvPr/>
        </p:nvSpPr>
        <p:spPr>
          <a:xfrm>
            <a:off x="11460480" y="0"/>
            <a:ext cx="731520" cy="731520"/>
          </a:xfrm>
          <a:prstGeom prst="actionButtonBackPrevious">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000" kern="1200">
              <a:solidFill>
                <a:prstClr val="white"/>
              </a:solidFill>
              <a:latin typeface="Calibri" panose="020F0502020204030204"/>
            </a:endParaRPr>
          </a:p>
        </p:txBody>
      </p:sp>
      <p:sp>
        <p:nvSpPr>
          <p:cNvPr id="11" name="Rectangle: Rounded Corners 7">
            <a:extLst>
              <a:ext uri="{FF2B5EF4-FFF2-40B4-BE49-F238E27FC236}">
                <a16:creationId xmlns:a16="http://schemas.microsoft.com/office/drawing/2014/main" id="{A65919FA-E20A-2328-7678-9B01AC8FA02F}"/>
              </a:ext>
            </a:extLst>
          </p:cNvPr>
          <p:cNvSpPr/>
          <p:nvPr/>
        </p:nvSpPr>
        <p:spPr>
          <a:xfrm>
            <a:off x="6508011" y="2968170"/>
            <a:ext cx="5257800" cy="155154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lnSpc>
                <a:spcPct val="150000"/>
              </a:lnSpc>
              <a:buClrTx/>
            </a:pPr>
            <a:r>
              <a:rPr lang="en-US" sz="2800" kern="1200" noProof="1">
                <a:solidFill>
                  <a:prstClr val="black"/>
                </a:solidFill>
                <a:cs typeface="Arial" panose="020B0604020202020204" pitchFamily="34" charset="0"/>
              </a:rPr>
              <a:t>C.</a:t>
            </a:r>
            <a:r>
              <a:rPr lang="vi-VN" sz="2800" kern="1200" noProof="1">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Các</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mẩu</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giấy</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vụn</a:t>
            </a:r>
            <a:r>
              <a:rPr lang="en-US" sz="2800" kern="1200" dirty="0">
                <a:solidFill>
                  <a:prstClr val="black"/>
                </a:solidFill>
                <a:cs typeface="Arial" panose="020B0604020202020204" pitchFamily="34" charset="0"/>
              </a:rPr>
              <a:t> rung </a:t>
            </a:r>
            <a:r>
              <a:rPr lang="en-US" sz="2800" kern="1200" dirty="0" err="1">
                <a:solidFill>
                  <a:prstClr val="black"/>
                </a:solidFill>
                <a:cs typeface="Arial" panose="020B0604020202020204" pitchFamily="34" charset="0"/>
              </a:rPr>
              <a:t>chuyển</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tùy</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vào</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lực</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gõ</a:t>
            </a:r>
            <a:endParaRPr lang="en-US" sz="2800" kern="1200" dirty="0">
              <a:solidFill>
                <a:prstClr val="black"/>
              </a:solidFill>
              <a:cs typeface="Arial" panose="020B0604020202020204" pitchFamily="34" charset="0"/>
            </a:endParaRPr>
          </a:p>
        </p:txBody>
      </p:sp>
      <p:pic>
        <p:nvPicPr>
          <p:cNvPr id="3" name="Picture 2">
            <a:extLst>
              <a:ext uri="{FF2B5EF4-FFF2-40B4-BE49-F238E27FC236}">
                <a16:creationId xmlns:a16="http://schemas.microsoft.com/office/drawing/2014/main" id="{AF5D229C-8B7B-0995-3F30-DEA8C2B8A409}"/>
              </a:ext>
            </a:extLst>
          </p:cNvPr>
          <p:cNvPicPr>
            <a:picLocks noChangeAspect="1"/>
          </p:cNvPicPr>
          <p:nvPr/>
        </p:nvPicPr>
        <p:blipFill>
          <a:blip r:embed="rId7"/>
          <a:stretch>
            <a:fillRect/>
          </a:stretch>
        </p:blipFill>
        <p:spPr>
          <a:xfrm>
            <a:off x="0" y="0"/>
            <a:ext cx="850087" cy="947911"/>
          </a:xfrm>
          <a:prstGeom prst="rect">
            <a:avLst/>
          </a:prstGeom>
        </p:spPr>
      </p:pic>
    </p:spTree>
    <p:custDataLst>
      <p:tags r:id="rId1"/>
    </p:custDataLst>
    <p:extLst>
      <p:ext uri="{BB962C8B-B14F-4D97-AF65-F5344CB8AC3E}">
        <p14:creationId xmlns:p14="http://schemas.microsoft.com/office/powerpoint/2010/main" val="5136329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1057" y="2641600"/>
            <a:ext cx="12193057" cy="4216400"/>
          </a:xfrm>
          <a:prstGeom prst="rect">
            <a:avLst/>
          </a:prstGeom>
        </p:spPr>
      </p:pic>
      <p:sp>
        <p:nvSpPr>
          <p:cNvPr id="4" name="Rectangle: Rounded Corners 3">
            <a:extLst>
              <a:ext uri="{FF2B5EF4-FFF2-40B4-BE49-F238E27FC236}">
                <a16:creationId xmlns:a16="http://schemas.microsoft.com/office/drawing/2014/main" id="{F446B5B9-D551-FAD6-4EDB-3C52DE651E59}"/>
              </a:ext>
            </a:extLst>
          </p:cNvPr>
          <p:cNvSpPr/>
          <p:nvPr/>
        </p:nvSpPr>
        <p:spPr>
          <a:xfrm>
            <a:off x="838200" y="2968170"/>
            <a:ext cx="52578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A.</a:t>
            </a:r>
            <a:r>
              <a:rPr lang="vi-VN" sz="2800" kern="1200" noProof="1">
                <a:solidFill>
                  <a:prstClr val="black"/>
                </a:solidFill>
                <a:cs typeface="Arial" panose="020B0604020202020204" pitchFamily="34" charset="0"/>
              </a:rPr>
              <a:t> Vật phát sáng biến mất</a:t>
            </a:r>
          </a:p>
        </p:txBody>
      </p:sp>
      <p:sp>
        <p:nvSpPr>
          <p:cNvPr id="5" name="Title 4">
            <a:extLst>
              <a:ext uri="{FF2B5EF4-FFF2-40B4-BE49-F238E27FC236}">
                <a16:creationId xmlns:a16="http://schemas.microsoft.com/office/drawing/2014/main" id="{97D0A386-7BF8-E254-18CB-ECD9F402BBDB}"/>
              </a:ext>
            </a:extLst>
          </p:cNvPr>
          <p:cNvSpPr>
            <a:spLocks noGrp="1"/>
          </p:cNvSpPr>
          <p:nvPr>
            <p:ph type="title"/>
          </p:nvPr>
        </p:nvSpPr>
        <p:spPr>
          <a:xfrm>
            <a:off x="3157654" y="816541"/>
            <a:ext cx="10515600" cy="1325563"/>
          </a:xfrm>
        </p:spPr>
        <p:txBody>
          <a:bodyPr>
            <a:normAutofit/>
          </a:bodyPr>
          <a:lstStyle/>
          <a:p>
            <a:r>
              <a:rPr lang="vi-VN" sz="2800" b="1" noProof="1">
                <a:latin typeface="+mn-lt"/>
                <a:cs typeface="Arial" panose="020B0604020202020204" pitchFamily="34" charset="0"/>
              </a:rPr>
              <a:t>Câu </a:t>
            </a:r>
            <a:r>
              <a:rPr lang="en-US" sz="2800" b="1" noProof="1">
                <a:latin typeface="+mn-lt"/>
                <a:cs typeface="Arial" panose="020B0604020202020204" pitchFamily="34" charset="0"/>
              </a:rPr>
              <a:t>3</a:t>
            </a:r>
            <a:r>
              <a:rPr lang="vi-VN" sz="2800" b="1" noProof="1">
                <a:latin typeface="+mn-lt"/>
                <a:cs typeface="Arial" panose="020B0604020202020204" pitchFamily="34" charset="0"/>
              </a:rPr>
              <a:t>: </a:t>
            </a:r>
            <a:r>
              <a:rPr lang="vi-VN" sz="2800" noProof="1">
                <a:latin typeface="+mn-lt"/>
                <a:cs typeface="Arial" panose="020B0604020202020204" pitchFamily="34" charset="0"/>
              </a:rPr>
              <a:t>Âm thanh sẽ mất đi khi nào?</a:t>
            </a:r>
          </a:p>
        </p:txBody>
      </p:sp>
      <p:sp>
        <p:nvSpPr>
          <p:cNvPr id="7" name="Rectangle: Rounded Corners 6">
            <a:extLst>
              <a:ext uri="{FF2B5EF4-FFF2-40B4-BE49-F238E27FC236}">
                <a16:creationId xmlns:a16="http://schemas.microsoft.com/office/drawing/2014/main" id="{778CFA75-B06E-0B34-96F6-8C8647A3B2AB}"/>
              </a:ext>
            </a:extLst>
          </p:cNvPr>
          <p:cNvSpPr/>
          <p:nvPr/>
        </p:nvSpPr>
        <p:spPr>
          <a:xfrm>
            <a:off x="838200" y="4906049"/>
            <a:ext cx="52578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B.</a:t>
            </a:r>
            <a:r>
              <a:rPr lang="vi-VN" sz="2800" kern="1200" noProof="1">
                <a:solidFill>
                  <a:prstClr val="black"/>
                </a:solidFill>
                <a:cs typeface="Arial" panose="020B0604020202020204" pitchFamily="34" charset="0"/>
              </a:rPr>
              <a:t> Các vật ngừng va chạm</a:t>
            </a:r>
          </a:p>
        </p:txBody>
      </p:sp>
      <p:sp>
        <p:nvSpPr>
          <p:cNvPr id="8" name="Rectangle: Rounded Corners 7">
            <a:extLst>
              <a:ext uri="{FF2B5EF4-FFF2-40B4-BE49-F238E27FC236}">
                <a16:creationId xmlns:a16="http://schemas.microsoft.com/office/drawing/2014/main" id="{A65919FA-E20A-2328-7678-9B01AC8FA02F}"/>
              </a:ext>
            </a:extLst>
          </p:cNvPr>
          <p:cNvSpPr/>
          <p:nvPr/>
        </p:nvSpPr>
        <p:spPr>
          <a:xfrm>
            <a:off x="6515100" y="2968170"/>
            <a:ext cx="52578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C.</a:t>
            </a:r>
            <a:r>
              <a:rPr lang="vi-VN" sz="2800" kern="1200" noProof="1">
                <a:solidFill>
                  <a:prstClr val="black"/>
                </a:solidFill>
                <a:cs typeface="Arial" panose="020B0604020202020204" pitchFamily="34" charset="0"/>
              </a:rPr>
              <a:t> Không có sự rung động</a:t>
            </a:r>
          </a:p>
        </p:txBody>
      </p:sp>
      <p:sp>
        <p:nvSpPr>
          <p:cNvPr id="9" name="Rectangle: Rounded Corners 8">
            <a:extLst>
              <a:ext uri="{FF2B5EF4-FFF2-40B4-BE49-F238E27FC236}">
                <a16:creationId xmlns:a16="http://schemas.microsoft.com/office/drawing/2014/main" id="{5E95C89F-354E-1884-E5C2-076667369572}"/>
              </a:ext>
            </a:extLst>
          </p:cNvPr>
          <p:cNvSpPr/>
          <p:nvPr/>
        </p:nvSpPr>
        <p:spPr>
          <a:xfrm>
            <a:off x="6515100" y="4906049"/>
            <a:ext cx="52578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D.</a:t>
            </a:r>
            <a:r>
              <a:rPr lang="vi-VN" sz="2800" kern="1200" noProof="1">
                <a:solidFill>
                  <a:prstClr val="black"/>
                </a:solidFill>
                <a:cs typeface="Arial" panose="020B0604020202020204" pitchFamily="34" charset="0"/>
              </a:rPr>
              <a:t> Không có ánh sáng</a:t>
            </a:r>
          </a:p>
        </p:txBody>
      </p:sp>
      <p:sp>
        <p:nvSpPr>
          <p:cNvPr id="10" name="Action Button: Go Back or Previous 9">
            <a:hlinkClick r:id="rId6" action="ppaction://hlinksldjump" highlightClick="1"/>
            <a:extLst>
              <a:ext uri="{FF2B5EF4-FFF2-40B4-BE49-F238E27FC236}">
                <a16:creationId xmlns:a16="http://schemas.microsoft.com/office/drawing/2014/main" id="{E50B7CA4-38B7-E318-AF3B-2F5A4D82009A}"/>
              </a:ext>
            </a:extLst>
          </p:cNvPr>
          <p:cNvSpPr/>
          <p:nvPr/>
        </p:nvSpPr>
        <p:spPr>
          <a:xfrm>
            <a:off x="11460480" y="0"/>
            <a:ext cx="731520" cy="731520"/>
          </a:xfrm>
          <a:prstGeom prst="actionButtonBackPrevious">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000" kern="1200">
              <a:solidFill>
                <a:prstClr val="white"/>
              </a:solidFill>
              <a:latin typeface="Calibri" panose="020F0502020204030204"/>
            </a:endParaRPr>
          </a:p>
        </p:txBody>
      </p:sp>
      <p:sp>
        <p:nvSpPr>
          <p:cNvPr id="11" name="Rectangle: Rounded Corners 7">
            <a:extLst>
              <a:ext uri="{FF2B5EF4-FFF2-40B4-BE49-F238E27FC236}">
                <a16:creationId xmlns:a16="http://schemas.microsoft.com/office/drawing/2014/main" id="{A65919FA-E20A-2328-7678-9B01AC8FA02F}"/>
              </a:ext>
            </a:extLst>
          </p:cNvPr>
          <p:cNvSpPr/>
          <p:nvPr/>
        </p:nvSpPr>
        <p:spPr>
          <a:xfrm>
            <a:off x="6515100" y="2968170"/>
            <a:ext cx="5257800" cy="153747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C.</a:t>
            </a:r>
            <a:r>
              <a:rPr lang="vi-VN" sz="2800" kern="1200" noProof="1">
                <a:solidFill>
                  <a:prstClr val="black"/>
                </a:solidFill>
                <a:cs typeface="Arial" panose="020B0604020202020204" pitchFamily="34" charset="0"/>
              </a:rPr>
              <a:t> Không có sự rung động</a:t>
            </a:r>
          </a:p>
        </p:txBody>
      </p:sp>
      <p:pic>
        <p:nvPicPr>
          <p:cNvPr id="3" name="Picture 2">
            <a:extLst>
              <a:ext uri="{FF2B5EF4-FFF2-40B4-BE49-F238E27FC236}">
                <a16:creationId xmlns:a16="http://schemas.microsoft.com/office/drawing/2014/main" id="{CDF59051-2367-83A0-D7B8-2CB577FB0F1F}"/>
              </a:ext>
            </a:extLst>
          </p:cNvPr>
          <p:cNvPicPr>
            <a:picLocks noChangeAspect="1"/>
          </p:cNvPicPr>
          <p:nvPr/>
        </p:nvPicPr>
        <p:blipFill>
          <a:blip r:embed="rId7"/>
          <a:stretch>
            <a:fillRect/>
          </a:stretch>
        </p:blipFill>
        <p:spPr>
          <a:xfrm>
            <a:off x="0" y="0"/>
            <a:ext cx="850087" cy="947911"/>
          </a:xfrm>
          <a:prstGeom prst="rect">
            <a:avLst/>
          </a:prstGeom>
        </p:spPr>
      </p:pic>
    </p:spTree>
    <p:custDataLst>
      <p:tags r:id="rId1"/>
    </p:custDataLst>
    <p:extLst>
      <p:ext uri="{BB962C8B-B14F-4D97-AF65-F5344CB8AC3E}">
        <p14:creationId xmlns:p14="http://schemas.microsoft.com/office/powerpoint/2010/main" val="6222136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1057" y="2641600"/>
            <a:ext cx="12193057" cy="4216400"/>
          </a:xfrm>
          <a:prstGeom prst="rect">
            <a:avLst/>
          </a:prstGeom>
        </p:spPr>
      </p:pic>
      <p:sp>
        <p:nvSpPr>
          <p:cNvPr id="4" name="Rectangle: Rounded Corners 3">
            <a:extLst>
              <a:ext uri="{FF2B5EF4-FFF2-40B4-BE49-F238E27FC236}">
                <a16:creationId xmlns:a16="http://schemas.microsoft.com/office/drawing/2014/main" id="{F446B5B9-D551-FAD6-4EDB-3C52DE651E59}"/>
              </a:ext>
            </a:extLst>
          </p:cNvPr>
          <p:cNvSpPr/>
          <p:nvPr/>
        </p:nvSpPr>
        <p:spPr>
          <a:xfrm>
            <a:off x="838200" y="2968170"/>
            <a:ext cx="50546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A.</a:t>
            </a:r>
            <a:r>
              <a:rPr lang="vi-VN" sz="2800" kern="1200" noProof="1">
                <a:solidFill>
                  <a:prstClr val="black"/>
                </a:solidFill>
                <a:cs typeface="Arial" panose="020B0604020202020204" pitchFamily="34" charset="0"/>
              </a:rPr>
              <a:t> Màng nhĩ</a:t>
            </a:r>
          </a:p>
        </p:txBody>
      </p:sp>
      <p:sp>
        <p:nvSpPr>
          <p:cNvPr id="5" name="Title 4">
            <a:extLst>
              <a:ext uri="{FF2B5EF4-FFF2-40B4-BE49-F238E27FC236}">
                <a16:creationId xmlns:a16="http://schemas.microsoft.com/office/drawing/2014/main" id="{97D0A386-7BF8-E254-18CB-ECD9F402BBDB}"/>
              </a:ext>
            </a:extLst>
          </p:cNvPr>
          <p:cNvSpPr>
            <a:spLocks noGrp="1"/>
          </p:cNvSpPr>
          <p:nvPr>
            <p:ph type="title"/>
          </p:nvPr>
        </p:nvSpPr>
        <p:spPr>
          <a:xfrm>
            <a:off x="1596619" y="731520"/>
            <a:ext cx="8997704" cy="1325563"/>
          </a:xfrm>
        </p:spPr>
        <p:txBody>
          <a:bodyPr>
            <a:noAutofit/>
          </a:bodyPr>
          <a:lstStyle/>
          <a:p>
            <a:pPr algn="just">
              <a:lnSpc>
                <a:spcPct val="150000"/>
              </a:lnSpc>
            </a:pPr>
            <a:r>
              <a:rPr lang="vi-VN" sz="2800" b="1" noProof="1">
                <a:latin typeface="+mn-lt"/>
                <a:cs typeface="Arial" panose="020B0604020202020204" pitchFamily="34" charset="0"/>
              </a:rPr>
              <a:t>Câu </a:t>
            </a:r>
            <a:r>
              <a:rPr lang="en-US" sz="2800" b="1" noProof="1">
                <a:latin typeface="+mn-lt"/>
                <a:cs typeface="Arial" panose="020B0604020202020204" pitchFamily="34" charset="0"/>
              </a:rPr>
              <a:t>4</a:t>
            </a:r>
            <a:r>
              <a:rPr lang="vi-VN" sz="2800" b="1" noProof="1">
                <a:latin typeface="+mn-lt"/>
                <a:cs typeface="Arial" panose="020B0604020202020204" pitchFamily="34" charset="0"/>
              </a:rPr>
              <a:t>: </a:t>
            </a:r>
            <a:r>
              <a:rPr lang="vi-VN" sz="2800" dirty="0">
                <a:latin typeface="+mn-lt"/>
                <a:cs typeface="Arial" panose="020B0604020202020204" pitchFamily="34" charset="0"/>
              </a:rPr>
              <a:t>Khi âm thanh được truyền vào bên trong tai chúng ta, âm thanh làm bộ phận nào trong tai rung động giúp chúng ta nghe được?</a:t>
            </a:r>
            <a:endParaRPr lang="vi-VN" sz="2800" noProof="1">
              <a:latin typeface="+mn-lt"/>
              <a:cs typeface="Arial" panose="020B0604020202020204" pitchFamily="34" charset="0"/>
            </a:endParaRPr>
          </a:p>
        </p:txBody>
      </p:sp>
      <p:sp>
        <p:nvSpPr>
          <p:cNvPr id="7" name="Rectangle: Rounded Corners 6">
            <a:extLst>
              <a:ext uri="{FF2B5EF4-FFF2-40B4-BE49-F238E27FC236}">
                <a16:creationId xmlns:a16="http://schemas.microsoft.com/office/drawing/2014/main" id="{778CFA75-B06E-0B34-96F6-8C8647A3B2AB}"/>
              </a:ext>
            </a:extLst>
          </p:cNvPr>
          <p:cNvSpPr/>
          <p:nvPr/>
        </p:nvSpPr>
        <p:spPr>
          <a:xfrm>
            <a:off x="838200" y="4906049"/>
            <a:ext cx="50546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B.</a:t>
            </a:r>
            <a:r>
              <a:rPr lang="vi-VN" sz="2800" kern="1200" noProof="1">
                <a:solidFill>
                  <a:prstClr val="black"/>
                </a:solidFill>
                <a:cs typeface="Arial" panose="020B0604020202020204" pitchFamily="34" charset="0"/>
              </a:rPr>
              <a:t> Thanh quản</a:t>
            </a:r>
          </a:p>
        </p:txBody>
      </p:sp>
      <p:sp>
        <p:nvSpPr>
          <p:cNvPr id="8" name="Rectangle: Rounded Corners 7">
            <a:extLst>
              <a:ext uri="{FF2B5EF4-FFF2-40B4-BE49-F238E27FC236}">
                <a16:creationId xmlns:a16="http://schemas.microsoft.com/office/drawing/2014/main" id="{A65919FA-E20A-2328-7678-9B01AC8FA02F}"/>
              </a:ext>
            </a:extLst>
          </p:cNvPr>
          <p:cNvSpPr/>
          <p:nvPr/>
        </p:nvSpPr>
        <p:spPr>
          <a:xfrm>
            <a:off x="6493835" y="2968170"/>
            <a:ext cx="50546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C.</a:t>
            </a:r>
            <a:r>
              <a:rPr lang="vi-VN" sz="2800" kern="1200" noProof="1">
                <a:solidFill>
                  <a:prstClr val="black"/>
                </a:solidFill>
                <a:cs typeface="Arial" panose="020B0604020202020204" pitchFamily="34" charset="0"/>
              </a:rPr>
              <a:t> Vành tai </a:t>
            </a:r>
          </a:p>
        </p:txBody>
      </p:sp>
      <p:sp>
        <p:nvSpPr>
          <p:cNvPr id="9" name="Rectangle: Rounded Corners 8">
            <a:extLst>
              <a:ext uri="{FF2B5EF4-FFF2-40B4-BE49-F238E27FC236}">
                <a16:creationId xmlns:a16="http://schemas.microsoft.com/office/drawing/2014/main" id="{5E95C89F-354E-1884-E5C2-076667369572}"/>
              </a:ext>
            </a:extLst>
          </p:cNvPr>
          <p:cNvSpPr/>
          <p:nvPr/>
        </p:nvSpPr>
        <p:spPr>
          <a:xfrm>
            <a:off x="6493835" y="4906049"/>
            <a:ext cx="5054600" cy="1537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D.</a:t>
            </a:r>
            <a:r>
              <a:rPr lang="vi-VN" sz="2800" kern="1200" noProof="1">
                <a:solidFill>
                  <a:prstClr val="black"/>
                </a:solidFill>
                <a:cs typeface="Arial" panose="020B0604020202020204" pitchFamily="34" charset="0"/>
              </a:rPr>
              <a:t> Khí quản</a:t>
            </a:r>
          </a:p>
        </p:txBody>
      </p:sp>
      <p:sp>
        <p:nvSpPr>
          <p:cNvPr id="10" name="Action Button: Go Back or Previous 9">
            <a:hlinkClick r:id="rId6" action="ppaction://hlinksldjump" highlightClick="1"/>
            <a:extLst>
              <a:ext uri="{FF2B5EF4-FFF2-40B4-BE49-F238E27FC236}">
                <a16:creationId xmlns:a16="http://schemas.microsoft.com/office/drawing/2014/main" id="{28C006FE-26E5-9EC0-4B5D-7E1E92F84A19}"/>
              </a:ext>
            </a:extLst>
          </p:cNvPr>
          <p:cNvSpPr/>
          <p:nvPr/>
        </p:nvSpPr>
        <p:spPr>
          <a:xfrm>
            <a:off x="11460480" y="0"/>
            <a:ext cx="731520" cy="731520"/>
          </a:xfrm>
          <a:prstGeom prst="actionButtonBackPrevious">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000" kern="1200">
              <a:solidFill>
                <a:prstClr val="white"/>
              </a:solidFill>
              <a:latin typeface="Calibri" panose="020F0502020204030204"/>
            </a:endParaRPr>
          </a:p>
        </p:txBody>
      </p:sp>
      <p:sp>
        <p:nvSpPr>
          <p:cNvPr id="11" name="Rectangle: Rounded Corners 3">
            <a:extLst>
              <a:ext uri="{FF2B5EF4-FFF2-40B4-BE49-F238E27FC236}">
                <a16:creationId xmlns:a16="http://schemas.microsoft.com/office/drawing/2014/main" id="{F446B5B9-D551-FAD6-4EDB-3C52DE651E59}"/>
              </a:ext>
            </a:extLst>
          </p:cNvPr>
          <p:cNvSpPr/>
          <p:nvPr/>
        </p:nvSpPr>
        <p:spPr>
          <a:xfrm>
            <a:off x="838936" y="2967550"/>
            <a:ext cx="5054600" cy="153747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en-US" sz="2800" kern="1200" noProof="1">
                <a:solidFill>
                  <a:prstClr val="black"/>
                </a:solidFill>
                <a:cs typeface="Arial" panose="020B0604020202020204" pitchFamily="34" charset="0"/>
              </a:rPr>
              <a:t>A.</a:t>
            </a:r>
            <a:r>
              <a:rPr lang="vi-VN" sz="2800" kern="1200" noProof="1">
                <a:solidFill>
                  <a:prstClr val="black"/>
                </a:solidFill>
                <a:cs typeface="Arial" panose="020B0604020202020204" pitchFamily="34" charset="0"/>
              </a:rPr>
              <a:t> Màng nhĩ</a:t>
            </a:r>
          </a:p>
        </p:txBody>
      </p:sp>
      <p:pic>
        <p:nvPicPr>
          <p:cNvPr id="3" name="Picture 2">
            <a:extLst>
              <a:ext uri="{FF2B5EF4-FFF2-40B4-BE49-F238E27FC236}">
                <a16:creationId xmlns:a16="http://schemas.microsoft.com/office/drawing/2014/main" id="{D116A6C0-D00B-86B7-F41C-6919980A4CF9}"/>
              </a:ext>
            </a:extLst>
          </p:cNvPr>
          <p:cNvPicPr>
            <a:picLocks noChangeAspect="1"/>
          </p:cNvPicPr>
          <p:nvPr/>
        </p:nvPicPr>
        <p:blipFill>
          <a:blip r:embed="rId7"/>
          <a:stretch>
            <a:fillRect/>
          </a:stretch>
        </p:blipFill>
        <p:spPr>
          <a:xfrm>
            <a:off x="0" y="0"/>
            <a:ext cx="850087" cy="947911"/>
          </a:xfrm>
          <a:prstGeom prst="rect">
            <a:avLst/>
          </a:prstGeom>
        </p:spPr>
      </p:pic>
    </p:spTree>
    <p:custDataLst>
      <p:tags r:id="rId1"/>
    </p:custDataLst>
    <p:extLst>
      <p:ext uri="{BB962C8B-B14F-4D97-AF65-F5344CB8AC3E}">
        <p14:creationId xmlns:p14="http://schemas.microsoft.com/office/powerpoint/2010/main" val="27999298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êu đề khám phá">
            <a:extLst>
              <a:ext uri="{FF2B5EF4-FFF2-40B4-BE49-F238E27FC236}">
                <a16:creationId xmlns:a16="http://schemas.microsoft.com/office/drawing/2014/main" id="{5BAC77D8-2411-C7BF-130B-D065904C9A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hlinkClick r:id="rId4"/>
            <a:extLst>
              <a:ext uri="{FF2B5EF4-FFF2-40B4-BE49-F238E27FC236}">
                <a16:creationId xmlns:a16="http://schemas.microsoft.com/office/drawing/2014/main" id="{483E0011-0C5E-912C-E922-B765E70E0BCB}"/>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44488259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681977" y="4254173"/>
            <a:ext cx="13068513" cy="4443295"/>
          </a:xfrm>
          <a:custGeom>
            <a:avLst/>
            <a:gdLst/>
            <a:ahLst/>
            <a:cxnLst/>
            <a:rect l="l" t="t" r="r" b="b"/>
            <a:pathLst>
              <a:path w="19602769" h="6664942">
                <a:moveTo>
                  <a:pt x="0" y="0"/>
                </a:moveTo>
                <a:lnTo>
                  <a:pt x="19602770" y="0"/>
                </a:lnTo>
                <a:lnTo>
                  <a:pt x="19602770" y="6664942"/>
                </a:lnTo>
                <a:lnTo>
                  <a:pt x="0" y="6664942"/>
                </a:lnTo>
                <a:lnTo>
                  <a:pt x="0" y="0"/>
                </a:lnTo>
                <a:close/>
              </a:path>
            </a:pathLst>
          </a:custGeom>
          <a:blipFill>
            <a:blip r:embed="rId4">
              <a:alphaModFix amt="76000"/>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4" name="TextBox 4"/>
          <p:cNvSpPr txBox="1"/>
          <p:nvPr/>
        </p:nvSpPr>
        <p:spPr>
          <a:xfrm>
            <a:off x="1351264" y="3744602"/>
            <a:ext cx="9273622" cy="615553"/>
          </a:xfrm>
          <a:prstGeom prst="rect">
            <a:avLst/>
          </a:prstGeom>
        </p:spPr>
        <p:txBody>
          <a:bodyPr spcFirstLastPara="1" wrap="square" lIns="0" tIns="0" rIns="0" bIns="0" numCol="1" rtlCol="0" anchor="t">
            <a:prstTxWarp prst="textArchUp">
              <a:avLst>
                <a:gd name="adj" fmla="val 10802988"/>
              </a:avLst>
            </a:prstTxWarp>
            <a:spAutoFit/>
          </a:bodyPr>
          <a:lstStyle/>
          <a:p>
            <a:pPr algn="ctr" defTabSz="609630">
              <a:lnSpc>
                <a:spcPct val="150000"/>
              </a:lnSpc>
              <a:buClrTx/>
            </a:pPr>
            <a:r>
              <a:rPr lang="vi-VN" sz="2800" b="1" kern="1200" dirty="0">
                <a:solidFill>
                  <a:prstClr val="black"/>
                </a:solidFill>
                <a:latin typeface="+mn-lt"/>
                <a:ea typeface="+mn-ea"/>
                <a:cs typeface="Arial" panose="020B0604020202020204" pitchFamily="34" charset="0"/>
              </a:rPr>
              <a:t>Âm thanh lan truyền qua </a:t>
            </a:r>
          </a:p>
          <a:p>
            <a:pPr algn="ctr" defTabSz="609630">
              <a:lnSpc>
                <a:spcPct val="150000"/>
              </a:lnSpc>
              <a:buClrTx/>
            </a:pPr>
            <a:r>
              <a:rPr lang="vi-VN" sz="2800" b="1" kern="1200" dirty="0">
                <a:solidFill>
                  <a:prstClr val="black"/>
                </a:solidFill>
                <a:latin typeface="+mn-lt"/>
                <a:ea typeface="+mn-ea"/>
                <a:cs typeface="Arial" panose="020B0604020202020204" pitchFamily="34" charset="0"/>
              </a:rPr>
              <a:t>chất khí, chất rắn và chất lỏng</a:t>
            </a:r>
            <a:endParaRPr lang="en-US" sz="2800" b="1" kern="1200" dirty="0">
              <a:solidFill>
                <a:prstClr val="black"/>
              </a:solidFill>
              <a:latin typeface="+mn-lt"/>
              <a:ea typeface="+mn-ea"/>
              <a:cs typeface="Arial" panose="020B0604020202020204" pitchFamily="34" charset="0"/>
            </a:endParaRPr>
          </a:p>
        </p:txBody>
      </p:sp>
      <p:sp>
        <p:nvSpPr>
          <p:cNvPr id="5" name="TextBox 5"/>
          <p:cNvSpPr txBox="1"/>
          <p:nvPr/>
        </p:nvSpPr>
        <p:spPr>
          <a:xfrm>
            <a:off x="5175275" y="2163931"/>
            <a:ext cx="1625600" cy="430887"/>
          </a:xfrm>
          <a:prstGeom prst="rect">
            <a:avLst/>
          </a:prstGeom>
          <a:solidFill>
            <a:schemeClr val="accent5">
              <a:lumMod val="20000"/>
              <a:lumOff val="80000"/>
            </a:schemeClr>
          </a:solidFill>
        </p:spPr>
        <p:txBody>
          <a:bodyPr wrap="square" lIns="0" tIns="0" rIns="0" bIns="0" rtlCol="0" anchor="ctr">
            <a:spAutoFit/>
          </a:bodyPr>
          <a:lstStyle/>
          <a:p>
            <a:pPr algn="ctr" defTabSz="609630">
              <a:buClrTx/>
            </a:pPr>
            <a:r>
              <a:rPr lang="vi-VN" sz="2800" b="1" kern="1200" dirty="0">
                <a:solidFill>
                  <a:srgbClr val="F34343"/>
                </a:solidFill>
                <a:latin typeface="+mn-lt"/>
                <a:ea typeface="+mn-ea"/>
                <a:cs typeface="Arial" panose="020B0604020202020204" pitchFamily="34" charset="0"/>
              </a:rPr>
              <a:t>02</a:t>
            </a:r>
            <a:endParaRPr lang="en-US" sz="2800" b="1" kern="1200" dirty="0">
              <a:solidFill>
                <a:srgbClr val="F34343"/>
              </a:solidFill>
              <a:latin typeface="+mn-lt"/>
              <a:ea typeface="+mn-ea"/>
              <a:cs typeface="Arial" panose="020B0604020202020204" pitchFamily="34" charset="0"/>
            </a:endParaRPr>
          </a:p>
        </p:txBody>
      </p:sp>
      <p:sp>
        <p:nvSpPr>
          <p:cNvPr id="8" name="Freeform 2"/>
          <p:cNvSpPr/>
          <p:nvPr/>
        </p:nvSpPr>
        <p:spPr>
          <a:xfrm>
            <a:off x="4226679" y="4715369"/>
            <a:ext cx="4876800" cy="1243584"/>
          </a:xfrm>
          <a:custGeom>
            <a:avLst/>
            <a:gdLst/>
            <a:ahLst/>
            <a:cxnLst/>
            <a:rect l="l" t="t" r="r" b="b"/>
            <a:pathLst>
              <a:path w="7315200" h="1865376">
                <a:moveTo>
                  <a:pt x="0" y="0"/>
                </a:moveTo>
                <a:lnTo>
                  <a:pt x="7315200" y="0"/>
                </a:lnTo>
                <a:lnTo>
                  <a:pt x="7315200" y="1865376"/>
                </a:lnTo>
                <a:lnTo>
                  <a:pt x="0" y="18653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pic>
        <p:nvPicPr>
          <p:cNvPr id="9" name="Picture 15"/>
          <p:cNvPicPr>
            <a:picLocks noChangeAspect="1"/>
          </p:cNvPicPr>
          <p:nvPr/>
        </p:nvPicPr>
        <p:blipFill>
          <a:blip r:embed="rId7"/>
          <a:srcRect/>
          <a:stretch>
            <a:fillRect/>
          </a:stretch>
        </p:blipFill>
        <p:spPr>
          <a:xfrm>
            <a:off x="3058279" y="4497087"/>
            <a:ext cx="1357884" cy="1371600"/>
          </a:xfrm>
          <a:prstGeom prst="rect">
            <a:avLst/>
          </a:prstGeom>
        </p:spPr>
      </p:pic>
    </p:spTree>
    <p:custDataLst>
      <p:tags r:id="rId1"/>
    </p:custDataLst>
  </p:cSld>
  <p:clrMapOvr>
    <a:masterClrMapping/>
  </p:clrMapOvr>
  <p:transition spd="med">
    <p:plus/>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Line Callout 1 (Border and Accent Bar) 1"/>
          <p:cNvSpPr/>
          <p:nvPr/>
        </p:nvSpPr>
        <p:spPr>
          <a:xfrm>
            <a:off x="392007" y="1562747"/>
            <a:ext cx="2844800" cy="748654"/>
          </a:xfrm>
          <a:prstGeom prst="accentBorderCallout1">
            <a:avLst>
              <a:gd name="adj1" fmla="val 16699"/>
              <a:gd name="adj2" fmla="val -3592"/>
              <a:gd name="adj3" fmla="val 16090"/>
              <a:gd name="adj4" fmla="val -28851"/>
            </a:avLst>
          </a:prstGeom>
          <a:solidFill>
            <a:schemeClr val="accent5">
              <a:lumMod val="75000"/>
            </a:schemeClr>
          </a:solidFill>
          <a:ln w="38100">
            <a:solidFill>
              <a:schemeClr val="accent5">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THẢO LUẬN</a:t>
            </a:r>
            <a:endParaRPr lang="en-US" sz="2400" b="1" kern="1200" dirty="0">
              <a:solidFill>
                <a:prstClr val="white"/>
              </a:solidFill>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007" y="2311401"/>
            <a:ext cx="11297900" cy="4370427"/>
          </a:xfrm>
          <a:prstGeom prst="rect">
            <a:avLst/>
          </a:prstGeom>
        </p:spPr>
      </p:pic>
      <p:grpSp>
        <p:nvGrpSpPr>
          <p:cNvPr id="6" name="Group 5"/>
          <p:cNvGrpSpPr/>
          <p:nvPr/>
        </p:nvGrpSpPr>
        <p:grpSpPr>
          <a:xfrm>
            <a:off x="3888059" y="814779"/>
            <a:ext cx="8026400" cy="3425862"/>
            <a:chOff x="5715000" y="201831"/>
            <a:chExt cx="12039600" cy="5138793"/>
          </a:xfrm>
        </p:grpSpPr>
        <p:grpSp>
          <p:nvGrpSpPr>
            <p:cNvPr id="4" name="Group 3"/>
            <p:cNvGrpSpPr/>
            <p:nvPr/>
          </p:nvGrpSpPr>
          <p:grpSpPr>
            <a:xfrm>
              <a:off x="5715000" y="1316212"/>
              <a:ext cx="12039600" cy="4024412"/>
              <a:chOff x="5715000" y="509488"/>
              <a:chExt cx="12039600" cy="4024412"/>
            </a:xfrm>
          </p:grpSpPr>
          <p:sp>
            <p:nvSpPr>
              <p:cNvPr id="3" name="Rounded Rectangle 2"/>
              <p:cNvSpPr/>
              <p:nvPr/>
            </p:nvSpPr>
            <p:spPr>
              <a:xfrm>
                <a:off x="5715000" y="509488"/>
                <a:ext cx="12039600" cy="4024412"/>
              </a:xfrm>
              <a:prstGeom prst="roundRect">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400" kern="1200">
                  <a:solidFill>
                    <a:prstClr val="white"/>
                  </a:solidFill>
                </a:endParaRPr>
              </a:p>
            </p:txBody>
          </p:sp>
          <p:sp>
            <p:nvSpPr>
              <p:cNvPr id="15" name="Rectangle 14"/>
              <p:cNvSpPr/>
              <p:nvPr/>
            </p:nvSpPr>
            <p:spPr>
              <a:xfrm>
                <a:off x="5848349" y="849312"/>
                <a:ext cx="11772900" cy="3344762"/>
              </a:xfrm>
              <a:prstGeom prst="rect">
                <a:avLst/>
              </a:prstGeom>
            </p:spPr>
            <p:txBody>
              <a:bodyPr wrap="square">
                <a:spAutoFit/>
              </a:bodyPr>
              <a:lstStyle/>
              <a:p>
                <a:pPr algn="just" defTabSz="609630">
                  <a:lnSpc>
                    <a:spcPct val="150000"/>
                  </a:lnSpc>
                  <a:buClrTx/>
                </a:pPr>
                <a:r>
                  <a:rPr lang="vi-VN" sz="2400" kern="1200" dirty="0">
                    <a:solidFill>
                      <a:prstClr val="black"/>
                    </a:solidFill>
                    <a:latin typeface="+mn-lt"/>
                    <a:ea typeface="+mn-ea"/>
                    <a:cs typeface="Arial" panose="020B0604020202020204" pitchFamily="34" charset="0"/>
                  </a:rPr>
                  <a:t>Khi thầy cô giáo giảng bài, các em nghe được tiếng nói (âm thanh) của thầy cô. Điều này có cho thấy âm thanh lan truyền qua không khí không? Khi đó, âm thanh đã lan truyền từ đâu tới đâu?</a:t>
                </a:r>
              </a:p>
            </p:txBody>
          </p:sp>
        </p:grpSp>
        <p:pic>
          <p:nvPicPr>
            <p:cNvPr id="5" name="Picture 4"/>
            <p:cNvPicPr>
              <a:picLocks noChangeAspect="1"/>
            </p:cNvPicPr>
            <p:nvPr/>
          </p:nvPicPr>
          <p:blipFill>
            <a:blip r:embed="rId5"/>
            <a:stretch>
              <a:fillRect/>
            </a:stretch>
          </p:blipFill>
          <p:spPr>
            <a:xfrm>
              <a:off x="10596329" y="201831"/>
              <a:ext cx="2276941" cy="1223325"/>
            </a:xfrm>
            <a:prstGeom prst="rect">
              <a:avLst/>
            </a:prstGeom>
          </p:spPr>
        </p:pic>
      </p:grpSp>
    </p:spTree>
    <p:custDataLst>
      <p:tags r:id="rId1"/>
    </p:custDataLst>
    <p:extLst>
      <p:ext uri="{BB962C8B-B14F-4D97-AF65-F5344CB8AC3E}">
        <p14:creationId xmlns:p14="http://schemas.microsoft.com/office/powerpoint/2010/main" val="245185493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007" y="2311401"/>
            <a:ext cx="11297900" cy="4370427"/>
          </a:xfrm>
          <a:prstGeom prst="rect">
            <a:avLst/>
          </a:prstGeom>
        </p:spPr>
      </p:pic>
      <p:sp>
        <p:nvSpPr>
          <p:cNvPr id="17" name="Rounded Rectangular Callout 16"/>
          <p:cNvSpPr/>
          <p:nvPr/>
        </p:nvSpPr>
        <p:spPr>
          <a:xfrm>
            <a:off x="4458009" y="1346200"/>
            <a:ext cx="6849327" cy="2082800"/>
          </a:xfrm>
          <a:prstGeom prst="wedgeRoundRectCallout">
            <a:avLst>
              <a:gd name="adj1" fmla="val -72175"/>
              <a:gd name="adj2" fmla="val 60493"/>
              <a:gd name="adj3" fmla="val 16667"/>
            </a:avLst>
          </a:prstGeom>
          <a:solidFill>
            <a:schemeClr val="accent3">
              <a:lumMod val="40000"/>
              <a:lumOff val="60000"/>
            </a:schemeClr>
          </a:solidFill>
          <a:ln w="38100"/>
          <a:effectLst>
            <a:outerShdw blurRad="50800" dist="38100" dir="18900000" algn="b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just" defTabSz="609630">
              <a:lnSpc>
                <a:spcPct val="150000"/>
              </a:lnSpc>
              <a:buClrTx/>
            </a:pPr>
            <a:r>
              <a:rPr lang="en-US" sz="2400" kern="1200" dirty="0" err="1">
                <a:solidFill>
                  <a:prstClr val="black"/>
                </a:solidFill>
                <a:ea typeface="Calibri" panose="020F0502020204030204" pitchFamily="34" charset="0"/>
                <a:cs typeface="Arial" panose="020B0604020202020204" pitchFamily="34" charset="0"/>
              </a:rPr>
              <a:t>Âm</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thanh</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có</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lan</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truyền</a:t>
            </a:r>
            <a:r>
              <a:rPr lang="en-US" sz="2400" kern="1200" dirty="0">
                <a:solidFill>
                  <a:prstClr val="black"/>
                </a:solidFill>
                <a:ea typeface="Calibri" panose="020F0502020204030204" pitchFamily="34" charset="0"/>
                <a:cs typeface="Arial" panose="020B0604020202020204" pitchFamily="34" charset="0"/>
              </a:rPr>
              <a:t> qua </a:t>
            </a:r>
            <a:r>
              <a:rPr lang="en-US" sz="2400" kern="1200" dirty="0" err="1">
                <a:solidFill>
                  <a:prstClr val="black"/>
                </a:solidFill>
                <a:ea typeface="Calibri" panose="020F0502020204030204" pitchFamily="34" charset="0"/>
                <a:cs typeface="Arial" panose="020B0604020202020204" pitchFamily="34" charset="0"/>
              </a:rPr>
              <a:t>không</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khí</a:t>
            </a:r>
            <a:r>
              <a:rPr lang="en-US" sz="2400" kern="1200" dirty="0">
                <a:solidFill>
                  <a:prstClr val="black"/>
                </a:solidFill>
                <a:ea typeface="Calibri" panose="020F0502020204030204" pitchFamily="34" charset="0"/>
                <a:cs typeface="Arial" panose="020B0604020202020204" pitchFamily="34" charset="0"/>
              </a:rPr>
              <a:t>. </a:t>
            </a:r>
            <a:r>
              <a:rPr lang="vi-VN" sz="2400" kern="1200" dirty="0">
                <a:solidFill>
                  <a:prstClr val="black"/>
                </a:solidFill>
                <a:ea typeface="Calibri" panose="020F0502020204030204" pitchFamily="34" charset="0"/>
                <a:cs typeface="Arial" panose="020B0604020202020204" pitchFamily="34" charset="0"/>
              </a:rPr>
              <a:t>Â</a:t>
            </a:r>
            <a:r>
              <a:rPr lang="en-US" sz="2400" kern="1200" dirty="0">
                <a:solidFill>
                  <a:prstClr val="black"/>
                </a:solidFill>
                <a:ea typeface="Calibri" panose="020F0502020204030204" pitchFamily="34" charset="0"/>
                <a:cs typeface="Arial" panose="020B0604020202020204" pitchFamily="34" charset="0"/>
              </a:rPr>
              <a:t>m </a:t>
            </a:r>
            <a:r>
              <a:rPr lang="en-US" sz="2400" kern="1200" dirty="0" err="1">
                <a:solidFill>
                  <a:prstClr val="black"/>
                </a:solidFill>
                <a:ea typeface="Calibri" panose="020F0502020204030204" pitchFamily="34" charset="0"/>
                <a:cs typeface="Arial" panose="020B0604020202020204" pitchFamily="34" charset="0"/>
              </a:rPr>
              <a:t>thanh</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đã</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lan</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truyền</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từ</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miệng</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của</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giáo</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viên</a:t>
            </a:r>
            <a:r>
              <a:rPr lang="en-US" sz="2400" kern="1200" dirty="0">
                <a:solidFill>
                  <a:prstClr val="black"/>
                </a:solidFill>
                <a:ea typeface="Calibri" panose="020F0502020204030204" pitchFamily="34" charset="0"/>
                <a:cs typeface="Arial" panose="020B0604020202020204" pitchFamily="34" charset="0"/>
              </a:rPr>
              <a:t> qua </a:t>
            </a:r>
            <a:r>
              <a:rPr lang="en-US" sz="2400" kern="1200" dirty="0" err="1">
                <a:solidFill>
                  <a:prstClr val="black"/>
                </a:solidFill>
                <a:ea typeface="Calibri" panose="020F0502020204030204" pitchFamily="34" charset="0"/>
                <a:cs typeface="Arial" panose="020B0604020202020204" pitchFamily="34" charset="0"/>
              </a:rPr>
              <a:t>lớp</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không</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khí</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tới</a:t>
            </a:r>
            <a:r>
              <a:rPr lang="en-US" sz="2400" kern="1200" dirty="0">
                <a:solidFill>
                  <a:prstClr val="black"/>
                </a:solidFill>
                <a:ea typeface="Calibri" panose="020F0502020204030204" pitchFamily="34" charset="0"/>
                <a:cs typeface="Arial" panose="020B0604020202020204" pitchFamily="34" charset="0"/>
              </a:rPr>
              <a:t> tai </a:t>
            </a:r>
            <a:r>
              <a:rPr lang="en-US" sz="2400" kern="1200" dirty="0" err="1">
                <a:solidFill>
                  <a:prstClr val="black"/>
                </a:solidFill>
                <a:ea typeface="Calibri" panose="020F0502020204030204" pitchFamily="34" charset="0"/>
                <a:cs typeface="Arial" panose="020B0604020202020204" pitchFamily="34" charset="0"/>
              </a:rPr>
              <a:t>học</a:t>
            </a:r>
            <a:r>
              <a:rPr lang="en-US" sz="2400" kern="1200" dirty="0">
                <a:solidFill>
                  <a:prstClr val="black"/>
                </a:solidFill>
                <a:ea typeface="Calibri" panose="020F0502020204030204" pitchFamily="34" charset="0"/>
                <a:cs typeface="Arial" panose="020B0604020202020204" pitchFamily="34" charset="0"/>
              </a:rPr>
              <a:t> </a:t>
            </a:r>
            <a:r>
              <a:rPr lang="en-US" sz="2400" kern="1200" dirty="0" err="1">
                <a:solidFill>
                  <a:prstClr val="black"/>
                </a:solidFill>
                <a:ea typeface="Calibri" panose="020F0502020204030204" pitchFamily="34" charset="0"/>
                <a:cs typeface="Arial" panose="020B0604020202020204" pitchFamily="34" charset="0"/>
              </a:rPr>
              <a:t>sinh</a:t>
            </a:r>
            <a:r>
              <a:rPr lang="en-US" sz="2400" kern="1200" dirty="0">
                <a:solidFill>
                  <a:prstClr val="black"/>
                </a:solidFill>
                <a:ea typeface="Calibri" panose="020F0502020204030204" pitchFamily="34" charset="0"/>
                <a:cs typeface="Arial" panose="020B0604020202020204" pitchFamily="34" charset="0"/>
              </a:rPr>
              <a:t>.</a:t>
            </a:r>
            <a:endParaRPr lang="en-US" sz="2400" kern="1200" dirty="0">
              <a:solidFill>
                <a:prstClr val="black"/>
              </a:solidFill>
              <a:cs typeface="Arial" panose="020B0604020202020204" pitchFamily="34" charset="0"/>
            </a:endParaRPr>
          </a:p>
        </p:txBody>
      </p:sp>
      <p:cxnSp>
        <p:nvCxnSpPr>
          <p:cNvPr id="21" name="Straight Arrow Connector 20"/>
          <p:cNvCxnSpPr/>
          <p:nvPr/>
        </p:nvCxnSpPr>
        <p:spPr>
          <a:xfrm>
            <a:off x="2184400" y="4241800"/>
            <a:ext cx="7264400" cy="762000"/>
          </a:xfrm>
          <a:prstGeom prst="straightConnector1">
            <a:avLst/>
          </a:prstGeom>
          <a:ln w="381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184400" y="4241800"/>
            <a:ext cx="4114800" cy="701741"/>
          </a:xfrm>
          <a:prstGeom prst="straightConnector1">
            <a:avLst/>
          </a:prstGeom>
          <a:ln w="381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Line Callout 1 (Border and Accent Bar) 9"/>
          <p:cNvSpPr/>
          <p:nvPr/>
        </p:nvSpPr>
        <p:spPr>
          <a:xfrm>
            <a:off x="392007" y="1562747"/>
            <a:ext cx="2844800" cy="748654"/>
          </a:xfrm>
          <a:prstGeom prst="accentBorderCallout1">
            <a:avLst>
              <a:gd name="adj1" fmla="val 16699"/>
              <a:gd name="adj2" fmla="val -3592"/>
              <a:gd name="adj3" fmla="val 16090"/>
              <a:gd name="adj4" fmla="val -28851"/>
            </a:avLst>
          </a:prstGeom>
          <a:solidFill>
            <a:schemeClr val="accent5">
              <a:lumMod val="75000"/>
            </a:schemeClr>
          </a:solidFill>
          <a:ln w="38100">
            <a:solidFill>
              <a:schemeClr val="accent5">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3200" b="1" kern="1200" dirty="0">
                <a:solidFill>
                  <a:prstClr val="white"/>
                </a:solidFill>
                <a:latin typeface="Arial" panose="020B0604020202020204" pitchFamily="34" charset="0"/>
                <a:cs typeface="Arial" panose="020B0604020202020204" pitchFamily="34" charset="0"/>
              </a:rPr>
              <a:t>THẢO LUẬN</a:t>
            </a:r>
            <a:endParaRPr lang="en-US" sz="3200" b="1" kern="1200" dirty="0">
              <a:solidFill>
                <a:prstClr val="white"/>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278196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762000" y="1791878"/>
            <a:ext cx="1543050" cy="1597298"/>
          </a:xfrm>
          <a:prstGeom prst="rect">
            <a:avLst/>
          </a:prstGeom>
        </p:spPr>
        <p:txBody>
          <a:bodyPr lIns="7937" tIns="7937" rIns="7937" bIns="7937" rtlCol="0" anchor="ctr"/>
          <a:lstStyle/>
          <a:p>
            <a:pPr algn="ctr" defTabSz="609630">
              <a:lnSpc>
                <a:spcPts val="1356"/>
              </a:lnSpc>
              <a:spcBef>
                <a:spcPct val="0"/>
              </a:spcBef>
              <a:buClrTx/>
            </a:pPr>
            <a:endParaRPr sz="1200" kern="1200" dirty="0">
              <a:solidFill>
                <a:prstClr val="black"/>
              </a:solidFill>
              <a:latin typeface="Calibri"/>
              <a:ea typeface="+mn-ea"/>
              <a:cs typeface="+mn-cs"/>
            </a:endParaRPr>
          </a:p>
        </p:txBody>
      </p:sp>
      <p:pic>
        <p:nvPicPr>
          <p:cNvPr id="14" name="Picture 13"/>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361102" y="1773354"/>
            <a:ext cx="4404089" cy="4404089"/>
          </a:xfrm>
          <a:prstGeom prst="rect">
            <a:avLst/>
          </a:prstGeom>
        </p:spPr>
      </p:pic>
      <p:grpSp>
        <p:nvGrpSpPr>
          <p:cNvPr id="7" name="Group 6"/>
          <p:cNvGrpSpPr/>
          <p:nvPr/>
        </p:nvGrpSpPr>
        <p:grpSpPr>
          <a:xfrm>
            <a:off x="29975" y="1310365"/>
            <a:ext cx="6594662" cy="1373782"/>
            <a:chOff x="966525" y="421171"/>
            <a:chExt cx="9891993" cy="2060673"/>
          </a:xfrm>
        </p:grpSpPr>
        <p:sp>
          <p:nvSpPr>
            <p:cNvPr id="9" name="TextBox 9"/>
            <p:cNvSpPr txBox="1"/>
            <p:nvPr/>
          </p:nvSpPr>
          <p:spPr>
            <a:xfrm>
              <a:off x="2993046" y="1258739"/>
              <a:ext cx="7865472" cy="553998"/>
            </a:xfrm>
            <a:prstGeom prst="rect">
              <a:avLst/>
            </a:prstGeom>
          </p:spPr>
          <p:txBody>
            <a:bodyPr wrap="square" lIns="0" tIns="0" rIns="0" bIns="0" rtlCol="0" anchor="t">
              <a:spAutoFit/>
            </a:bodyPr>
            <a:lstStyle/>
            <a:p>
              <a:pPr algn="ctr" defTabSz="609630">
                <a:buClrTx/>
              </a:pPr>
              <a:r>
                <a:rPr lang="vi-VN" sz="2400" b="1" kern="1200" dirty="0">
                  <a:solidFill>
                    <a:schemeClr val="tx1"/>
                  </a:solidFill>
                  <a:latin typeface="+mn-lt"/>
                  <a:ea typeface="+mn-ea"/>
                  <a:cs typeface="Arial" panose="020B0604020202020204" pitchFamily="34" charset="0"/>
                </a:rPr>
                <a:t>Liên hệ hoạt động khởi động</a:t>
              </a:r>
              <a:endParaRPr lang="en-US" sz="2400" b="1" kern="1200" dirty="0">
                <a:solidFill>
                  <a:schemeClr val="tx1"/>
                </a:solidFill>
                <a:latin typeface="+mn-lt"/>
                <a:ea typeface="+mn-ea"/>
                <a:cs typeface="Arial" panose="020B06040202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525" y="421171"/>
              <a:ext cx="2040763" cy="2060673"/>
            </a:xfrm>
            <a:prstGeom prst="rect">
              <a:avLst/>
            </a:prstGeom>
          </p:spPr>
        </p:pic>
      </p:grpSp>
      <p:grpSp>
        <p:nvGrpSpPr>
          <p:cNvPr id="15" name="Group 14"/>
          <p:cNvGrpSpPr/>
          <p:nvPr/>
        </p:nvGrpSpPr>
        <p:grpSpPr>
          <a:xfrm>
            <a:off x="1069681" y="2590527"/>
            <a:ext cx="6180482" cy="2059259"/>
            <a:chOff x="1150741" y="3188288"/>
            <a:chExt cx="9270723" cy="3346162"/>
          </a:xfrm>
        </p:grpSpPr>
        <p:grpSp>
          <p:nvGrpSpPr>
            <p:cNvPr id="16" name="Group 11"/>
            <p:cNvGrpSpPr/>
            <p:nvPr/>
          </p:nvGrpSpPr>
          <p:grpSpPr>
            <a:xfrm>
              <a:off x="1150741" y="3188288"/>
              <a:ext cx="9270723" cy="3346162"/>
              <a:chOff x="0" y="0"/>
              <a:chExt cx="5976088" cy="2112010"/>
            </a:xfrm>
            <a:solidFill>
              <a:schemeClr val="accent6">
                <a:lumMod val="60000"/>
                <a:lumOff val="40000"/>
              </a:schemeClr>
            </a:solidFill>
          </p:grpSpPr>
          <p:sp>
            <p:nvSpPr>
              <p:cNvPr id="18" name="Freeform 12"/>
              <p:cNvSpPr/>
              <p:nvPr/>
            </p:nvSpPr>
            <p:spPr>
              <a:xfrm>
                <a:off x="0" y="0"/>
                <a:ext cx="5976088"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a:ln>
                <a:solidFill>
                  <a:schemeClr val="accent6">
                    <a:lumMod val="60000"/>
                    <a:lumOff val="40000"/>
                  </a:schemeClr>
                </a:solidFill>
              </a:ln>
            </p:spPr>
            <p:txBody>
              <a:bodyPr/>
              <a:lstStyle/>
              <a:p>
                <a:pPr defTabSz="609630">
                  <a:buClrTx/>
                </a:pPr>
                <a:endParaRPr lang="en-US" sz="2400" kern="1200" dirty="0">
                  <a:solidFill>
                    <a:prstClr val="black"/>
                  </a:solidFill>
                  <a:latin typeface="+mn-lt"/>
                  <a:ea typeface="+mn-ea"/>
                  <a:cs typeface="+mn-cs"/>
                </a:endParaRPr>
              </a:p>
            </p:txBody>
          </p:sp>
        </p:grpSp>
        <p:sp>
          <p:nvSpPr>
            <p:cNvPr id="17" name="Rectangle 16"/>
            <p:cNvSpPr/>
            <p:nvPr/>
          </p:nvSpPr>
          <p:spPr>
            <a:xfrm>
              <a:off x="1792812" y="3681968"/>
              <a:ext cx="7276148" cy="1822927"/>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mn-lt"/>
                  <a:ea typeface="+mn-ea"/>
                  <a:cs typeface="Arial" panose="020B0604020202020204" pitchFamily="34" charset="0"/>
                </a:rPr>
                <a:t>Vì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sao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a:t>
              </a:r>
              <a:r>
                <a:rPr lang="vi-VN" sz="2400" kern="1200" dirty="0">
                  <a:solidFill>
                    <a:prstClr val="black"/>
                  </a:solidFill>
                  <a:latin typeface="+mn-lt"/>
                  <a:ea typeface="+mn-ea"/>
                  <a:cs typeface="Arial" panose="020B0604020202020204" pitchFamily="34" charset="0"/>
                </a:rPr>
                <a:t>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gảy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đàn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ghi</a:t>
              </a:r>
              <a:r>
                <a:rPr lang="en-US" sz="2400" kern="1200" dirty="0">
                  <a:solidFill>
                    <a:prstClr val="black"/>
                  </a:solidFill>
                  <a:latin typeface="+mn-lt"/>
                  <a:ea typeface="+mn-ea"/>
                  <a:cs typeface="Arial" panose="020B0604020202020204" pitchFamily="34" charset="0"/>
                </a:rPr>
                <a:t> ta </a:t>
              </a:r>
              <a:r>
                <a:rPr lang="en-US" sz="2400" kern="1200" dirty="0" err="1">
                  <a:solidFill>
                    <a:prstClr val="black"/>
                  </a:solidFill>
                  <a:latin typeface="+mn-lt"/>
                  <a:ea typeface="+mn-ea"/>
                  <a:cs typeface="Arial" panose="020B0604020202020204" pitchFamily="34" charset="0"/>
                </a:rPr>
                <a:t>thì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nghe</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được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tiếng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đàn</a:t>
              </a:r>
              <a:r>
                <a:rPr lang="en-US" sz="2400" kern="1200" dirty="0">
                  <a:solidFill>
                    <a:prstClr val="black"/>
                  </a:solidFill>
                  <a:latin typeface="+mn-lt"/>
                  <a:ea typeface="+mn-ea"/>
                  <a:cs typeface="Arial" panose="020B0604020202020204" pitchFamily="34" charset="0"/>
                </a:rPr>
                <a:t>?</a:t>
              </a:r>
            </a:p>
          </p:txBody>
        </p:sp>
      </p:grpSp>
      <p:sp>
        <p:nvSpPr>
          <p:cNvPr id="6" name="Rectangle 5"/>
          <p:cNvSpPr/>
          <p:nvPr/>
        </p:nvSpPr>
        <p:spPr>
          <a:xfrm>
            <a:off x="1199280" y="4619820"/>
            <a:ext cx="5425357" cy="1675843"/>
          </a:xfrm>
          <a:prstGeom prst="rect">
            <a:avLst/>
          </a:prstGeom>
        </p:spPr>
        <p:txBody>
          <a:bodyPr wrap="square">
            <a:spAutoFit/>
          </a:bodyPr>
          <a:lstStyle/>
          <a:p>
            <a:pPr defTabSz="609630">
              <a:lnSpc>
                <a:spcPct val="150000"/>
              </a:lnSpc>
              <a:buClrTx/>
            </a:pPr>
            <a:r>
              <a:rPr lang="vi-VN" sz="2400" kern="1200" dirty="0">
                <a:solidFill>
                  <a:prstClr val="black"/>
                </a:solidFill>
                <a:latin typeface="+mn-lt"/>
                <a:ea typeface="+mn-ea"/>
                <a:cs typeface="Arial" panose="020B0604020202020204" pitchFamily="34" charset="0"/>
              </a:rPr>
              <a:t>Âm thanh lan truyền từ đàn tới tai ta, làm màng nhĩ rung động, nhờ vậy mà ta nghe được.</a:t>
            </a:r>
            <a:endParaRPr lang="en-US" sz="2400" kern="1200" dirty="0">
              <a:solidFill>
                <a:prstClr val="black"/>
              </a:solidFill>
              <a:latin typeface="+mn-lt"/>
              <a:ea typeface="+mn-ea"/>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828873" y="1506181"/>
            <a:ext cx="10534254" cy="1121846"/>
            <a:chOff x="1644753" y="781496"/>
            <a:chExt cx="15801381" cy="168276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4753" y="952500"/>
              <a:ext cx="1705690" cy="1494459"/>
            </a:xfrm>
            <a:prstGeom prst="rect">
              <a:avLst/>
            </a:prstGeom>
          </p:spPr>
        </p:pic>
        <p:sp>
          <p:nvSpPr>
            <p:cNvPr id="7" name="Rectangle 6"/>
            <p:cNvSpPr/>
            <p:nvPr/>
          </p:nvSpPr>
          <p:spPr>
            <a:xfrm>
              <a:off x="3581400" y="781496"/>
              <a:ext cx="13864734" cy="1682769"/>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UTM Avo" panose="02040603050506020204" pitchFamily="18" charset="0"/>
                  <a:ea typeface="+mn-ea"/>
                  <a:cs typeface="Arial" panose="020B0604020202020204" pitchFamily="34" charset="0"/>
                </a:rPr>
                <a:t>Tìm</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thêm</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ví</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dụ</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về</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âm</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thanh</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lan</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truyền</a:t>
              </a:r>
              <a:r>
                <a:rPr lang="en-US" sz="2400" kern="1200" dirty="0">
                  <a:solidFill>
                    <a:prstClr val="black"/>
                  </a:solidFill>
                  <a:latin typeface="UTM Avo" panose="02040603050506020204" pitchFamily="18" charset="0"/>
                  <a:ea typeface="+mn-ea"/>
                  <a:cs typeface="Arial" panose="020B0604020202020204" pitchFamily="34" charset="0"/>
                </a:rPr>
                <a:t> qua </a:t>
              </a:r>
              <a:r>
                <a:rPr lang="en-US" sz="2400" kern="1200" dirty="0" err="1">
                  <a:solidFill>
                    <a:prstClr val="black"/>
                  </a:solidFill>
                  <a:latin typeface="UTM Avo" panose="02040603050506020204" pitchFamily="18" charset="0"/>
                  <a:ea typeface="+mn-ea"/>
                  <a:cs typeface="Arial" panose="020B0604020202020204" pitchFamily="34" charset="0"/>
                </a:rPr>
                <a:t>không</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khí</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từ</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nguồn</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âm</a:t>
              </a:r>
              <a:r>
                <a:rPr lang="en-US" sz="2400" kern="1200" dirty="0">
                  <a:solidFill>
                    <a:prstClr val="black"/>
                  </a:solidFill>
                  <a:latin typeface="UTM Avo" panose="02040603050506020204" pitchFamily="18" charset="0"/>
                  <a:ea typeface="+mn-ea"/>
                  <a:cs typeface="Arial" panose="020B0604020202020204" pitchFamily="34" charset="0"/>
                </a:rPr>
                <a:t> </a:t>
              </a:r>
              <a:r>
                <a:rPr lang="en-US" sz="2400" kern="1200" dirty="0" err="1">
                  <a:solidFill>
                    <a:prstClr val="black"/>
                  </a:solidFill>
                  <a:latin typeface="UTM Avo" panose="02040603050506020204" pitchFamily="18" charset="0"/>
                  <a:ea typeface="+mn-ea"/>
                  <a:cs typeface="Arial" panose="020B0604020202020204" pitchFamily="34" charset="0"/>
                </a:rPr>
                <a:t>đến</a:t>
              </a:r>
              <a:r>
                <a:rPr lang="en-US" sz="2400" kern="1200" dirty="0">
                  <a:solidFill>
                    <a:prstClr val="black"/>
                  </a:solidFill>
                  <a:latin typeface="UTM Avo" panose="02040603050506020204" pitchFamily="18" charset="0"/>
                  <a:ea typeface="+mn-ea"/>
                  <a:cs typeface="Arial" panose="020B0604020202020204" pitchFamily="34" charset="0"/>
                </a:rPr>
                <a:t> tai.</a:t>
              </a:r>
            </a:p>
          </p:txBody>
        </p:sp>
      </p:grpSp>
      <p:grpSp>
        <p:nvGrpSpPr>
          <p:cNvPr id="11" name="Group 10"/>
          <p:cNvGrpSpPr/>
          <p:nvPr/>
        </p:nvGrpSpPr>
        <p:grpSpPr>
          <a:xfrm>
            <a:off x="698699" y="3032588"/>
            <a:ext cx="3598174" cy="3347831"/>
            <a:chOff x="337189" y="3467100"/>
            <a:chExt cx="6211695" cy="5779517"/>
          </a:xfrm>
        </p:grpSpPr>
        <p:pic>
          <p:nvPicPr>
            <p:cNvPr id="8" name="Picture 7"/>
            <p:cNvPicPr>
              <a:picLocks noChangeAspect="1"/>
            </p:cNvPicPr>
            <p:nvPr/>
          </p:nvPicPr>
          <p:blipFill>
            <a:blip r:embed="rId5"/>
            <a:stretch>
              <a:fillRect/>
            </a:stretch>
          </p:blipFill>
          <p:spPr>
            <a:xfrm>
              <a:off x="1371600" y="3467100"/>
              <a:ext cx="3411677" cy="4983756"/>
            </a:xfrm>
            <a:prstGeom prst="rect">
              <a:avLst/>
            </a:prstGeom>
          </p:spPr>
        </p:pic>
        <p:sp>
          <p:nvSpPr>
            <p:cNvPr id="9" name="TextBox 8"/>
            <p:cNvSpPr txBox="1"/>
            <p:nvPr/>
          </p:nvSpPr>
          <p:spPr>
            <a:xfrm>
              <a:off x="337189" y="8361954"/>
              <a:ext cx="6211695" cy="884663"/>
            </a:xfrm>
            <a:prstGeom prst="rect">
              <a:avLst/>
            </a:prstGeom>
            <a:noFill/>
          </p:spPr>
          <p:txBody>
            <a:bodyPr wrap="square" rtlCol="0">
              <a:spAutoFit/>
            </a:bodyPr>
            <a:lstStyle/>
            <a:p>
              <a:pPr algn="ctr" defTabSz="609630">
                <a:lnSpc>
                  <a:spcPct val="130000"/>
                </a:lnSpc>
                <a:buClrTx/>
              </a:pPr>
              <a:r>
                <a:rPr lang="vi-VN" sz="2400" kern="1200" dirty="0">
                  <a:solidFill>
                    <a:schemeClr val="tx1"/>
                  </a:solidFill>
                  <a:latin typeface="+mn-lt"/>
                  <a:ea typeface="+mn-ea"/>
                  <a:cs typeface="Arial" panose="020B0604020202020204" pitchFamily="34" charset="0"/>
                </a:rPr>
                <a:t>Ta nghe được ca sĩ hát</a:t>
              </a:r>
              <a:endParaRPr lang="en-US" sz="2400" kern="1200" dirty="0">
                <a:solidFill>
                  <a:schemeClr val="tx1"/>
                </a:solidFill>
                <a:latin typeface="+mn-lt"/>
                <a:ea typeface="+mn-ea"/>
                <a:cs typeface="Arial" panose="020B0604020202020204" pitchFamily="34" charset="0"/>
              </a:endParaRPr>
            </a:p>
          </p:txBody>
        </p:sp>
      </p:grpSp>
      <p:grpSp>
        <p:nvGrpSpPr>
          <p:cNvPr id="13" name="Group 12"/>
          <p:cNvGrpSpPr/>
          <p:nvPr/>
        </p:nvGrpSpPr>
        <p:grpSpPr>
          <a:xfrm>
            <a:off x="4528457" y="3007629"/>
            <a:ext cx="3503322" cy="3865263"/>
            <a:chOff x="5904956" y="3303849"/>
            <a:chExt cx="6047949" cy="6672785"/>
          </a:xfrm>
        </p:grpSpPr>
        <p:pic>
          <p:nvPicPr>
            <p:cNvPr id="12" name="Picture 11"/>
            <p:cNvPicPr>
              <a:picLocks noChangeAspect="1"/>
            </p:cNvPicPr>
            <p:nvPr/>
          </p:nvPicPr>
          <p:blipFill>
            <a:blip r:embed="rId6"/>
            <a:stretch>
              <a:fillRect/>
            </a:stretch>
          </p:blipFill>
          <p:spPr>
            <a:xfrm flipH="1">
              <a:off x="7252646" y="3303849"/>
              <a:ext cx="3782707" cy="4927742"/>
            </a:xfrm>
            <a:prstGeom prst="rect">
              <a:avLst/>
            </a:prstGeom>
          </p:spPr>
        </p:pic>
        <p:sp>
          <p:nvSpPr>
            <p:cNvPr id="19" name="TextBox 18"/>
            <p:cNvSpPr txBox="1"/>
            <p:nvPr/>
          </p:nvSpPr>
          <p:spPr>
            <a:xfrm>
              <a:off x="5904956" y="8263098"/>
              <a:ext cx="6047949" cy="1713536"/>
            </a:xfrm>
            <a:prstGeom prst="rect">
              <a:avLst/>
            </a:prstGeom>
            <a:noFill/>
          </p:spPr>
          <p:txBody>
            <a:bodyPr wrap="square" rtlCol="0">
              <a:spAutoFit/>
            </a:bodyPr>
            <a:lstStyle/>
            <a:p>
              <a:pPr algn="ctr" defTabSz="609630">
                <a:lnSpc>
                  <a:spcPct val="130000"/>
                </a:lnSpc>
                <a:buClrTx/>
              </a:pPr>
              <a:r>
                <a:rPr lang="vi-VN" sz="2400" kern="1200" dirty="0">
                  <a:solidFill>
                    <a:schemeClr val="tx1"/>
                  </a:solidFill>
                  <a:latin typeface="+mn-lt"/>
                  <a:ea typeface="+mn-ea"/>
                  <a:cs typeface="Arial" panose="020B0604020202020204" pitchFamily="34" charset="0"/>
                </a:rPr>
                <a:t>Ta nghe được âm thanh tiếng sáo</a:t>
              </a:r>
              <a:endParaRPr lang="en-US" sz="2400" kern="1200" dirty="0">
                <a:solidFill>
                  <a:schemeClr val="tx1"/>
                </a:solidFill>
                <a:latin typeface="+mn-lt"/>
                <a:ea typeface="+mn-ea"/>
                <a:cs typeface="Arial" panose="020B0604020202020204" pitchFamily="34" charset="0"/>
              </a:endParaRPr>
            </a:p>
          </p:txBody>
        </p:sp>
      </p:grpSp>
      <p:grpSp>
        <p:nvGrpSpPr>
          <p:cNvPr id="15" name="Group 14"/>
          <p:cNvGrpSpPr/>
          <p:nvPr/>
        </p:nvGrpSpPr>
        <p:grpSpPr>
          <a:xfrm>
            <a:off x="8263364" y="3323224"/>
            <a:ext cx="3794172" cy="3546017"/>
            <a:chOff x="11776660" y="3795463"/>
            <a:chExt cx="6550056" cy="6121657"/>
          </a:xfrm>
        </p:grpSpPr>
        <p:pic>
          <p:nvPicPr>
            <p:cNvPr id="14" name="Picture 13"/>
            <p:cNvPicPr>
              <a:picLocks noChangeAspect="1"/>
            </p:cNvPicPr>
            <p:nvPr/>
          </p:nvPicPr>
          <p:blipFill>
            <a:blip r:embed="rId7"/>
            <a:stretch>
              <a:fillRect/>
            </a:stretch>
          </p:blipFill>
          <p:spPr>
            <a:xfrm>
              <a:off x="12496800" y="3795463"/>
              <a:ext cx="4601932" cy="3944513"/>
            </a:xfrm>
            <a:prstGeom prst="rect">
              <a:avLst/>
            </a:prstGeom>
          </p:spPr>
        </p:pic>
        <p:sp>
          <p:nvSpPr>
            <p:cNvPr id="24" name="TextBox 23"/>
            <p:cNvSpPr txBox="1"/>
            <p:nvPr/>
          </p:nvSpPr>
          <p:spPr>
            <a:xfrm>
              <a:off x="11776660" y="8203584"/>
              <a:ext cx="6550056" cy="1713536"/>
            </a:xfrm>
            <a:prstGeom prst="rect">
              <a:avLst/>
            </a:prstGeom>
            <a:noFill/>
          </p:spPr>
          <p:txBody>
            <a:bodyPr wrap="square" rtlCol="0">
              <a:spAutoFit/>
            </a:bodyPr>
            <a:lstStyle/>
            <a:p>
              <a:pPr algn="ctr" defTabSz="609630">
                <a:lnSpc>
                  <a:spcPct val="130000"/>
                </a:lnSpc>
                <a:buClrTx/>
              </a:pPr>
              <a:r>
                <a:rPr lang="vi-VN" sz="2400" kern="1200" dirty="0">
                  <a:solidFill>
                    <a:schemeClr val="tx1"/>
                  </a:solidFill>
                  <a:latin typeface="+mn-lt"/>
                  <a:ea typeface="+mn-ea"/>
                  <a:cs typeface="Arial" panose="020B0604020202020204" pitchFamily="34" charset="0"/>
                </a:rPr>
                <a:t>Mẹ nghe thấy tiếng em bé khóc</a:t>
              </a:r>
              <a:endParaRPr lang="en-US" sz="2400" kern="1200" dirty="0">
                <a:solidFill>
                  <a:schemeClr val="tx1"/>
                </a:solidFill>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2466157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406400" y="2870200"/>
            <a:ext cx="2042414" cy="3352800"/>
          </a:xfrm>
          <a:custGeom>
            <a:avLst/>
            <a:gdLst/>
            <a:ahLst/>
            <a:cxnLst/>
            <a:rect l="l" t="t" r="r" b="b"/>
            <a:pathLst>
              <a:path w="3841430" h="6306041">
                <a:moveTo>
                  <a:pt x="0" y="0"/>
                </a:moveTo>
                <a:lnTo>
                  <a:pt x="3841431" y="0"/>
                </a:lnTo>
                <a:lnTo>
                  <a:pt x="3841431" y="6306041"/>
                </a:lnTo>
                <a:lnTo>
                  <a:pt x="0" y="63060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7" name="Freeform 7"/>
          <p:cNvSpPr/>
          <p:nvPr/>
        </p:nvSpPr>
        <p:spPr>
          <a:xfrm>
            <a:off x="2292381" y="1527717"/>
            <a:ext cx="7697410" cy="3735658"/>
          </a:xfrm>
          <a:custGeom>
            <a:avLst/>
            <a:gdLst/>
            <a:ahLst/>
            <a:cxnLst/>
            <a:rect l="l" t="t" r="r" b="b"/>
            <a:pathLst>
              <a:path w="11546115" h="8817033">
                <a:moveTo>
                  <a:pt x="0" y="0"/>
                </a:moveTo>
                <a:lnTo>
                  <a:pt x="11546114" y="0"/>
                </a:lnTo>
                <a:lnTo>
                  <a:pt x="11546114" y="8817033"/>
                </a:lnTo>
                <a:lnTo>
                  <a:pt x="0" y="88170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0" name="Freeform 10"/>
          <p:cNvSpPr/>
          <p:nvPr/>
        </p:nvSpPr>
        <p:spPr>
          <a:xfrm>
            <a:off x="478074" y="3536958"/>
            <a:ext cx="2531537" cy="3309199"/>
          </a:xfrm>
          <a:custGeom>
            <a:avLst/>
            <a:gdLst/>
            <a:ahLst/>
            <a:cxnLst/>
            <a:rect l="l" t="t" r="r" b="b"/>
            <a:pathLst>
              <a:path w="3797306" h="4963799">
                <a:moveTo>
                  <a:pt x="0" y="0"/>
                </a:moveTo>
                <a:lnTo>
                  <a:pt x="3797306" y="0"/>
                </a:lnTo>
                <a:lnTo>
                  <a:pt x="3797306" y="4963799"/>
                </a:lnTo>
                <a:lnTo>
                  <a:pt x="0" y="4963799"/>
                </a:lnTo>
                <a:lnTo>
                  <a:pt x="0" y="0"/>
                </a:lnTo>
                <a:close/>
              </a:path>
            </a:pathLst>
          </a:custGeom>
          <a:blipFill>
            <a:blip r:embed="rId8"/>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1" name="Freeform 11"/>
          <p:cNvSpPr/>
          <p:nvPr/>
        </p:nvSpPr>
        <p:spPr>
          <a:xfrm>
            <a:off x="9699860" y="3280724"/>
            <a:ext cx="2610917" cy="3469657"/>
          </a:xfrm>
          <a:custGeom>
            <a:avLst/>
            <a:gdLst/>
            <a:ahLst/>
            <a:cxnLst/>
            <a:rect l="l" t="t" r="r" b="b"/>
            <a:pathLst>
              <a:path w="3916376" h="5204486">
                <a:moveTo>
                  <a:pt x="0" y="0"/>
                </a:moveTo>
                <a:lnTo>
                  <a:pt x="3916376" y="0"/>
                </a:lnTo>
                <a:lnTo>
                  <a:pt x="3916376" y="5204485"/>
                </a:lnTo>
                <a:lnTo>
                  <a:pt x="0" y="5204485"/>
                </a:lnTo>
                <a:lnTo>
                  <a:pt x="0" y="0"/>
                </a:lnTo>
                <a:close/>
              </a:path>
            </a:pathLst>
          </a:custGeom>
          <a:blipFill>
            <a:blip r:embed="rId9"/>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4" name="TextBox 13"/>
          <p:cNvSpPr txBox="1"/>
          <p:nvPr/>
        </p:nvSpPr>
        <p:spPr>
          <a:xfrm>
            <a:off x="4317045" y="1948808"/>
            <a:ext cx="3962400" cy="584775"/>
          </a:xfrm>
          <a:prstGeom prst="rect">
            <a:avLst/>
          </a:prstGeom>
          <a:noFill/>
        </p:spPr>
        <p:txBody>
          <a:bodyPr wrap="square" rtlCol="0">
            <a:spAutoFit/>
          </a:bodyPr>
          <a:lstStyle/>
          <a:p>
            <a:pPr algn="ctr" defTabSz="609630">
              <a:buClrTx/>
            </a:pPr>
            <a:r>
              <a:rPr lang="vi-VN" sz="3200" b="1" kern="1200" dirty="0">
                <a:solidFill>
                  <a:srgbClr val="8064A2">
                    <a:lumMod val="50000"/>
                  </a:srgbClr>
                </a:solidFill>
                <a:latin typeface="+mn-lt"/>
                <a:ea typeface="+mn-ea"/>
                <a:cs typeface="Arial" panose="020B0604020202020204" pitchFamily="34" charset="0"/>
              </a:rPr>
              <a:t>GHI NHỚ</a:t>
            </a:r>
            <a:endParaRPr lang="en-US" sz="3200" b="1" kern="1200" dirty="0">
              <a:solidFill>
                <a:srgbClr val="8064A2">
                  <a:lumMod val="50000"/>
                </a:srgbClr>
              </a:solidFill>
              <a:latin typeface="+mn-lt"/>
              <a:ea typeface="+mn-ea"/>
              <a:cs typeface="Arial" panose="020B0604020202020204" pitchFamily="34" charset="0"/>
            </a:endParaRPr>
          </a:p>
        </p:txBody>
      </p:sp>
      <p:sp>
        <p:nvSpPr>
          <p:cNvPr id="15" name="TextBox 14"/>
          <p:cNvSpPr txBox="1"/>
          <p:nvPr/>
        </p:nvSpPr>
        <p:spPr>
          <a:xfrm>
            <a:off x="3004459" y="2533583"/>
            <a:ext cx="6587572" cy="2586157"/>
          </a:xfrm>
          <a:prstGeom prst="rect">
            <a:avLst/>
          </a:prstGeom>
          <a:noFill/>
        </p:spPr>
        <p:txBody>
          <a:bodyPr wrap="square" rtlCol="0">
            <a:spAutoFit/>
          </a:bodyPr>
          <a:lstStyle/>
          <a:p>
            <a:pPr algn="just" defTabSz="609630">
              <a:lnSpc>
                <a:spcPct val="150000"/>
              </a:lnSpc>
              <a:buClrTx/>
            </a:pPr>
            <a:r>
              <a:rPr lang="nl-NL" sz="2800" kern="1200" dirty="0">
                <a:solidFill>
                  <a:prstClr val="black"/>
                </a:solidFill>
                <a:latin typeface="+mn-lt"/>
                <a:ea typeface="+mn-ea"/>
                <a:cs typeface="Arial" panose="020B0604020202020204" pitchFamily="34" charset="0"/>
              </a:rPr>
              <a:t>Âm thanh lan truyền từ nguồn âm (nơi phát ra âm thanh) tới tai, làm màng nhĩ rung động, nhờ vậy chúng ta nghe được. </a:t>
            </a:r>
            <a:endParaRPr lang="en-US" sz="2800" kern="1200" dirty="0">
              <a:solidFill>
                <a:prstClr val="black"/>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9408943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5912053" y="1701800"/>
            <a:ext cx="5771947" cy="3759200"/>
            <a:chOff x="8868080" y="2552700"/>
            <a:chExt cx="8657920" cy="5638800"/>
          </a:xfrm>
        </p:grpSpPr>
        <p:sp>
          <p:nvSpPr>
            <p:cNvPr id="15" name="Rectangle 14"/>
            <p:cNvSpPr/>
            <p:nvPr/>
          </p:nvSpPr>
          <p:spPr>
            <a:xfrm>
              <a:off x="8868080" y="2552700"/>
              <a:ext cx="8657920" cy="5638800"/>
            </a:xfrm>
            <a:prstGeom prst="rect">
              <a:avLst/>
            </a:prstGeom>
            <a:solidFill>
              <a:srgbClr val="E3977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cxnSp>
          <p:nvCxnSpPr>
            <p:cNvPr id="17" name="Straight Connector 16"/>
            <p:cNvCxnSpPr/>
            <p:nvPr/>
          </p:nvCxnSpPr>
          <p:spPr>
            <a:xfrm>
              <a:off x="8868080" y="7277100"/>
              <a:ext cx="86579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Isosceles Triangle 19"/>
            <p:cNvSpPr/>
            <p:nvPr/>
          </p:nvSpPr>
          <p:spPr>
            <a:xfrm rot="16200000">
              <a:off x="12001499" y="7542068"/>
              <a:ext cx="533400" cy="381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21" name="Isosceles Triangle 20"/>
            <p:cNvSpPr/>
            <p:nvPr/>
          </p:nvSpPr>
          <p:spPr>
            <a:xfrm rot="5400000" flipH="1">
              <a:off x="13920136" y="7542068"/>
              <a:ext cx="533400" cy="381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22" name="Rectangle 21"/>
            <p:cNvSpPr/>
            <p:nvPr/>
          </p:nvSpPr>
          <p:spPr>
            <a:xfrm>
              <a:off x="13042846" y="7465867"/>
              <a:ext cx="152402" cy="5334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23" name="Rectangle 22"/>
            <p:cNvSpPr/>
            <p:nvPr/>
          </p:nvSpPr>
          <p:spPr>
            <a:xfrm>
              <a:off x="13285885" y="7465867"/>
              <a:ext cx="152402" cy="5334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grpSp>
      <p:sp>
        <p:nvSpPr>
          <p:cNvPr id="7" name="TextBox 6"/>
          <p:cNvSpPr txBox="1"/>
          <p:nvPr/>
        </p:nvSpPr>
        <p:spPr>
          <a:xfrm>
            <a:off x="1238192" y="2040213"/>
            <a:ext cx="3658927" cy="1121846"/>
          </a:xfrm>
          <a:prstGeom prst="rect">
            <a:avLst/>
          </a:prstGeom>
          <a:noFill/>
        </p:spPr>
        <p:txBody>
          <a:bodyPr wrap="square" rtlCol="0">
            <a:spAutoFit/>
          </a:bodyPr>
          <a:lstStyle/>
          <a:p>
            <a:pPr defTabSz="609630">
              <a:lnSpc>
                <a:spcPct val="150000"/>
              </a:lnSpc>
              <a:buClrTx/>
            </a:pPr>
            <a:r>
              <a:rPr lang="vi-VN" sz="2400" kern="1200" dirty="0">
                <a:solidFill>
                  <a:prstClr val="black"/>
                </a:solidFill>
                <a:latin typeface="+mn-lt"/>
                <a:ea typeface="+mn-ea"/>
                <a:cs typeface="Arial" panose="020B0604020202020204" pitchFamily="34" charset="0"/>
              </a:rPr>
              <a:t>Lắng nghe đoạn nhạc guitar sau:</a:t>
            </a:r>
            <a:endParaRPr lang="en-US" sz="2400" kern="1200" dirty="0">
              <a:solidFill>
                <a:prstClr val="black"/>
              </a:solidFill>
              <a:latin typeface="+mn-lt"/>
              <a:ea typeface="+mn-ea"/>
              <a:cs typeface="Arial" panose="020B0604020202020204"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6421" y="3227463"/>
            <a:ext cx="2759075" cy="2901716"/>
          </a:xfrm>
          <a:prstGeom prst="rect">
            <a:avLst/>
          </a:prstGeom>
        </p:spPr>
      </p:pic>
      <p:pic>
        <p:nvPicPr>
          <p:cNvPr id="14" name="Tiến Quân Ca (Quốc Ca Việt Nam) - Guitar tab solo đơn giả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6077268" y="1895476"/>
            <a:ext cx="5439130" cy="2813050"/>
          </a:xfrm>
          <a:prstGeom prst="rect">
            <a:avLst/>
          </a:prstGeom>
        </p:spPr>
      </p:pic>
    </p:spTree>
    <p:custDataLst>
      <p:tags r:id="rId1"/>
    </p:custDataLst>
    <p:extLst>
      <p:ext uri="{BB962C8B-B14F-4D97-AF65-F5344CB8AC3E}">
        <p14:creationId xmlns:p14="http://schemas.microsoft.com/office/powerpoint/2010/main" val="365569107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par>
                          <p:cTn id="18" fill="hold">
                            <p:stCondLst>
                              <p:cond delay="1000"/>
                            </p:stCondLst>
                            <p:childTnLst>
                              <p:par>
                                <p:cTn id="19" presetID="1" presetClass="mediacall" presetSubtype="0" fill="hold" nodeType="afterEffect">
                                  <p:stCondLst>
                                    <p:cond delay="0"/>
                                  </p:stCondLst>
                                  <p:childTnLst>
                                    <p:cmd type="call" cmd="playFrom(0.0)">
                                      <p:cBhvr>
                                        <p:cTn id="20" dur="6775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4"/>
                </p:tgtEl>
              </p:cMediaNode>
            </p:video>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rot="2700000">
            <a:off x="8011899" y="2025294"/>
            <a:ext cx="3762486" cy="1689638"/>
          </a:xfrm>
          <a:custGeom>
            <a:avLst/>
            <a:gdLst/>
            <a:ahLst/>
            <a:cxnLst/>
            <a:rect l="l" t="t" r="r" b="b"/>
            <a:pathLst>
              <a:path w="13890015" h="10063390">
                <a:moveTo>
                  <a:pt x="0" y="0"/>
                </a:moveTo>
                <a:lnTo>
                  <a:pt x="13890015" y="0"/>
                </a:lnTo>
                <a:lnTo>
                  <a:pt x="13890015" y="10063390"/>
                </a:lnTo>
                <a:lnTo>
                  <a:pt x="0" y="10063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5" name="TextBox 6"/>
          <p:cNvSpPr txBox="1"/>
          <p:nvPr/>
        </p:nvSpPr>
        <p:spPr>
          <a:xfrm>
            <a:off x="2969877" y="785747"/>
            <a:ext cx="5947550" cy="683585"/>
          </a:xfrm>
          <a:prstGeom prst="rect">
            <a:avLst/>
          </a:prstGeom>
        </p:spPr>
        <p:txBody>
          <a:bodyPr wrap="square" lIns="0" tIns="0" rIns="0" bIns="0" rtlCol="0" anchor="t">
            <a:spAutoFit/>
          </a:bodyPr>
          <a:lstStyle/>
          <a:p>
            <a:pPr algn="ctr" defTabSz="609630">
              <a:lnSpc>
                <a:spcPts val="6336"/>
              </a:lnSpc>
              <a:buClrTx/>
            </a:pPr>
            <a:r>
              <a:rPr lang="vi-VN" sz="2800" b="1" kern="1200" dirty="0">
                <a:solidFill>
                  <a:srgbClr val="4F81BD">
                    <a:lumMod val="50000"/>
                  </a:srgbClr>
                </a:solidFill>
                <a:latin typeface="+mn-lt"/>
                <a:ea typeface="+mn-ea"/>
                <a:cs typeface="+mn-cs"/>
              </a:rPr>
              <a:t>HƯỚNG DẪN VỀ NHÀ</a:t>
            </a:r>
            <a:endParaRPr lang="en-US" sz="2800" b="1" kern="1200" dirty="0">
              <a:solidFill>
                <a:srgbClr val="4F81BD">
                  <a:lumMod val="50000"/>
                </a:srgbClr>
              </a:solidFill>
              <a:latin typeface="+mn-lt"/>
              <a:ea typeface="+mn-ea"/>
              <a:cs typeface="+mn-cs"/>
            </a:endParaRPr>
          </a:p>
        </p:txBody>
      </p:sp>
      <p:grpSp>
        <p:nvGrpSpPr>
          <p:cNvPr id="7" name="Google Shape;1124;p27"/>
          <p:cNvGrpSpPr/>
          <p:nvPr/>
        </p:nvGrpSpPr>
        <p:grpSpPr>
          <a:xfrm>
            <a:off x="6451600" y="4320735"/>
            <a:ext cx="4645096" cy="1947324"/>
            <a:chOff x="5537158" y="3352950"/>
            <a:chExt cx="2261668" cy="1174203"/>
          </a:xfrm>
        </p:grpSpPr>
        <p:sp>
          <p:nvSpPr>
            <p:cNvPr id="13" name="Google Shape;1125;p27"/>
            <p:cNvSpPr/>
            <p:nvPr/>
          </p:nvSpPr>
          <p:spPr>
            <a:xfrm flipH="1">
              <a:off x="5746140" y="3485498"/>
              <a:ext cx="2052686" cy="1041655"/>
            </a:xfrm>
            <a:custGeom>
              <a:avLst/>
              <a:gdLst/>
              <a:ahLst/>
              <a:cxnLst/>
              <a:rect l="l" t="t" r="r" b="b"/>
              <a:pathLst>
                <a:path w="5061" h="5061" extrusionOk="0">
                  <a:moveTo>
                    <a:pt x="96" y="1"/>
                  </a:moveTo>
                  <a:cubicBezTo>
                    <a:pt x="45" y="1"/>
                    <a:pt x="1" y="41"/>
                    <a:pt x="1" y="96"/>
                  </a:cubicBezTo>
                  <a:lnTo>
                    <a:pt x="1" y="4965"/>
                  </a:lnTo>
                  <a:cubicBezTo>
                    <a:pt x="1" y="5016"/>
                    <a:pt x="45" y="5060"/>
                    <a:pt x="96" y="5060"/>
                  </a:cubicBezTo>
                  <a:lnTo>
                    <a:pt x="4966" y="5060"/>
                  </a:lnTo>
                  <a:cubicBezTo>
                    <a:pt x="5017" y="5060"/>
                    <a:pt x="5061" y="5016"/>
                    <a:pt x="5061" y="4965"/>
                  </a:cubicBezTo>
                  <a:lnTo>
                    <a:pt x="5061" y="96"/>
                  </a:lnTo>
                  <a:cubicBezTo>
                    <a:pt x="5061" y="41"/>
                    <a:pt x="5017" y="1"/>
                    <a:pt x="4966" y="1"/>
                  </a:cubicBezTo>
                  <a:close/>
                </a:path>
              </a:pathLst>
            </a:custGeom>
            <a:solidFill>
              <a:srgbClr val="FCBD24"/>
            </a:solidFill>
            <a:ln>
              <a:noFill/>
            </a:ln>
          </p:spPr>
          <p:txBody>
            <a:bodyPr spcFirstLastPara="1" wrap="square" lIns="30483" tIns="30483" rIns="30483" bIns="30483" anchor="ctr" anchorCtr="0">
              <a:noAutofit/>
            </a:bodyPr>
            <a:lstStyle/>
            <a:p>
              <a:pPr defTabSz="609630">
                <a:defRPr/>
              </a:pPr>
              <a:endParaRPr sz="933" dirty="0">
                <a:latin typeface="UTM Avo" panose="02040603050506020204" pitchFamily="18" charset="0"/>
                <a:ea typeface="+mn-ea"/>
              </a:endParaRPr>
            </a:p>
          </p:txBody>
        </p:sp>
        <p:sp>
          <p:nvSpPr>
            <p:cNvPr id="14" name="Google Shape;1126;p27"/>
            <p:cNvSpPr/>
            <p:nvPr/>
          </p:nvSpPr>
          <p:spPr>
            <a:xfrm flipH="1">
              <a:off x="5537158" y="3352950"/>
              <a:ext cx="2174953" cy="1041655"/>
            </a:xfrm>
            <a:custGeom>
              <a:avLst/>
              <a:gdLst/>
              <a:ahLst/>
              <a:cxnLst/>
              <a:rect l="l" t="t" r="r" b="b"/>
              <a:pathLst>
                <a:path w="5061" h="5061" extrusionOk="0">
                  <a:moveTo>
                    <a:pt x="96" y="0"/>
                  </a:moveTo>
                  <a:cubicBezTo>
                    <a:pt x="41" y="0"/>
                    <a:pt x="1" y="44"/>
                    <a:pt x="1" y="96"/>
                  </a:cubicBezTo>
                  <a:lnTo>
                    <a:pt x="1" y="4965"/>
                  </a:lnTo>
                  <a:cubicBezTo>
                    <a:pt x="1" y="5020"/>
                    <a:pt x="41" y="5060"/>
                    <a:pt x="96" y="5060"/>
                  </a:cubicBezTo>
                  <a:lnTo>
                    <a:pt x="4961" y="5060"/>
                  </a:lnTo>
                  <a:cubicBezTo>
                    <a:pt x="5016" y="5060"/>
                    <a:pt x="5060" y="5020"/>
                    <a:pt x="5060" y="4965"/>
                  </a:cubicBezTo>
                  <a:lnTo>
                    <a:pt x="5060" y="96"/>
                  </a:lnTo>
                  <a:cubicBezTo>
                    <a:pt x="5060" y="44"/>
                    <a:pt x="5016" y="0"/>
                    <a:pt x="4961" y="0"/>
                  </a:cubicBezTo>
                  <a:close/>
                </a:path>
              </a:pathLst>
            </a:custGeom>
            <a:solidFill>
              <a:srgbClr val="F6E049"/>
            </a:solidFill>
            <a:ln>
              <a:noFill/>
            </a:ln>
          </p:spPr>
          <p:txBody>
            <a:bodyPr spcFirstLastPara="1" wrap="square" lIns="30483" tIns="30483" rIns="30483" bIns="30483" anchor="ctr" anchorCtr="0">
              <a:noAutofit/>
            </a:bodyPr>
            <a:lstStyle/>
            <a:p>
              <a:pPr defTabSz="609630">
                <a:defRPr/>
              </a:pPr>
              <a:endParaRPr sz="933" dirty="0">
                <a:latin typeface="UTM Avo" panose="02040603050506020204" pitchFamily="18" charset="0"/>
                <a:ea typeface="+mn-ea"/>
              </a:endParaRPr>
            </a:p>
          </p:txBody>
        </p:sp>
      </p:grpSp>
      <p:sp>
        <p:nvSpPr>
          <p:cNvPr id="8" name="Google Shape;1128;p27"/>
          <p:cNvSpPr/>
          <p:nvPr/>
        </p:nvSpPr>
        <p:spPr>
          <a:xfrm rot="5400000" flipH="1" flipV="1">
            <a:off x="6802539" y="2227861"/>
            <a:ext cx="1355855" cy="2873921"/>
          </a:xfrm>
          <a:custGeom>
            <a:avLst/>
            <a:gdLst/>
            <a:ahLst/>
            <a:cxnLst/>
            <a:rect l="l" t="t" r="r" b="b"/>
            <a:pathLst>
              <a:path w="3437" h="4867" extrusionOk="0">
                <a:moveTo>
                  <a:pt x="3313" y="0"/>
                </a:moveTo>
                <a:cubicBezTo>
                  <a:pt x="3310" y="0"/>
                  <a:pt x="3307" y="0"/>
                  <a:pt x="3303" y="1"/>
                </a:cubicBezTo>
                <a:lnTo>
                  <a:pt x="2230" y="1"/>
                </a:lnTo>
                <a:cubicBezTo>
                  <a:pt x="1974" y="1"/>
                  <a:pt x="1769" y="81"/>
                  <a:pt x="1619" y="242"/>
                </a:cubicBezTo>
                <a:cubicBezTo>
                  <a:pt x="1352" y="531"/>
                  <a:pt x="1370" y="971"/>
                  <a:pt x="1374" y="1018"/>
                </a:cubicBezTo>
                <a:lnTo>
                  <a:pt x="1374" y="3402"/>
                </a:lnTo>
                <a:cubicBezTo>
                  <a:pt x="1337" y="4068"/>
                  <a:pt x="1070" y="4405"/>
                  <a:pt x="579" y="4405"/>
                </a:cubicBezTo>
                <a:lnTo>
                  <a:pt x="393" y="4405"/>
                </a:lnTo>
                <a:lnTo>
                  <a:pt x="393" y="4145"/>
                </a:lnTo>
                <a:cubicBezTo>
                  <a:pt x="393" y="4108"/>
                  <a:pt x="363" y="4075"/>
                  <a:pt x="323" y="4075"/>
                </a:cubicBezTo>
                <a:lnTo>
                  <a:pt x="1" y="4075"/>
                </a:lnTo>
                <a:lnTo>
                  <a:pt x="1" y="4866"/>
                </a:lnTo>
                <a:lnTo>
                  <a:pt x="327" y="4866"/>
                </a:lnTo>
                <a:cubicBezTo>
                  <a:pt x="363" y="4866"/>
                  <a:pt x="396" y="4837"/>
                  <a:pt x="396" y="4797"/>
                </a:cubicBezTo>
                <a:lnTo>
                  <a:pt x="396" y="4595"/>
                </a:lnTo>
                <a:lnTo>
                  <a:pt x="583" y="4595"/>
                </a:lnTo>
                <a:cubicBezTo>
                  <a:pt x="1172" y="4595"/>
                  <a:pt x="1524" y="4178"/>
                  <a:pt x="1568" y="3405"/>
                </a:cubicBezTo>
                <a:lnTo>
                  <a:pt x="1568" y="1018"/>
                </a:lnTo>
                <a:lnTo>
                  <a:pt x="1568" y="1011"/>
                </a:lnTo>
                <a:cubicBezTo>
                  <a:pt x="1568" y="1007"/>
                  <a:pt x="1542" y="608"/>
                  <a:pt x="1762" y="370"/>
                </a:cubicBezTo>
                <a:cubicBezTo>
                  <a:pt x="1875" y="250"/>
                  <a:pt x="2033" y="191"/>
                  <a:pt x="2234" y="191"/>
                </a:cubicBezTo>
                <a:lnTo>
                  <a:pt x="3303" y="191"/>
                </a:lnTo>
                <a:cubicBezTo>
                  <a:pt x="3306" y="191"/>
                  <a:pt x="3308" y="191"/>
                  <a:pt x="3310" y="191"/>
                </a:cubicBezTo>
                <a:cubicBezTo>
                  <a:pt x="3435" y="191"/>
                  <a:pt x="3436" y="0"/>
                  <a:pt x="3313" y="0"/>
                </a:cubicBezTo>
                <a:close/>
              </a:path>
            </a:pathLst>
          </a:custGeom>
          <a:solidFill>
            <a:srgbClr val="595959"/>
          </a:solidFill>
          <a:ln>
            <a:noFill/>
          </a:ln>
        </p:spPr>
        <p:txBody>
          <a:bodyPr spcFirstLastPara="1" wrap="square" lIns="30483" tIns="30483" rIns="30483" bIns="30483" anchor="ctr" anchorCtr="0">
            <a:noAutofit/>
          </a:bodyPr>
          <a:lstStyle/>
          <a:p>
            <a:pPr defTabSz="609630">
              <a:defRPr/>
            </a:pPr>
            <a:endParaRPr sz="933" dirty="0">
              <a:latin typeface="UTM Avo" panose="02040603050506020204" pitchFamily="18" charset="0"/>
              <a:ea typeface="+mn-ea"/>
            </a:endParaRPr>
          </a:p>
        </p:txBody>
      </p:sp>
      <p:grpSp>
        <p:nvGrpSpPr>
          <p:cNvPr id="9" name="Google Shape;1129;p27"/>
          <p:cNvGrpSpPr/>
          <p:nvPr/>
        </p:nvGrpSpPr>
        <p:grpSpPr>
          <a:xfrm>
            <a:off x="1221123" y="4320735"/>
            <a:ext cx="4607775" cy="1947324"/>
            <a:chOff x="5537112" y="1328912"/>
            <a:chExt cx="2243497" cy="1174203"/>
          </a:xfrm>
        </p:grpSpPr>
        <p:sp>
          <p:nvSpPr>
            <p:cNvPr id="11" name="Google Shape;1130;p27"/>
            <p:cNvSpPr/>
            <p:nvPr/>
          </p:nvSpPr>
          <p:spPr>
            <a:xfrm flipH="1">
              <a:off x="5744415" y="1461460"/>
              <a:ext cx="2036194" cy="1041655"/>
            </a:xfrm>
            <a:custGeom>
              <a:avLst/>
              <a:gdLst/>
              <a:ahLst/>
              <a:cxnLst/>
              <a:rect l="l" t="t" r="r" b="b"/>
              <a:pathLst>
                <a:path w="5061" h="5061" extrusionOk="0">
                  <a:moveTo>
                    <a:pt x="96" y="1"/>
                  </a:moveTo>
                  <a:cubicBezTo>
                    <a:pt x="45" y="1"/>
                    <a:pt x="1" y="41"/>
                    <a:pt x="1" y="96"/>
                  </a:cubicBezTo>
                  <a:lnTo>
                    <a:pt x="1" y="4965"/>
                  </a:lnTo>
                  <a:cubicBezTo>
                    <a:pt x="1" y="5016"/>
                    <a:pt x="45" y="5060"/>
                    <a:pt x="96" y="5060"/>
                  </a:cubicBezTo>
                  <a:lnTo>
                    <a:pt x="4966" y="5060"/>
                  </a:lnTo>
                  <a:cubicBezTo>
                    <a:pt x="5017" y="5060"/>
                    <a:pt x="5061" y="5016"/>
                    <a:pt x="5061" y="4965"/>
                  </a:cubicBezTo>
                  <a:lnTo>
                    <a:pt x="5061" y="96"/>
                  </a:lnTo>
                  <a:cubicBezTo>
                    <a:pt x="5061" y="41"/>
                    <a:pt x="5017" y="1"/>
                    <a:pt x="4966" y="1"/>
                  </a:cubicBezTo>
                  <a:close/>
                </a:path>
              </a:pathLst>
            </a:custGeom>
            <a:solidFill>
              <a:srgbClr val="F6E049"/>
            </a:solidFill>
            <a:ln>
              <a:noFill/>
            </a:ln>
          </p:spPr>
          <p:txBody>
            <a:bodyPr spcFirstLastPara="1" wrap="square" lIns="30483" tIns="30483" rIns="30483" bIns="30483" anchor="ctr" anchorCtr="0">
              <a:noAutofit/>
            </a:bodyPr>
            <a:lstStyle/>
            <a:p>
              <a:pPr defTabSz="609630">
                <a:defRPr/>
              </a:pPr>
              <a:endParaRPr sz="1000" dirty="0">
                <a:latin typeface="UTM Avo" panose="02040603050506020204" pitchFamily="18" charset="0"/>
                <a:ea typeface="+mn-ea"/>
              </a:endParaRPr>
            </a:p>
          </p:txBody>
        </p:sp>
        <p:sp>
          <p:nvSpPr>
            <p:cNvPr id="12" name="Google Shape;1131;p27"/>
            <p:cNvSpPr/>
            <p:nvPr/>
          </p:nvSpPr>
          <p:spPr>
            <a:xfrm flipH="1">
              <a:off x="5537112" y="1328912"/>
              <a:ext cx="2174954" cy="1041655"/>
            </a:xfrm>
            <a:custGeom>
              <a:avLst/>
              <a:gdLst/>
              <a:ahLst/>
              <a:cxnLst/>
              <a:rect l="l" t="t" r="r" b="b"/>
              <a:pathLst>
                <a:path w="5061" h="5061" extrusionOk="0">
                  <a:moveTo>
                    <a:pt x="96" y="0"/>
                  </a:moveTo>
                  <a:cubicBezTo>
                    <a:pt x="41" y="0"/>
                    <a:pt x="1" y="44"/>
                    <a:pt x="1" y="96"/>
                  </a:cubicBezTo>
                  <a:lnTo>
                    <a:pt x="1" y="4965"/>
                  </a:lnTo>
                  <a:cubicBezTo>
                    <a:pt x="1" y="5020"/>
                    <a:pt x="41" y="5060"/>
                    <a:pt x="96" y="5060"/>
                  </a:cubicBezTo>
                  <a:lnTo>
                    <a:pt x="4961" y="5060"/>
                  </a:lnTo>
                  <a:cubicBezTo>
                    <a:pt x="5016" y="5060"/>
                    <a:pt x="5060" y="5020"/>
                    <a:pt x="5060" y="4965"/>
                  </a:cubicBezTo>
                  <a:lnTo>
                    <a:pt x="5060" y="96"/>
                  </a:lnTo>
                  <a:cubicBezTo>
                    <a:pt x="5060" y="44"/>
                    <a:pt x="5016" y="0"/>
                    <a:pt x="4961" y="0"/>
                  </a:cubicBezTo>
                  <a:close/>
                </a:path>
              </a:pathLst>
            </a:custGeom>
            <a:solidFill>
              <a:srgbClr val="FCBD24"/>
            </a:solidFill>
            <a:ln>
              <a:noFill/>
            </a:ln>
          </p:spPr>
          <p:txBody>
            <a:bodyPr spcFirstLastPara="1" wrap="square" lIns="30483" tIns="30483" rIns="30483" bIns="30483" anchor="ctr" anchorCtr="0">
              <a:noAutofit/>
            </a:bodyPr>
            <a:lstStyle/>
            <a:p>
              <a:pPr defTabSz="609630">
                <a:defRPr/>
              </a:pPr>
              <a:endParaRPr sz="1000" dirty="0">
                <a:latin typeface="UTM Avo" panose="02040603050506020204" pitchFamily="18" charset="0"/>
                <a:ea typeface="+mn-ea"/>
              </a:endParaRPr>
            </a:p>
          </p:txBody>
        </p:sp>
      </p:grpSp>
      <p:sp>
        <p:nvSpPr>
          <p:cNvPr id="10" name="Google Shape;1144;p27"/>
          <p:cNvSpPr/>
          <p:nvPr/>
        </p:nvSpPr>
        <p:spPr>
          <a:xfrm rot="5400000" flipH="1">
            <a:off x="3927451" y="2384713"/>
            <a:ext cx="1346447" cy="2550807"/>
          </a:xfrm>
          <a:custGeom>
            <a:avLst/>
            <a:gdLst/>
            <a:ahLst/>
            <a:cxnLst/>
            <a:rect l="l" t="t" r="r" b="b"/>
            <a:pathLst>
              <a:path w="3437" h="4867" extrusionOk="0">
                <a:moveTo>
                  <a:pt x="3313" y="0"/>
                </a:moveTo>
                <a:cubicBezTo>
                  <a:pt x="3310" y="0"/>
                  <a:pt x="3307" y="0"/>
                  <a:pt x="3303" y="1"/>
                </a:cubicBezTo>
                <a:lnTo>
                  <a:pt x="2230" y="1"/>
                </a:lnTo>
                <a:cubicBezTo>
                  <a:pt x="1974" y="1"/>
                  <a:pt x="1769" y="81"/>
                  <a:pt x="1619" y="242"/>
                </a:cubicBezTo>
                <a:cubicBezTo>
                  <a:pt x="1352" y="531"/>
                  <a:pt x="1370" y="971"/>
                  <a:pt x="1374" y="1018"/>
                </a:cubicBezTo>
                <a:lnTo>
                  <a:pt x="1374" y="3402"/>
                </a:lnTo>
                <a:cubicBezTo>
                  <a:pt x="1337" y="4068"/>
                  <a:pt x="1070" y="4405"/>
                  <a:pt x="579" y="4405"/>
                </a:cubicBezTo>
                <a:lnTo>
                  <a:pt x="393" y="4405"/>
                </a:lnTo>
                <a:lnTo>
                  <a:pt x="393" y="4145"/>
                </a:lnTo>
                <a:cubicBezTo>
                  <a:pt x="393" y="4108"/>
                  <a:pt x="363" y="4075"/>
                  <a:pt x="323" y="4075"/>
                </a:cubicBezTo>
                <a:lnTo>
                  <a:pt x="1" y="4075"/>
                </a:lnTo>
                <a:lnTo>
                  <a:pt x="1" y="4866"/>
                </a:lnTo>
                <a:lnTo>
                  <a:pt x="327" y="4866"/>
                </a:lnTo>
                <a:cubicBezTo>
                  <a:pt x="363" y="4866"/>
                  <a:pt x="396" y="4837"/>
                  <a:pt x="396" y="4797"/>
                </a:cubicBezTo>
                <a:lnTo>
                  <a:pt x="396" y="4595"/>
                </a:lnTo>
                <a:lnTo>
                  <a:pt x="583" y="4595"/>
                </a:lnTo>
                <a:cubicBezTo>
                  <a:pt x="1172" y="4595"/>
                  <a:pt x="1524" y="4178"/>
                  <a:pt x="1568" y="3405"/>
                </a:cubicBezTo>
                <a:lnTo>
                  <a:pt x="1568" y="1018"/>
                </a:lnTo>
                <a:lnTo>
                  <a:pt x="1568" y="1011"/>
                </a:lnTo>
                <a:cubicBezTo>
                  <a:pt x="1568" y="1007"/>
                  <a:pt x="1542" y="608"/>
                  <a:pt x="1762" y="370"/>
                </a:cubicBezTo>
                <a:cubicBezTo>
                  <a:pt x="1875" y="250"/>
                  <a:pt x="2033" y="191"/>
                  <a:pt x="2234" y="191"/>
                </a:cubicBezTo>
                <a:lnTo>
                  <a:pt x="3303" y="191"/>
                </a:lnTo>
                <a:cubicBezTo>
                  <a:pt x="3306" y="191"/>
                  <a:pt x="3308" y="191"/>
                  <a:pt x="3310" y="191"/>
                </a:cubicBezTo>
                <a:cubicBezTo>
                  <a:pt x="3435" y="191"/>
                  <a:pt x="3436" y="0"/>
                  <a:pt x="3313" y="0"/>
                </a:cubicBezTo>
                <a:close/>
              </a:path>
            </a:pathLst>
          </a:custGeom>
          <a:solidFill>
            <a:srgbClr val="595959"/>
          </a:solidFill>
          <a:ln>
            <a:noFill/>
          </a:ln>
        </p:spPr>
        <p:txBody>
          <a:bodyPr spcFirstLastPara="1" wrap="square" lIns="30483" tIns="30483" rIns="30483" bIns="30483" anchor="ctr" anchorCtr="0">
            <a:noAutofit/>
          </a:bodyPr>
          <a:lstStyle/>
          <a:p>
            <a:pPr defTabSz="609630">
              <a:defRPr/>
            </a:pPr>
            <a:endParaRPr sz="933" dirty="0">
              <a:latin typeface="UTM Avo" panose="02040603050506020204" pitchFamily="18" charset="0"/>
              <a:ea typeface="+mn-ea"/>
            </a:endParaRPr>
          </a:p>
        </p:txBody>
      </p:sp>
      <p:pic>
        <p:nvPicPr>
          <p:cNvPr id="17" name="Picture 16"/>
          <p:cNvPicPr>
            <a:picLocks noChangeAspect="1"/>
          </p:cNvPicPr>
          <p:nvPr/>
        </p:nvPicPr>
        <p:blipFill>
          <a:blip r:embed="rId6"/>
          <a:stretch>
            <a:fillRect/>
          </a:stretch>
        </p:blipFill>
        <p:spPr>
          <a:xfrm>
            <a:off x="4343883" y="1827931"/>
            <a:ext cx="3399243" cy="1531341"/>
          </a:xfrm>
          <a:prstGeom prst="rect">
            <a:avLst/>
          </a:prstGeom>
        </p:spPr>
      </p:pic>
      <p:sp>
        <p:nvSpPr>
          <p:cNvPr id="3" name="TextBox 2"/>
          <p:cNvSpPr txBox="1"/>
          <p:nvPr/>
        </p:nvSpPr>
        <p:spPr>
          <a:xfrm>
            <a:off x="1509466" y="4576179"/>
            <a:ext cx="3890311" cy="1293496"/>
          </a:xfrm>
          <a:prstGeom prst="rect">
            <a:avLst/>
          </a:prstGeom>
          <a:noFill/>
        </p:spPr>
        <p:txBody>
          <a:bodyPr wrap="square" rtlCol="0">
            <a:spAutoFit/>
          </a:bodyPr>
          <a:lstStyle/>
          <a:p>
            <a:pPr algn="ctr" defTabSz="609630">
              <a:lnSpc>
                <a:spcPct val="150000"/>
              </a:lnSpc>
              <a:buClrTx/>
            </a:pPr>
            <a:r>
              <a:rPr lang="vi-VN" sz="2800" kern="1200" dirty="0">
                <a:solidFill>
                  <a:prstClr val="black"/>
                </a:solidFill>
                <a:latin typeface="+mn-lt"/>
                <a:ea typeface="+mn-ea"/>
                <a:cs typeface="Arial" panose="020B0604020202020204" pitchFamily="34" charset="0"/>
              </a:rPr>
              <a:t>Ôn tập kiến thức đã học trong bài</a:t>
            </a:r>
            <a:endParaRPr lang="en-US" sz="2800" kern="1200" dirty="0">
              <a:solidFill>
                <a:prstClr val="black"/>
              </a:solidFill>
              <a:latin typeface="+mn-lt"/>
              <a:ea typeface="+mn-ea"/>
              <a:cs typeface="Arial" panose="020B0604020202020204" pitchFamily="34" charset="0"/>
            </a:endParaRPr>
          </a:p>
        </p:txBody>
      </p:sp>
      <p:sp>
        <p:nvSpPr>
          <p:cNvPr id="15" name="TextBox 14"/>
          <p:cNvSpPr txBox="1"/>
          <p:nvPr/>
        </p:nvSpPr>
        <p:spPr>
          <a:xfrm>
            <a:off x="6451600" y="4576179"/>
            <a:ext cx="4466997" cy="1293496"/>
          </a:xfrm>
          <a:prstGeom prst="rect">
            <a:avLst/>
          </a:prstGeom>
          <a:noFill/>
        </p:spPr>
        <p:txBody>
          <a:bodyPr wrap="square" rtlCol="0">
            <a:spAutoFit/>
          </a:bodyPr>
          <a:lstStyle/>
          <a:p>
            <a:pPr algn="ctr" defTabSz="609630">
              <a:lnSpc>
                <a:spcPct val="150000"/>
              </a:lnSpc>
              <a:buClrTx/>
            </a:pPr>
            <a:r>
              <a:rPr lang="vi-VN" sz="2800" kern="1200" dirty="0">
                <a:solidFill>
                  <a:prstClr val="black"/>
                </a:solidFill>
                <a:latin typeface="+mn-lt"/>
                <a:ea typeface="+mn-ea"/>
                <a:cs typeface="Arial" panose="020B0604020202020204" pitchFamily="34" charset="0"/>
              </a:rPr>
              <a:t>Tìm hiểu môi trường lan truyền của âm thanh</a:t>
            </a:r>
            <a:endParaRPr lang="en-US" sz="2800" kern="1200" dirty="0">
              <a:solidFill>
                <a:prstClr val="black"/>
              </a:solidFill>
              <a:latin typeface="+mn-lt"/>
              <a:ea typeface="+mn-ea"/>
              <a:cs typeface="Arial" panose="020B0604020202020204" pitchFamily="34" charset="0"/>
            </a:endParaRPr>
          </a:p>
        </p:txBody>
      </p:sp>
    </p:spTree>
    <p:custDataLst>
      <p:tags r:id="rId1"/>
    </p:custData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856099A-FA44-A101-3A1B-0AEE0350359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4" name="TextBox 3">
            <a:extLst>
              <a:ext uri="{FF2B5EF4-FFF2-40B4-BE49-F238E27FC236}">
                <a16:creationId xmlns:a16="http://schemas.microsoft.com/office/drawing/2014/main" id="{7973B7C4-E93F-005D-97C1-FFA36D6FB195}"/>
              </a:ext>
            </a:extLst>
          </p:cNvPr>
          <p:cNvSpPr txBox="1"/>
          <p:nvPr/>
        </p:nvSpPr>
        <p:spPr>
          <a:xfrm>
            <a:off x="454403" y="574846"/>
            <a:ext cx="11367083" cy="1411990"/>
          </a:xfrm>
          <a:prstGeom prst="rect">
            <a:avLst/>
          </a:prstGeom>
          <a:noFill/>
        </p:spPr>
        <p:txBody>
          <a:bodyPr wrap="square" rtlCol="0">
            <a:spAutoFit/>
          </a:bodyPr>
          <a:lstStyle/>
          <a:p>
            <a:pPr algn="ctr">
              <a:lnSpc>
                <a:spcPct val="150000"/>
              </a:lnSpc>
            </a:pPr>
            <a:r>
              <a:rPr lang="en-US" sz="2000" b="1" dirty="0" err="1">
                <a:solidFill>
                  <a:schemeClr val="accent2">
                    <a:lumMod val="50000"/>
                  </a:schemeClr>
                </a:solidFill>
                <a:latin typeface="UTM Avo" panose="02040603050506020204" pitchFamily="18" charset="0"/>
              </a:rPr>
              <a:t>Để</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kết</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nối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cộng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đồng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giáo</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viên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và</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nhận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thêm</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nhiều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tài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liệu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giảng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dạy</a:t>
            </a:r>
            <a:r>
              <a:rPr lang="en-US" sz="2000" b="1" dirty="0">
                <a:solidFill>
                  <a:schemeClr val="accent2">
                    <a:lumMod val="50000"/>
                  </a:schemeClr>
                </a:solidFill>
                <a:latin typeface="UTM Avo" panose="02040603050506020204" pitchFamily="18" charset="0"/>
              </a:rPr>
              <a:t>, </a:t>
            </a:r>
          </a:p>
          <a:p>
            <a:pPr algn="ctr">
              <a:lnSpc>
                <a:spcPct val="150000"/>
              </a:lnSpc>
            </a:pPr>
            <a:r>
              <a:rPr lang="en-US" sz="2000" dirty="0" err="1">
                <a:solidFill>
                  <a:schemeClr val="accent2">
                    <a:lumMod val="50000"/>
                  </a:schemeClr>
                </a:solidFill>
                <a:latin typeface="UTM Avo" panose="02040603050506020204" pitchFamily="18" charset="0"/>
              </a:rPr>
              <a:t>mời</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quý</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thầy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cô</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tham</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gia</a:t>
            </a:r>
            <a:r>
              <a:rPr lang="en-US" sz="2000" dirty="0">
                <a:solidFill>
                  <a:schemeClr val="accent2">
                    <a:lumMod val="50000"/>
                  </a:schemeClr>
                </a:solidFill>
                <a:latin typeface="UTM Avo" panose="02040603050506020204" pitchFamily="18" charset="0"/>
              </a:rPr>
              <a:t> Group Facebook</a:t>
            </a:r>
          </a:p>
          <a:p>
            <a:pPr algn="ctr">
              <a:lnSpc>
                <a:spcPct val="150000"/>
              </a:lnSpc>
            </a:pPr>
            <a:r>
              <a:rPr lang="en-US" sz="2000" dirty="0" err="1">
                <a:solidFill>
                  <a:schemeClr val="accent2">
                    <a:lumMod val="50000"/>
                  </a:schemeClr>
                </a:solidFill>
                <a:latin typeface="UTM Avo" panose="02040603050506020204" pitchFamily="18" charset="0"/>
              </a:rPr>
              <a:t>theo</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đường</a:t>
            </a:r>
            <a:r>
              <a:rPr lang="en-US" sz="2000" dirty="0">
                <a:solidFill>
                  <a:schemeClr val="accent2">
                    <a:lumMod val="50000"/>
                  </a:schemeClr>
                </a:solidFill>
                <a:latin typeface="UTM Avo" panose="02040603050506020204" pitchFamily="18" charset="0"/>
              </a:rPr>
              <a:t> link:  </a:t>
            </a:r>
          </a:p>
        </p:txBody>
      </p:sp>
      <p:sp>
        <p:nvSpPr>
          <p:cNvPr id="5" name="Rectangle: Rounded Corners 4">
            <a:extLst>
              <a:ext uri="{FF2B5EF4-FFF2-40B4-BE49-F238E27FC236}">
                <a16:creationId xmlns:a16="http://schemas.microsoft.com/office/drawing/2014/main" id="{1873DF6E-0B24-D8E3-B911-EF8F68CE6E6F}"/>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7" name="TextBox 6">
            <a:hlinkClick r:id="rId4"/>
            <a:extLst>
              <a:ext uri="{FF2B5EF4-FFF2-40B4-BE49-F238E27FC236}">
                <a16:creationId xmlns:a16="http://schemas.microsoft.com/office/drawing/2014/main" id="{514FF621-BF31-89D0-19D4-906FB3D1BE28}"/>
              </a:ext>
            </a:extLst>
          </p:cNvPr>
          <p:cNvSpPr txBox="1"/>
          <p:nvPr/>
        </p:nvSpPr>
        <p:spPr>
          <a:xfrm>
            <a:off x="2644617" y="2000034"/>
            <a:ext cx="7122253" cy="461665"/>
          </a:xfrm>
          <a:prstGeom prst="rect">
            <a:avLst/>
          </a:prstGeom>
          <a:noFill/>
        </p:spPr>
        <p:txBody>
          <a:bodyPr wrap="square" rtlCol="0">
            <a:spAutoFit/>
          </a:bodyPr>
          <a:lstStyle/>
          <a:p>
            <a:r>
              <a:rPr lang="en-US" sz="2400" b="1" u="sng" dirty="0">
                <a:solidFill>
                  <a:schemeClr val="accent2">
                    <a:lumMod val="50000"/>
                  </a:schemeClr>
                </a:solidFill>
                <a:latin typeface="UTM Avo" panose="02040603050506020204" pitchFamily="18" charset="0"/>
              </a:rPr>
              <a:t>Hoc10 – </a:t>
            </a:r>
            <a:r>
              <a:rPr lang="en-US" sz="2400" b="1" u="sng" dirty="0" err="1">
                <a:solidFill>
                  <a:schemeClr val="accent2">
                    <a:lumMod val="50000"/>
                  </a:schemeClr>
                </a:solidFill>
                <a:latin typeface="UTM Avo" panose="02040603050506020204" pitchFamily="18" charset="0"/>
              </a:rPr>
              <a:t>Đồng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hành</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cùng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giáo</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viên</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tiểu</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học</a:t>
            </a:r>
            <a:endParaRPr lang="en-US" sz="2400" b="1" u="sng" dirty="0">
              <a:solidFill>
                <a:schemeClr val="accent2">
                  <a:lumMod val="50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B872354A-D4BB-B5B5-111A-F13E7611898C}"/>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dirty="0" err="1">
                <a:solidFill>
                  <a:schemeClr val="accent2">
                    <a:lumMod val="50000"/>
                  </a:schemeClr>
                </a:solidFill>
                <a:latin typeface="UTM Avo" panose="02040603050506020204" pitchFamily="18" charset="0"/>
              </a:rPr>
              <a:t>Hoặc</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truy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cập</a:t>
            </a:r>
            <a:r>
              <a:rPr lang="en-US" sz="2000" dirty="0">
                <a:solidFill>
                  <a:schemeClr val="accent2">
                    <a:lumMod val="50000"/>
                  </a:schemeClr>
                </a:solidFill>
                <a:latin typeface="UTM Avo" panose="02040603050506020204" pitchFamily="18" charset="0"/>
              </a:rPr>
              <a:t>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47B32CF6-A60B-7BB7-A52D-9C23C63D8C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81A7A0-E5B5-C881-6D14-34AAD99952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5"/>
                                        </p:tgtEl>
                                        <p:attrNameLst>
                                          <p:attrName>fillcolor</p:attrName>
                                        </p:attrNameLst>
                                      </p:cBhvr>
                                      <p:to>
                                        <a:srgbClr val="C5E0B3"/>
                                      </p:to>
                                    </p:animClr>
                                    <p:set>
                                      <p:cBhvr>
                                        <p:cTn id="12" dur="1000" fill="hold"/>
                                        <p:tgtEl>
                                          <p:spTgt spid="5"/>
                                        </p:tgtEl>
                                        <p:attrNameLst>
                                          <p:attrName>fill.type</p:attrName>
                                        </p:attrNameLst>
                                      </p:cBhvr>
                                      <p:to>
                                        <p:strVal val="solid"/>
                                      </p:to>
                                    </p:set>
                                    <p:set>
                                      <p:cBhvr>
                                        <p:cTn id="13" dur="1000" fill="hold"/>
                                        <p:tgtEl>
                                          <p:spTgt spid="5"/>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3"/>
                                        </p:tgtEl>
                                        <p:attrNameLst>
                                          <p:attrName>style.color</p:attrName>
                                        </p:attrNameLst>
                                      </p:cBhvr>
                                      <p:by>
                                        <p:hsl h="7200000" s="0" l="0"/>
                                      </p:by>
                                    </p:animClr>
                                    <p:animClr clrSpc="hsl" dir="cw">
                                      <p:cBhvr>
                                        <p:cTn id="16" dur="1000" fill="hold"/>
                                        <p:tgtEl>
                                          <p:spTgt spid="3"/>
                                        </p:tgtEl>
                                        <p:attrNameLst>
                                          <p:attrName>fillcolor</p:attrName>
                                        </p:attrNameLst>
                                      </p:cBhvr>
                                      <p:by>
                                        <p:hsl h="7200000" s="0" l="0"/>
                                      </p:by>
                                    </p:animClr>
                                    <p:animClr clrSpc="hsl" dir="cw">
                                      <p:cBhvr>
                                        <p:cTn id="17" dur="1000" fill="hold"/>
                                        <p:tgtEl>
                                          <p:spTgt spid="3"/>
                                        </p:tgtEl>
                                        <p:attrNameLst>
                                          <p:attrName>stroke.color</p:attrName>
                                        </p:attrNameLst>
                                      </p:cBhvr>
                                      <p:by>
                                        <p:hsl h="7200000" s="0" l="0"/>
                                      </p:by>
                                    </p:animClr>
                                    <p:set>
                                      <p:cBhvr>
                                        <p:cTn id="18"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6959600" y="1721945"/>
            <a:ext cx="4468368" cy="5136055"/>
          </a:xfrm>
          <a:custGeom>
            <a:avLst/>
            <a:gdLst/>
            <a:ahLst/>
            <a:cxnLst/>
            <a:rect l="l" t="t" r="r" b="b"/>
            <a:pathLst>
              <a:path w="7159752" h="8229600">
                <a:moveTo>
                  <a:pt x="0" y="0"/>
                </a:moveTo>
                <a:lnTo>
                  <a:pt x="7159752" y="0"/>
                </a:lnTo>
                <a:lnTo>
                  <a:pt x="7159752" y="8229600"/>
                </a:lnTo>
                <a:lnTo>
                  <a:pt x="0" y="8229600"/>
                </a:lnTo>
                <a:lnTo>
                  <a:pt x="0" y="0"/>
                </a:lnTo>
                <a:close/>
              </a:path>
            </a:pathLst>
          </a:custGeom>
          <a:blipFill>
            <a:blip r:embed="rId4"/>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11" name="Group 10"/>
          <p:cNvGrpSpPr/>
          <p:nvPr/>
        </p:nvGrpSpPr>
        <p:grpSpPr>
          <a:xfrm>
            <a:off x="767161" y="2106899"/>
            <a:ext cx="6451600" cy="2126144"/>
            <a:chOff x="1150741" y="3188288"/>
            <a:chExt cx="9677400" cy="3189216"/>
          </a:xfrm>
        </p:grpSpPr>
        <p:grpSp>
          <p:nvGrpSpPr>
            <p:cNvPr id="8" name="Group 11"/>
            <p:cNvGrpSpPr/>
            <p:nvPr/>
          </p:nvGrpSpPr>
          <p:grpSpPr>
            <a:xfrm>
              <a:off x="1150741" y="3188288"/>
              <a:ext cx="9677400" cy="3189216"/>
              <a:chOff x="0" y="0"/>
              <a:chExt cx="6238240" cy="2012950"/>
            </a:xfrm>
            <a:solidFill>
              <a:schemeClr val="accent6">
                <a:lumMod val="60000"/>
                <a:lumOff val="40000"/>
              </a:schemeClr>
            </a:solidFill>
          </p:grpSpPr>
          <p:sp>
            <p:nvSpPr>
              <p:cNvPr id="9"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a:ln>
                <a:solidFill>
                  <a:schemeClr val="accent6">
                    <a:lumMod val="60000"/>
                    <a:lumOff val="40000"/>
                  </a:schemeClr>
                </a:solidFill>
              </a:ln>
            </p:spPr>
            <p:txBody>
              <a:bodyPr/>
              <a:lstStyle/>
              <a:p>
                <a:pPr defTabSz="609630">
                  <a:buClrTx/>
                </a:pPr>
                <a:endParaRPr lang="en-US" sz="2400" kern="1200" dirty="0">
                  <a:solidFill>
                    <a:prstClr val="black"/>
                  </a:solidFill>
                  <a:latin typeface="+mn-lt"/>
                  <a:ea typeface="+mn-ea"/>
                  <a:cs typeface="+mn-cs"/>
                </a:endParaRPr>
              </a:p>
            </p:txBody>
          </p:sp>
        </p:grpSp>
        <p:sp>
          <p:nvSpPr>
            <p:cNvPr id="10" name="Rectangle 9"/>
            <p:cNvSpPr/>
            <p:nvPr/>
          </p:nvSpPr>
          <p:spPr>
            <a:xfrm>
              <a:off x="1981200" y="3756152"/>
              <a:ext cx="7276148" cy="1682769"/>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mn-lt"/>
                  <a:ea typeface="+mn-ea"/>
                  <a:cs typeface="Arial" panose="020B0604020202020204" pitchFamily="34" charset="0"/>
                </a:rPr>
                <a:t>Vì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sao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a:t>
              </a:r>
              <a:r>
                <a:rPr lang="vi-VN" sz="2400" kern="1200" dirty="0">
                  <a:solidFill>
                    <a:prstClr val="black"/>
                  </a:solidFill>
                  <a:latin typeface="+mn-lt"/>
                  <a:ea typeface="+mn-ea"/>
                  <a:cs typeface="Arial" panose="020B0604020202020204" pitchFamily="34" charset="0"/>
                </a:rPr>
                <a:t>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gảy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đàn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ghi</a:t>
              </a:r>
              <a:r>
                <a:rPr lang="en-US" sz="2400" kern="1200" dirty="0">
                  <a:solidFill>
                    <a:prstClr val="black"/>
                  </a:solidFill>
                  <a:latin typeface="+mn-lt"/>
                  <a:ea typeface="+mn-ea"/>
                  <a:cs typeface="Arial" panose="020B0604020202020204" pitchFamily="34" charset="0"/>
                </a:rPr>
                <a:t> ta </a:t>
              </a:r>
              <a:r>
                <a:rPr lang="en-US" sz="2400" kern="1200" dirty="0" err="1">
                  <a:solidFill>
                    <a:prstClr val="black"/>
                  </a:solidFill>
                  <a:latin typeface="+mn-lt"/>
                  <a:ea typeface="+mn-ea"/>
                  <a:cs typeface="Arial" panose="020B0604020202020204" pitchFamily="34" charset="0"/>
                </a:rPr>
                <a:t>thì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nghe</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được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tiếng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đàn</a:t>
              </a:r>
              <a:r>
                <a:rPr lang="en-US" sz="2400" kern="1200" dirty="0">
                  <a:solidFill>
                    <a:prstClr val="black"/>
                  </a:solidFill>
                  <a:latin typeface="+mn-lt"/>
                  <a:ea typeface="+mn-ea"/>
                  <a:cs typeface="Arial" panose="020B0604020202020204" pitchFamily="34" charset="0"/>
                </a:rPr>
                <a:t>?</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êu đề khám phá">
            <a:extLst>
              <a:ext uri="{FF2B5EF4-FFF2-40B4-BE49-F238E27FC236}">
                <a16:creationId xmlns:a16="http://schemas.microsoft.com/office/drawing/2014/main" id="{5BAC77D8-2411-C7BF-130B-D065904C9A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hlinkClick r:id="rId4"/>
            <a:extLst>
              <a:ext uri="{FF2B5EF4-FFF2-40B4-BE49-F238E27FC236}">
                <a16:creationId xmlns:a16="http://schemas.microsoft.com/office/drawing/2014/main" id="{483E0011-0C5E-912C-E922-B765E70E0BCB}"/>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5900038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309090" y="5719312"/>
            <a:ext cx="12816027" cy="5299062"/>
          </a:xfrm>
          <a:custGeom>
            <a:avLst/>
            <a:gdLst/>
            <a:ahLst/>
            <a:cxnLst/>
            <a:rect l="l" t="t" r="r" b="b"/>
            <a:pathLst>
              <a:path w="19224041" h="7948593">
                <a:moveTo>
                  <a:pt x="0" y="0"/>
                </a:moveTo>
                <a:lnTo>
                  <a:pt x="19224042" y="0"/>
                </a:lnTo>
                <a:lnTo>
                  <a:pt x="19224042" y="7948593"/>
                </a:lnTo>
                <a:lnTo>
                  <a:pt x="0" y="79485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7" name="TextBox 7"/>
          <p:cNvSpPr txBox="1"/>
          <p:nvPr/>
        </p:nvSpPr>
        <p:spPr>
          <a:xfrm>
            <a:off x="5253975" y="2020130"/>
            <a:ext cx="1684049" cy="430887"/>
          </a:xfrm>
          <a:prstGeom prst="rect">
            <a:avLst/>
          </a:prstGeom>
          <a:solidFill>
            <a:schemeClr val="accent3">
              <a:lumMod val="40000"/>
              <a:lumOff val="60000"/>
            </a:schemeClr>
          </a:solidFill>
        </p:spPr>
        <p:txBody>
          <a:bodyPr wrap="square" lIns="0" tIns="0" rIns="0" bIns="0" rtlCol="0" anchor="ctr">
            <a:spAutoFit/>
          </a:bodyPr>
          <a:lstStyle/>
          <a:p>
            <a:pPr algn="ctr" defTabSz="609630">
              <a:buClrTx/>
            </a:pPr>
            <a:r>
              <a:rPr lang="vi-VN" sz="2800" b="1" kern="1200" dirty="0">
                <a:solidFill>
                  <a:srgbClr val="F34343"/>
                </a:solidFill>
                <a:latin typeface="+mn-lt"/>
                <a:ea typeface="+mn-ea"/>
                <a:cs typeface="Arial" panose="020B0604020202020204" pitchFamily="34" charset="0"/>
              </a:rPr>
              <a:t>01</a:t>
            </a:r>
            <a:endParaRPr lang="en-US" sz="2800" b="1" kern="1200" dirty="0">
              <a:solidFill>
                <a:srgbClr val="F34343"/>
              </a:solidFill>
              <a:latin typeface="+mn-lt"/>
              <a:ea typeface="+mn-ea"/>
              <a:cs typeface="Arial" panose="020B0604020202020204" pitchFamily="34" charset="0"/>
            </a:endParaRPr>
          </a:p>
        </p:txBody>
      </p:sp>
      <p:sp>
        <p:nvSpPr>
          <p:cNvPr id="8" name="TextBox 8"/>
          <p:cNvSpPr txBox="1"/>
          <p:nvPr/>
        </p:nvSpPr>
        <p:spPr>
          <a:xfrm>
            <a:off x="1910799" y="2413280"/>
            <a:ext cx="8793643" cy="635495"/>
          </a:xfrm>
          <a:prstGeom prst="rect">
            <a:avLst/>
          </a:prstGeom>
        </p:spPr>
        <p:txBody>
          <a:bodyPr lIns="0" tIns="0" rIns="0" bIns="0" rtlCol="0" anchor="t">
            <a:spAutoFit/>
          </a:bodyPr>
          <a:lstStyle/>
          <a:p>
            <a:pPr algn="ctr" defTabSz="609630">
              <a:lnSpc>
                <a:spcPts val="5760"/>
              </a:lnSpc>
              <a:buClrTx/>
            </a:pPr>
            <a:r>
              <a:rPr lang="vi-VN" sz="2800" b="1" kern="1200" dirty="0">
                <a:latin typeface="+mn-lt"/>
                <a:ea typeface="+mn-ea"/>
                <a:cs typeface="Arial" panose="020B0604020202020204" pitchFamily="34" charset="0"/>
              </a:rPr>
              <a:t>SỰ PHÁT RA ÂM THANH</a:t>
            </a:r>
            <a:endParaRPr lang="en-US" sz="2800" b="1" kern="1200" dirty="0">
              <a:latin typeface="+mn-lt"/>
              <a:ea typeface="+mn-ea"/>
              <a:cs typeface="Arial" panose="020B0604020202020204" pitchFamily="34" charset="0"/>
            </a:endParaRPr>
          </a:p>
        </p:txBody>
      </p:sp>
      <p:grpSp>
        <p:nvGrpSpPr>
          <p:cNvPr id="15" name="Group 14"/>
          <p:cNvGrpSpPr/>
          <p:nvPr/>
        </p:nvGrpSpPr>
        <p:grpSpPr>
          <a:xfrm>
            <a:off x="786686" y="3554052"/>
            <a:ext cx="10722247" cy="3096610"/>
            <a:chOff x="181484" y="4766277"/>
            <a:chExt cx="17490517" cy="5051302"/>
          </a:xfrm>
        </p:grpSpPr>
        <p:sp>
          <p:nvSpPr>
            <p:cNvPr id="3" name="Freeform 3"/>
            <p:cNvSpPr/>
            <p:nvPr/>
          </p:nvSpPr>
          <p:spPr>
            <a:xfrm>
              <a:off x="12920459" y="6022285"/>
              <a:ext cx="4751542" cy="3795294"/>
            </a:xfrm>
            <a:custGeom>
              <a:avLst/>
              <a:gdLst/>
              <a:ahLst/>
              <a:cxnLst/>
              <a:rect l="l" t="t" r="r" b="b"/>
              <a:pathLst>
                <a:path w="4751542" h="3795294">
                  <a:moveTo>
                    <a:pt x="0" y="0"/>
                  </a:moveTo>
                  <a:lnTo>
                    <a:pt x="4751542" y="0"/>
                  </a:lnTo>
                  <a:lnTo>
                    <a:pt x="4751542" y="3795294"/>
                  </a:lnTo>
                  <a:lnTo>
                    <a:pt x="0" y="3795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pPr>
              <a:endParaRPr lang="en-US" sz="2800" kern="1200" dirty="0">
                <a:solidFill>
                  <a:prstClr val="black"/>
                </a:solidFill>
                <a:latin typeface="+mn-lt"/>
                <a:ea typeface="+mn-ea"/>
                <a:cs typeface="+mn-cs"/>
              </a:endParaRPr>
            </a:p>
          </p:txBody>
        </p:sp>
        <p:sp>
          <p:nvSpPr>
            <p:cNvPr id="4" name="Freeform 4"/>
            <p:cNvSpPr/>
            <p:nvPr/>
          </p:nvSpPr>
          <p:spPr>
            <a:xfrm>
              <a:off x="1101892" y="5801346"/>
              <a:ext cx="3884724" cy="3836165"/>
            </a:xfrm>
            <a:custGeom>
              <a:avLst/>
              <a:gdLst/>
              <a:ahLst/>
              <a:cxnLst/>
              <a:rect l="l" t="t" r="r" b="b"/>
              <a:pathLst>
                <a:path w="3884724" h="3836165">
                  <a:moveTo>
                    <a:pt x="0" y="0"/>
                  </a:moveTo>
                  <a:lnTo>
                    <a:pt x="3884724" y="0"/>
                  </a:lnTo>
                  <a:lnTo>
                    <a:pt x="3884724" y="3836165"/>
                  </a:lnTo>
                  <a:lnTo>
                    <a:pt x="0" y="38361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buClrTx/>
              </a:pPr>
              <a:endParaRPr lang="en-US" sz="2800" kern="1200" dirty="0">
                <a:solidFill>
                  <a:prstClr val="black"/>
                </a:solidFill>
                <a:latin typeface="+mn-lt"/>
                <a:ea typeface="+mn-ea"/>
                <a:cs typeface="+mn-cs"/>
              </a:endParaRPr>
            </a:p>
          </p:txBody>
        </p:sp>
        <p:sp>
          <p:nvSpPr>
            <p:cNvPr id="5" name="Freeform 5"/>
            <p:cNvSpPr/>
            <p:nvPr/>
          </p:nvSpPr>
          <p:spPr>
            <a:xfrm>
              <a:off x="9631328" y="5359658"/>
              <a:ext cx="2355723" cy="4114800"/>
            </a:xfrm>
            <a:custGeom>
              <a:avLst/>
              <a:gdLst/>
              <a:ahLst/>
              <a:cxnLst/>
              <a:rect l="l" t="t" r="r" b="b"/>
              <a:pathLst>
                <a:path w="2355723" h="4114800">
                  <a:moveTo>
                    <a:pt x="0" y="0"/>
                  </a:moveTo>
                  <a:lnTo>
                    <a:pt x="2355723" y="0"/>
                  </a:lnTo>
                  <a:lnTo>
                    <a:pt x="235572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buClrTx/>
              </a:pPr>
              <a:endParaRPr lang="en-US" sz="2800" kern="1200" dirty="0">
                <a:solidFill>
                  <a:prstClr val="black"/>
                </a:solidFill>
                <a:latin typeface="+mn-lt"/>
                <a:ea typeface="+mn-ea"/>
                <a:cs typeface="+mn-cs"/>
              </a:endParaRPr>
            </a:p>
          </p:txBody>
        </p:sp>
        <p:sp>
          <p:nvSpPr>
            <p:cNvPr id="6" name="Freeform 6"/>
            <p:cNvSpPr/>
            <p:nvPr/>
          </p:nvSpPr>
          <p:spPr>
            <a:xfrm>
              <a:off x="5272630" y="6707441"/>
              <a:ext cx="3530205" cy="2930070"/>
            </a:xfrm>
            <a:custGeom>
              <a:avLst/>
              <a:gdLst/>
              <a:ahLst/>
              <a:cxnLst/>
              <a:rect l="l" t="t" r="r" b="b"/>
              <a:pathLst>
                <a:path w="3530205" h="2930070">
                  <a:moveTo>
                    <a:pt x="0" y="0"/>
                  </a:moveTo>
                  <a:lnTo>
                    <a:pt x="3530205" y="0"/>
                  </a:lnTo>
                  <a:lnTo>
                    <a:pt x="3530205" y="2930070"/>
                  </a:lnTo>
                  <a:lnTo>
                    <a:pt x="0" y="2930070"/>
                  </a:lnTo>
                  <a:lnTo>
                    <a:pt x="0" y="0"/>
                  </a:lnTo>
                  <a:close/>
                </a:path>
              </a:pathLst>
            </a:custGeom>
            <a:blipFill>
              <a:blip r:embed="rId12"/>
              <a:stretch>
                <a:fillRect/>
              </a:stretch>
            </a:blipFill>
          </p:spPr>
          <p:txBody>
            <a:bodyPr/>
            <a:lstStyle/>
            <a:p>
              <a:pPr defTabSz="609630">
                <a:buClrTx/>
              </a:pPr>
              <a:endParaRPr lang="en-US" sz="2800" kern="1200" dirty="0">
                <a:solidFill>
                  <a:prstClr val="black"/>
                </a:solidFill>
                <a:latin typeface="+mn-lt"/>
                <a:ea typeface="+mn-ea"/>
                <a:cs typeface="+mn-cs"/>
              </a:endParaRPr>
            </a:p>
          </p:txBody>
        </p:sp>
        <p:sp>
          <p:nvSpPr>
            <p:cNvPr id="9" name="TextBox 9"/>
            <p:cNvSpPr txBox="1"/>
            <p:nvPr/>
          </p:nvSpPr>
          <p:spPr>
            <a:xfrm rot="19702253">
              <a:off x="12483311" y="6538654"/>
              <a:ext cx="3226210" cy="1395612"/>
            </a:xfrm>
            <a:prstGeom prst="rect">
              <a:avLst/>
            </a:prstGeom>
          </p:spPr>
          <p:txBody>
            <a:bodyPr wrap="square" lIns="0" tIns="0" rIns="0" bIns="0" rtlCol="0" anchor="t">
              <a:spAutoFit/>
            </a:bodyPr>
            <a:lstStyle/>
            <a:p>
              <a:pPr algn="ctr" defTabSz="609630">
                <a:lnSpc>
                  <a:spcPts val="3456"/>
                </a:lnSpc>
                <a:buClrTx/>
              </a:pPr>
              <a:r>
                <a:rPr lang="en-US" sz="2800" kern="1200" dirty="0">
                  <a:latin typeface="+mn-lt"/>
                  <a:ea typeface="+mn-ea"/>
                  <a:cs typeface="+mn-cs"/>
                </a:rPr>
                <a:t>meow-meow</a:t>
              </a:r>
            </a:p>
          </p:txBody>
        </p:sp>
        <p:sp>
          <p:nvSpPr>
            <p:cNvPr id="10" name="TextBox 10"/>
            <p:cNvSpPr txBox="1"/>
            <p:nvPr/>
          </p:nvSpPr>
          <p:spPr>
            <a:xfrm rot="20134063">
              <a:off x="181484" y="6560780"/>
              <a:ext cx="2312359" cy="1395612"/>
            </a:xfrm>
            <a:prstGeom prst="rect">
              <a:avLst/>
            </a:prstGeom>
          </p:spPr>
          <p:txBody>
            <a:bodyPr wrap="square" lIns="0" tIns="0" rIns="0" bIns="0" rtlCol="0" anchor="t">
              <a:spAutoFit/>
            </a:bodyPr>
            <a:lstStyle/>
            <a:p>
              <a:pPr algn="ctr" defTabSz="609630">
                <a:lnSpc>
                  <a:spcPts val="3456"/>
                </a:lnSpc>
                <a:buClrTx/>
              </a:pPr>
              <a:r>
                <a:rPr lang="en-US" sz="2800" kern="1200" dirty="0">
                  <a:latin typeface="+mn-lt"/>
                  <a:ea typeface="+mn-ea"/>
                  <a:cs typeface="+mn-cs"/>
                </a:rPr>
                <a:t>oink-oink</a:t>
              </a:r>
            </a:p>
          </p:txBody>
        </p:sp>
        <p:sp>
          <p:nvSpPr>
            <p:cNvPr id="11" name="TextBox 11"/>
            <p:cNvSpPr txBox="1"/>
            <p:nvPr/>
          </p:nvSpPr>
          <p:spPr>
            <a:xfrm rot="20202598">
              <a:off x="8894293" y="4766277"/>
              <a:ext cx="2139999" cy="1395612"/>
            </a:xfrm>
            <a:prstGeom prst="rect">
              <a:avLst/>
            </a:prstGeom>
          </p:spPr>
          <p:txBody>
            <a:bodyPr lIns="0" tIns="0" rIns="0" bIns="0" rtlCol="0" anchor="t">
              <a:spAutoFit/>
            </a:bodyPr>
            <a:lstStyle/>
            <a:p>
              <a:pPr algn="ctr" defTabSz="609630">
                <a:lnSpc>
                  <a:spcPts val="3456"/>
                </a:lnSpc>
                <a:buClrTx/>
              </a:pPr>
              <a:r>
                <a:rPr lang="en-US" sz="2800" kern="1200" dirty="0">
                  <a:latin typeface="+mn-lt"/>
                  <a:ea typeface="+mn-ea"/>
                  <a:cs typeface="+mn-cs"/>
                </a:rPr>
                <a:t>woof-woof</a:t>
              </a:r>
            </a:p>
          </p:txBody>
        </p:sp>
        <p:sp>
          <p:nvSpPr>
            <p:cNvPr id="12" name="TextBox 12"/>
            <p:cNvSpPr txBox="1"/>
            <p:nvPr/>
          </p:nvSpPr>
          <p:spPr>
            <a:xfrm rot="544651">
              <a:off x="6417682" y="5741226"/>
              <a:ext cx="2441049" cy="1395612"/>
            </a:xfrm>
            <a:prstGeom prst="rect">
              <a:avLst/>
            </a:prstGeom>
          </p:spPr>
          <p:txBody>
            <a:bodyPr wrap="square" lIns="0" tIns="0" rIns="0" bIns="0" rtlCol="0" anchor="t">
              <a:spAutoFit/>
            </a:bodyPr>
            <a:lstStyle/>
            <a:p>
              <a:pPr algn="ctr" defTabSz="609630">
                <a:lnSpc>
                  <a:spcPts val="3456"/>
                </a:lnSpc>
                <a:buClrTx/>
              </a:pPr>
              <a:r>
                <a:rPr lang="en-US" sz="2800" kern="1200" dirty="0">
                  <a:latin typeface="+mn-lt"/>
                  <a:ea typeface="+mn-ea"/>
                  <a:cs typeface="+mn-cs"/>
                </a:rPr>
                <a:t>moo-moo</a:t>
              </a:r>
            </a:p>
          </p:txBody>
        </p:sp>
      </p:grpSp>
    </p:spTree>
    <p:custDataLst>
      <p:tags r:id="rId1"/>
    </p:custDataLst>
  </p:cSld>
  <p:clrMapOvr>
    <a:masterClrMapping/>
  </p:clrMapOvr>
  <p:transition spd="med">
    <p:plus/>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Line Callout 1 (Border and Accent Bar) 1"/>
          <p:cNvSpPr/>
          <p:nvPr/>
        </p:nvSpPr>
        <p:spPr>
          <a:xfrm>
            <a:off x="375920" y="1706023"/>
            <a:ext cx="2743200" cy="826146"/>
          </a:xfrm>
          <a:prstGeom prst="accentBorderCallout1">
            <a:avLst>
              <a:gd name="adj1" fmla="val 16699"/>
              <a:gd name="adj2" fmla="val -3592"/>
              <a:gd name="adj3" fmla="val 16090"/>
              <a:gd name="adj4" fmla="val -28851"/>
            </a:avLst>
          </a:prstGeom>
          <a:solidFill>
            <a:schemeClr val="accent5">
              <a:lumMod val="75000"/>
            </a:schemeClr>
          </a:solidFill>
          <a:ln w="38100">
            <a:solidFill>
              <a:schemeClr val="accent5">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THÍ NGHIỆM</a:t>
            </a:r>
            <a:endParaRPr lang="en-US" sz="2400" b="1" kern="1200" dirty="0">
              <a:solidFill>
                <a:prstClr val="white"/>
              </a:solidFill>
              <a:cs typeface="Arial" panose="020B0604020202020204" pitchFamily="34" charset="0"/>
            </a:endParaRPr>
          </a:p>
        </p:txBody>
      </p:sp>
      <p:sp>
        <p:nvSpPr>
          <p:cNvPr id="3" name="Rectangle 2"/>
          <p:cNvSpPr/>
          <p:nvPr/>
        </p:nvSpPr>
        <p:spPr>
          <a:xfrm>
            <a:off x="3373121" y="1510789"/>
            <a:ext cx="7924800" cy="1128386"/>
          </a:xfrm>
          <a:prstGeom prst="rect">
            <a:avLst/>
          </a:prstGeom>
        </p:spPr>
        <p:txBody>
          <a:bodyPr wrap="square">
            <a:spAutoFit/>
          </a:bodyPr>
          <a:lstStyle/>
          <a:p>
            <a:pPr marL="495325" indent="-495325" algn="just" defTabSz="609630">
              <a:lnSpc>
                <a:spcPct val="150000"/>
              </a:lnSpc>
              <a:buClrTx/>
              <a:buFont typeface="+mj-lt"/>
              <a:buAutoNum type="arabicPeriod"/>
            </a:pPr>
            <a:r>
              <a:rPr lang="vi-VN" sz="2400" b="1" kern="1200" dirty="0">
                <a:solidFill>
                  <a:sysClr val="windowText" lastClr="000000"/>
                </a:solidFill>
                <a:latin typeface="+mn-lt"/>
                <a:ea typeface="+mn-ea"/>
                <a:cs typeface="Arial" panose="020B0604020202020204" pitchFamily="34" charset="0"/>
              </a:rPr>
              <a:t>Tìm hiểu về sự rung động của mặt trống với việc phát ra âm thanh</a:t>
            </a:r>
            <a:endParaRPr lang="en-US" sz="2400" b="1" kern="1200" dirty="0">
              <a:solidFill>
                <a:sysClr val="windowText" lastClr="000000"/>
              </a:solidFill>
              <a:latin typeface="+mn-lt"/>
              <a:ea typeface="+mn-ea"/>
              <a:cs typeface="Arial" panose="020B0604020202020204" pitchFamily="34" charset="0"/>
            </a:endParaRPr>
          </a:p>
        </p:txBody>
      </p:sp>
      <p:sp>
        <p:nvSpPr>
          <p:cNvPr id="4" name="TextBox 3"/>
          <p:cNvSpPr txBox="1"/>
          <p:nvPr/>
        </p:nvSpPr>
        <p:spPr>
          <a:xfrm>
            <a:off x="660400" y="3742449"/>
            <a:ext cx="1828800" cy="461665"/>
          </a:xfrm>
          <a:prstGeom prst="rect">
            <a:avLst/>
          </a:prstGeom>
          <a:noFill/>
        </p:spPr>
        <p:txBody>
          <a:bodyPr wrap="square" rtlCol="0">
            <a:spAutoFit/>
          </a:bodyPr>
          <a:lstStyle/>
          <a:p>
            <a:pPr defTabSz="609630">
              <a:buClrTx/>
            </a:pPr>
            <a:r>
              <a:rPr lang="vi-VN" sz="2400" b="1" kern="1200" dirty="0">
                <a:solidFill>
                  <a:prstClr val="black"/>
                </a:solidFill>
                <a:latin typeface="+mn-lt"/>
                <a:ea typeface="+mn-ea"/>
                <a:cs typeface="Arial" panose="020B0604020202020204" pitchFamily="34" charset="0"/>
              </a:rPr>
              <a:t>Chuẩn </a:t>
            </a:r>
            <a:r>
              <a:rPr lang="vi-VN" sz="2400" b="1" kern="1200">
                <a:solidFill>
                  <a:prstClr val="black"/>
                </a:solidFill>
                <a:latin typeface="+mn-lt"/>
                <a:ea typeface="+mn-ea"/>
                <a:cs typeface="Arial" panose="020B0604020202020204" pitchFamily="34" charset="0"/>
              </a:rPr>
              <a:t>bị:</a:t>
            </a:r>
            <a:endParaRPr lang="en-US" sz="2400" b="1" kern="1200" dirty="0">
              <a:solidFill>
                <a:prstClr val="black"/>
              </a:solidFill>
              <a:latin typeface="+mn-lt"/>
              <a:ea typeface="+mn-ea"/>
              <a:cs typeface="Arial" panose="020B0604020202020204" pitchFamily="34" charset="0"/>
            </a:endParaRPr>
          </a:p>
        </p:txBody>
      </p:sp>
      <p:grpSp>
        <p:nvGrpSpPr>
          <p:cNvPr id="13" name="Group 12"/>
          <p:cNvGrpSpPr/>
          <p:nvPr/>
        </p:nvGrpSpPr>
        <p:grpSpPr>
          <a:xfrm>
            <a:off x="660400" y="2675947"/>
            <a:ext cx="5635625" cy="706315"/>
            <a:chOff x="1143000" y="2471712"/>
            <a:chExt cx="8453437" cy="1059473"/>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29818"/>
            <a:stretch/>
          </p:blipFill>
          <p:spPr>
            <a:xfrm>
              <a:off x="1143000" y="2471712"/>
              <a:ext cx="2030866" cy="1059473"/>
            </a:xfrm>
            <a:prstGeom prst="rect">
              <a:avLst/>
            </a:prstGeom>
          </p:spPr>
        </p:pic>
        <p:sp>
          <p:nvSpPr>
            <p:cNvPr id="12" name="TextBox 11"/>
            <p:cNvSpPr txBox="1"/>
            <p:nvPr/>
          </p:nvSpPr>
          <p:spPr>
            <a:xfrm>
              <a:off x="3352798" y="2792210"/>
              <a:ext cx="6243639" cy="692498"/>
            </a:xfrm>
            <a:prstGeom prst="rect">
              <a:avLst/>
            </a:prstGeom>
            <a:noFill/>
          </p:spPr>
          <p:txBody>
            <a:bodyPr wrap="square" rtlCol="0">
              <a:spAutoFit/>
            </a:bodyPr>
            <a:lstStyle/>
            <a:p>
              <a:pPr defTabSz="609630">
                <a:buClrTx/>
              </a:pPr>
              <a:r>
                <a:rPr lang="vi-VN" sz="2400" b="1" kern="1200" dirty="0">
                  <a:solidFill>
                    <a:srgbClr val="002060"/>
                  </a:solidFill>
                  <a:latin typeface="+mn-lt"/>
                  <a:ea typeface="+mn-ea"/>
                  <a:cs typeface="Arial" panose="020B0604020202020204" pitchFamily="34" charset="0"/>
                </a:rPr>
                <a:t>Hoạt động nhóm 4HS</a:t>
              </a:r>
              <a:endParaRPr lang="en-US" sz="2400" b="1" kern="1200" dirty="0">
                <a:solidFill>
                  <a:srgbClr val="002060"/>
                </a:solidFill>
                <a:latin typeface="+mn-lt"/>
                <a:ea typeface="+mn-ea"/>
                <a:cs typeface="Arial" panose="020B0604020202020204" pitchFamily="34" charset="0"/>
              </a:endParaRPr>
            </a:p>
          </p:txBody>
        </p:sp>
      </p:grpSp>
      <p:grpSp>
        <p:nvGrpSpPr>
          <p:cNvPr id="16" name="Group 15"/>
          <p:cNvGrpSpPr/>
          <p:nvPr/>
        </p:nvGrpSpPr>
        <p:grpSpPr>
          <a:xfrm>
            <a:off x="1956766" y="3823837"/>
            <a:ext cx="3930090" cy="2877979"/>
            <a:chOff x="1635138" y="4850320"/>
            <a:chExt cx="6940524" cy="5082501"/>
          </a:xfrm>
        </p:grpSpPr>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21471" b="17046"/>
            <a:stretch/>
          </p:blipFill>
          <p:spPr>
            <a:xfrm>
              <a:off x="1635138" y="4850320"/>
              <a:ext cx="6940524" cy="4267201"/>
            </a:xfrm>
            <a:prstGeom prst="rect">
              <a:avLst/>
            </a:prstGeom>
          </p:spPr>
        </p:pic>
        <p:sp>
          <p:nvSpPr>
            <p:cNvPr id="15" name="Rectangle 14"/>
            <p:cNvSpPr/>
            <p:nvPr/>
          </p:nvSpPr>
          <p:spPr>
            <a:xfrm>
              <a:off x="3262071" y="9117522"/>
              <a:ext cx="4427070" cy="815299"/>
            </a:xfrm>
            <a:prstGeom prst="rect">
              <a:avLst/>
            </a:prstGeom>
          </p:spPr>
          <p:txBody>
            <a:bodyPr wrap="none">
              <a:spAutoFit/>
            </a:bodyPr>
            <a:lstStyle/>
            <a:p>
              <a:pPr algn="ctr" defTabSz="609630">
                <a:buClrTx/>
              </a:pPr>
              <a:r>
                <a:rPr lang="en-US" sz="2400" kern="1200" dirty="0" err="1">
                  <a:solidFill>
                    <a:sysClr val="windowText" lastClr="000000"/>
                  </a:solidFill>
                  <a:latin typeface="+mn-lt"/>
                  <a:ea typeface="+mn-ea"/>
                  <a:cs typeface="Arial" panose="020B0604020202020204" pitchFamily="34" charset="0"/>
                </a:rPr>
                <a:t>Trống</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dùi</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trống</a:t>
              </a:r>
              <a:endParaRPr lang="en-US" sz="2400" kern="1200" dirty="0">
                <a:solidFill>
                  <a:sysClr val="windowText" lastClr="000000"/>
                </a:solidFill>
                <a:latin typeface="+mn-lt"/>
                <a:ea typeface="+mn-ea"/>
                <a:cs typeface="Arial" panose="020B0604020202020204" pitchFamily="34" charset="0"/>
              </a:endParaRPr>
            </a:p>
          </p:txBody>
        </p:sp>
      </p:grpSp>
      <p:grpSp>
        <p:nvGrpSpPr>
          <p:cNvPr id="21" name="Group 20"/>
          <p:cNvGrpSpPr/>
          <p:nvPr/>
        </p:nvGrpSpPr>
        <p:grpSpPr>
          <a:xfrm>
            <a:off x="6850354" y="3823837"/>
            <a:ext cx="3451823" cy="2877979"/>
            <a:chOff x="10439400" y="4387179"/>
            <a:chExt cx="6095905" cy="5082501"/>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7958" t="13368" b="28788"/>
            <a:stretch/>
          </p:blipFill>
          <p:spPr>
            <a:xfrm>
              <a:off x="10439400" y="4387179"/>
              <a:ext cx="6095905" cy="3830940"/>
            </a:xfrm>
            <a:prstGeom prst="rect">
              <a:avLst/>
            </a:prstGeom>
          </p:spPr>
        </p:pic>
        <p:sp>
          <p:nvSpPr>
            <p:cNvPr id="20" name="Rectangle 19"/>
            <p:cNvSpPr/>
            <p:nvPr/>
          </p:nvSpPr>
          <p:spPr>
            <a:xfrm>
              <a:off x="12159379" y="8654381"/>
              <a:ext cx="2655946" cy="815299"/>
            </a:xfrm>
            <a:prstGeom prst="rect">
              <a:avLst/>
            </a:prstGeom>
          </p:spPr>
          <p:txBody>
            <a:bodyPr wrap="none">
              <a:spAutoFit/>
            </a:bodyPr>
            <a:lstStyle/>
            <a:p>
              <a:pPr algn="ctr" defTabSz="609630">
                <a:buClrTx/>
              </a:pPr>
              <a:r>
                <a:rPr lang="vi-VN" sz="2400" kern="1200" dirty="0">
                  <a:solidFill>
                    <a:sysClr val="windowText" lastClr="000000"/>
                  </a:solidFill>
                  <a:latin typeface="+mn-lt"/>
                  <a:ea typeface="+mn-ea"/>
                  <a:cs typeface="Arial" panose="020B0604020202020204" pitchFamily="34" charset="0"/>
                </a:rPr>
                <a:t>Vụn giấy</a:t>
              </a:r>
              <a:endParaRPr lang="en-US" sz="2400" kern="1200" dirty="0">
                <a:solidFill>
                  <a:sysClr val="windowText" lastClr="000000"/>
                </a:solidFill>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18970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387524" y="992925"/>
            <a:ext cx="3248475" cy="523220"/>
          </a:xfrm>
          <a:prstGeom prst="rect">
            <a:avLst/>
          </a:prstGeom>
          <a:noFill/>
        </p:spPr>
        <p:txBody>
          <a:bodyPr wrap="square" rtlCol="0">
            <a:spAutoFit/>
          </a:bodyPr>
          <a:lstStyle/>
          <a:p>
            <a:pPr defTabSz="609630">
              <a:buClrTx/>
            </a:pPr>
            <a:r>
              <a:rPr lang="vi-VN" sz="2800" b="1" kern="1200">
                <a:solidFill>
                  <a:prstClr val="black"/>
                </a:solidFill>
                <a:latin typeface="+mn-lt"/>
                <a:ea typeface="+mn-ea"/>
                <a:cs typeface="Arial" panose="020B0604020202020204" pitchFamily="34" charset="0"/>
              </a:rPr>
              <a:t>Tiến hành</a:t>
            </a:r>
            <a:endParaRPr lang="en-US" sz="2800" b="1" kern="1200" dirty="0">
              <a:solidFill>
                <a:prstClr val="black"/>
              </a:solidFill>
              <a:latin typeface="+mn-lt"/>
              <a:ea typeface="+mn-ea"/>
              <a:cs typeface="Arial" panose="020B0604020202020204" pitchFamily="34" charset="0"/>
            </a:endParaRPr>
          </a:p>
        </p:txBody>
      </p:sp>
      <p:grpSp>
        <p:nvGrpSpPr>
          <p:cNvPr id="2" name="Group 1"/>
          <p:cNvGrpSpPr/>
          <p:nvPr/>
        </p:nvGrpSpPr>
        <p:grpSpPr>
          <a:xfrm>
            <a:off x="711200" y="1811249"/>
            <a:ext cx="10718800" cy="2884420"/>
            <a:chOff x="1066800" y="2173050"/>
            <a:chExt cx="16078200" cy="4326630"/>
          </a:xfrm>
        </p:grpSpPr>
        <p:sp>
          <p:nvSpPr>
            <p:cNvPr id="8" name="Rounded Rectangle 7"/>
            <p:cNvSpPr/>
            <p:nvPr/>
          </p:nvSpPr>
          <p:spPr>
            <a:xfrm>
              <a:off x="1066800" y="2173050"/>
              <a:ext cx="16078200" cy="4326630"/>
            </a:xfrm>
            <a:prstGeom prst="roundRect">
              <a:avLst>
                <a:gd name="adj" fmla="val 6732"/>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400" kern="1200" dirty="0">
                <a:solidFill>
                  <a:prstClr val="white"/>
                </a:solidFill>
              </a:endParaRPr>
            </a:p>
          </p:txBody>
        </p:sp>
        <p:sp>
          <p:nvSpPr>
            <p:cNvPr id="7" name="Rectangle 6"/>
            <p:cNvSpPr/>
            <p:nvPr/>
          </p:nvSpPr>
          <p:spPr>
            <a:xfrm>
              <a:off x="1341120" y="2173050"/>
              <a:ext cx="9982200" cy="4175760"/>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Rắc ít vụn giấy lên mặt trống (hình 2). Dự đoán hiện tượng xảy ra với các vụn giấy khi gõ vào mặt trống.</a:t>
              </a:r>
            </a:p>
            <a:p>
              <a:pPr marL="381019" indent="-381019" algn="just" defTabSz="609630">
                <a:lnSpc>
                  <a:spcPct val="150000"/>
                </a:lnSpc>
                <a:buClrTx/>
                <a:buFont typeface="Wingdings" panose="05000000000000000000" pitchFamily="2" charset="2"/>
                <a:buChar char="§"/>
              </a:pPr>
              <a:r>
                <a:rPr lang="en-US" sz="2400" kern="1200" dirty="0" err="1">
                  <a:solidFill>
                    <a:prstClr val="black"/>
                  </a:solidFill>
                  <a:latin typeface="+mn-lt"/>
                  <a:ea typeface="+mn-ea"/>
                  <a:cs typeface="Arial" panose="020B0604020202020204" pitchFamily="34" charset="0"/>
                </a:rPr>
                <a:t>Gõ</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trống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nghe</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âm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thanh</a:t>
              </a:r>
              <a:r>
                <a:rPr lang="en-US" sz="2400" kern="1200" dirty="0">
                  <a:solidFill>
                    <a:prstClr val="black"/>
                  </a:solidFill>
                  <a:latin typeface="+mn-lt"/>
                  <a:ea typeface="+mn-ea"/>
                  <a:cs typeface="Arial" panose="020B0604020202020204" pitchFamily="34" charset="0"/>
                </a:rPr>
                <a:t> do </a:t>
              </a:r>
              <a:r>
                <a:rPr lang="en-US" sz="2400" kern="1200" dirty="0" err="1">
                  <a:solidFill>
                    <a:prstClr val="black"/>
                  </a:solidFill>
                  <a:latin typeface="+mn-lt"/>
                  <a:ea typeface="+mn-ea"/>
                  <a:cs typeface="Arial" panose="020B0604020202020204" pitchFamily="34" charset="0"/>
                </a:rPr>
                <a:t>trắng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phát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ra</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quan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sát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vụn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giấy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trên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mặt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trống</a:t>
              </a:r>
              <a:r>
                <a:rPr lang="en-US" sz="2400" kern="1200" dirty="0">
                  <a:solidFill>
                    <a:prstClr val="black"/>
                  </a:solidFill>
                  <a:latin typeface="+mn-lt"/>
                  <a:ea typeface="+mn-ea"/>
                  <a:cs typeface="Arial" panose="020B0604020202020204" pitchFamily="34" charset="0"/>
                </a:rPr>
                <a:t>.</a:t>
              </a:r>
            </a:p>
          </p:txBody>
        </p:sp>
        <p:pic>
          <p:nvPicPr>
            <p:cNvPr id="9" name="Picture 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449" r="466" b="1"/>
            <a:stretch/>
          </p:blipFill>
          <p:spPr>
            <a:xfrm>
              <a:off x="12954000" y="2365439"/>
              <a:ext cx="3391451" cy="4058040"/>
            </a:xfrm>
            <a:prstGeom prst="rect">
              <a:avLst/>
            </a:prstGeom>
          </p:spPr>
        </p:pic>
      </p:grpSp>
      <p:sp>
        <p:nvSpPr>
          <p:cNvPr id="10" name="Rounded Rectangular Callout 9"/>
          <p:cNvSpPr/>
          <p:nvPr/>
        </p:nvSpPr>
        <p:spPr>
          <a:xfrm>
            <a:off x="630952" y="4826000"/>
            <a:ext cx="5543973" cy="1879600"/>
          </a:xfrm>
          <a:prstGeom prst="wedgeRoundRectCallout">
            <a:avLst>
              <a:gd name="adj1" fmla="val -59213"/>
              <a:gd name="adj2" fmla="val 4808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just" defTabSz="609630">
              <a:lnSpc>
                <a:spcPct val="150000"/>
              </a:lnSpc>
              <a:buClrTx/>
            </a:pPr>
            <a:r>
              <a:rPr lang="vi-VN" sz="2400" kern="1200" dirty="0">
                <a:solidFill>
                  <a:prstClr val="black"/>
                </a:solidFill>
                <a:cs typeface="Arial" panose="020B0604020202020204" pitchFamily="34" charset="0"/>
              </a:rPr>
              <a:t>So sánh kết quả quan sát được với dự đoán ban đầu của em. Giải thích vì sao có hiện tượng đó.</a:t>
            </a:r>
            <a:endParaRPr lang="en-US" sz="2400" kern="1200" dirty="0">
              <a:solidFill>
                <a:prstClr val="black"/>
              </a:solidFill>
              <a:cs typeface="Arial" panose="020B0604020202020204" pitchFamily="34" charset="0"/>
            </a:endParaRPr>
          </a:p>
        </p:txBody>
      </p:sp>
      <p:sp>
        <p:nvSpPr>
          <p:cNvPr id="11" name="Right Arrow 10"/>
          <p:cNvSpPr/>
          <p:nvPr/>
        </p:nvSpPr>
        <p:spPr>
          <a:xfrm>
            <a:off x="6327325" y="5537200"/>
            <a:ext cx="660400" cy="5080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2" name="Rectangle 11"/>
          <p:cNvSpPr/>
          <p:nvPr/>
        </p:nvSpPr>
        <p:spPr>
          <a:xfrm>
            <a:off x="7076807" y="5157492"/>
            <a:ext cx="4950277" cy="1121846"/>
          </a:xfrm>
          <a:prstGeom prst="rect">
            <a:avLst/>
          </a:prstGeom>
        </p:spPr>
        <p:txBody>
          <a:bodyPr wrap="square">
            <a:spAutoFit/>
          </a:bodyPr>
          <a:lstStyle/>
          <a:p>
            <a:pPr defTabSz="609630">
              <a:lnSpc>
                <a:spcPct val="150000"/>
              </a:lnSpc>
              <a:buClrTx/>
            </a:pPr>
            <a:r>
              <a:rPr lang="vi-VN" sz="2400" kern="1200" dirty="0">
                <a:solidFill>
                  <a:prstClr val="black"/>
                </a:solidFill>
                <a:latin typeface="+mn-lt"/>
                <a:ea typeface="+mn-ea"/>
                <a:cs typeface="Arial" panose="020B0604020202020204" pitchFamily="34" charset="0"/>
              </a:rPr>
              <a:t>K</a:t>
            </a:r>
            <a:r>
              <a:rPr lang="en-US" sz="2400" kern="1200" dirty="0">
                <a:solidFill>
                  <a:prstClr val="black"/>
                </a:solidFill>
                <a:latin typeface="+mn-lt"/>
                <a:ea typeface="+mn-ea"/>
                <a:cs typeface="Arial" panose="020B0604020202020204" pitchFamily="34" charset="0"/>
              </a:rPr>
              <a:t>hi </a:t>
            </a:r>
            <a:r>
              <a:rPr lang="en-US" sz="2400" kern="1200" dirty="0" err="1">
                <a:solidFill>
                  <a:prstClr val="black"/>
                </a:solidFill>
                <a:latin typeface="+mn-lt"/>
                <a:ea typeface="+mn-ea"/>
                <a:cs typeface="Arial" panose="020B0604020202020204" pitchFamily="34" charset="0"/>
              </a:rPr>
              <a:t>gõ</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trống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mặt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trống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sẽ</a:t>
            </a:r>
            <a:r>
              <a:rPr lang="en-US" sz="2400" kern="1200" dirty="0">
                <a:solidFill>
                  <a:prstClr val="black"/>
                </a:solidFill>
                <a:latin typeface="+mn-lt"/>
                <a:ea typeface="+mn-ea"/>
                <a:cs typeface="Arial" panose="020B0604020202020204" pitchFamily="34" charset="0"/>
              </a:rPr>
              <a:t> rung </a:t>
            </a:r>
            <a:r>
              <a:rPr lang="en-US" sz="2400" kern="1200" dirty="0" err="1">
                <a:solidFill>
                  <a:prstClr val="black"/>
                </a:solidFill>
                <a:latin typeface="+mn-lt"/>
                <a:ea typeface="+mn-ea"/>
                <a:cs typeface="Arial" panose="020B0604020202020204" pitchFamily="34" charset="0"/>
              </a:rPr>
              <a:t>lên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làm</a:t>
            </a:r>
            <a:r>
              <a:rPr lang="en-US" sz="2400" kern="1200" dirty="0">
                <a:solidFill>
                  <a:prstClr val="black"/>
                </a:solidFill>
                <a:latin typeface="+mn-lt"/>
                <a:ea typeface="+mn-ea"/>
                <a:cs typeface="Arial" panose="020B0604020202020204" pitchFamily="34" charset="0"/>
              </a:rPr>
              <a:t> di </a:t>
            </a:r>
            <a:r>
              <a:rPr lang="en-US" sz="2400" kern="1200" dirty="0" err="1">
                <a:solidFill>
                  <a:prstClr val="black"/>
                </a:solidFill>
                <a:latin typeface="+mn-lt"/>
                <a:ea typeface="+mn-ea"/>
                <a:cs typeface="Arial" panose="020B0604020202020204" pitchFamily="34" charset="0"/>
              </a:rPr>
              <a:t>chuyển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vụn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giấy</a:t>
            </a:r>
            <a:r>
              <a:rPr lang="en-US" sz="2400" kern="1200" dirty="0">
                <a:solidFill>
                  <a:prstClr val="black"/>
                </a:solidFill>
                <a:latin typeface="+mn-lt"/>
                <a:ea typeface="+mn-ea"/>
                <a:cs typeface="Arial" panose="020B0604020202020204" pitchFamily="34" charset="0"/>
              </a:rPr>
              <a:t>. </a:t>
            </a:r>
          </a:p>
        </p:txBody>
      </p:sp>
      <p:pic>
        <p:nvPicPr>
          <p:cNvPr id="13" name="Picture 12"/>
          <p:cNvPicPr>
            <a:picLocks noChangeAspect="1"/>
          </p:cNvPicPr>
          <p:nvPr/>
        </p:nvPicPr>
        <p:blipFill>
          <a:blip r:embed="rId5"/>
          <a:stretch>
            <a:fillRect/>
          </a:stretch>
        </p:blipFill>
        <p:spPr>
          <a:xfrm>
            <a:off x="11011083" y="783254"/>
            <a:ext cx="1130117" cy="881005"/>
          </a:xfrm>
          <a:prstGeom prst="rect">
            <a:avLst/>
          </a:prstGeom>
        </p:spPr>
      </p:pic>
    </p:spTree>
    <p:custDataLst>
      <p:tags r:id="rId1"/>
    </p:custDataLst>
    <p:extLst>
      <p:ext uri="{BB962C8B-B14F-4D97-AF65-F5344CB8AC3E}">
        <p14:creationId xmlns:p14="http://schemas.microsoft.com/office/powerpoint/2010/main" val="2214512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ppt_x</p:attrName>
                                        </p:attrNameLst>
                                      </p:cBhvr>
                                      <p:tavLst>
                                        <p:tav tm="0">
                                          <p:val>
                                            <p:strVal val="#ppt_x-#ppt_w*1.125000"/>
                                          </p:val>
                                        </p:tav>
                                        <p:tav tm="100000">
                                          <p:val>
                                            <p:strVal val="#ppt_x"/>
                                          </p:val>
                                        </p:tav>
                                      </p:tavLst>
                                    </p:anim>
                                    <p:animEffect transition="in" filter="wipe(right)">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711200" y="1938786"/>
            <a:ext cx="10718800" cy="2800773"/>
          </a:xfrm>
          <a:prstGeom prst="roundRect">
            <a:avLst>
              <a:gd name="adj" fmla="val 6732"/>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7" name="Rectangle 6"/>
          <p:cNvSpPr/>
          <p:nvPr/>
        </p:nvSpPr>
        <p:spPr>
          <a:xfrm>
            <a:off x="711200" y="1938786"/>
            <a:ext cx="6654800" cy="2783839"/>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Rắc ít vụn giấy lên mặt trống (hình 2). Dự đoán hiện tượng xảy ra với các vụn giấy khi gõ vào mặt trống.</a:t>
            </a:r>
          </a:p>
          <a:p>
            <a:pPr marL="381019" indent="-381019" algn="just" defTabSz="609630">
              <a:lnSpc>
                <a:spcPct val="150000"/>
              </a:lnSpc>
              <a:buClrTx/>
              <a:buFont typeface="Wingdings" panose="05000000000000000000" pitchFamily="2" charset="2"/>
              <a:buChar char="§"/>
            </a:pPr>
            <a:r>
              <a:rPr lang="en-US" sz="2400" kern="1200" dirty="0" err="1">
                <a:solidFill>
                  <a:prstClr val="black"/>
                </a:solidFill>
                <a:latin typeface="+mn-lt"/>
                <a:ea typeface="+mn-ea"/>
                <a:cs typeface="Arial" panose="020B0604020202020204" pitchFamily="34" charset="0"/>
              </a:rPr>
              <a:t>Gõ</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trống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nghe</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âm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thanh</a:t>
            </a:r>
            <a:r>
              <a:rPr lang="en-US" sz="2400" kern="1200" dirty="0">
                <a:solidFill>
                  <a:prstClr val="black"/>
                </a:solidFill>
                <a:latin typeface="+mn-lt"/>
                <a:ea typeface="+mn-ea"/>
                <a:cs typeface="Arial" panose="020B0604020202020204" pitchFamily="34" charset="0"/>
              </a:rPr>
              <a:t> do tr</a:t>
            </a:r>
            <a:r>
              <a:rPr lang="vi-VN" sz="2400" kern="1200" dirty="0">
                <a:solidFill>
                  <a:prstClr val="black"/>
                </a:solidFill>
                <a:latin typeface="+mn-lt"/>
                <a:ea typeface="+mn-ea"/>
                <a:cs typeface="Arial" panose="020B0604020202020204" pitchFamily="34" charset="0"/>
              </a:rPr>
              <a:t>ố</a:t>
            </a:r>
            <a:r>
              <a:rPr lang="en-US" sz="2400" kern="1200" dirty="0">
                <a:solidFill>
                  <a:prstClr val="black"/>
                </a:solidFill>
                <a:latin typeface="+mn-lt"/>
                <a:ea typeface="+mn-ea"/>
                <a:cs typeface="Arial" panose="020B0604020202020204" pitchFamily="34" charset="0"/>
              </a:rPr>
              <a:t>ng </a:t>
            </a:r>
            <a:r>
              <a:rPr lang="en-US" sz="2400" kern="1200" dirty="0" err="1">
                <a:solidFill>
                  <a:prstClr val="black"/>
                </a:solidFill>
                <a:latin typeface="+mn-lt"/>
                <a:ea typeface="+mn-ea"/>
                <a:cs typeface="Arial" panose="020B0604020202020204" pitchFamily="34" charset="0"/>
              </a:rPr>
              <a:t>phát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ra</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quan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sát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vụn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giấy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trên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mặt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trống</a:t>
            </a:r>
            <a:r>
              <a:rPr lang="en-US" sz="2400" kern="1200" dirty="0">
                <a:solidFill>
                  <a:prstClr val="black"/>
                </a:solidFill>
                <a:latin typeface="+mn-lt"/>
                <a:ea typeface="+mn-ea"/>
                <a:cs typeface="Arial" panose="020B0604020202020204" pitchFamily="34" charset="0"/>
              </a:rPr>
              <a:t>.</a:t>
            </a:r>
          </a:p>
        </p:txBody>
      </p:sp>
      <p:pic>
        <p:nvPicPr>
          <p:cNvPr id="9" name="Picture 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449" r="466" b="1"/>
          <a:stretch/>
        </p:blipFill>
        <p:spPr>
          <a:xfrm>
            <a:off x="8524240" y="2234360"/>
            <a:ext cx="1996807" cy="2389279"/>
          </a:xfrm>
          <a:prstGeom prst="rect">
            <a:avLst/>
          </a:prstGeom>
        </p:spPr>
      </p:pic>
      <p:sp>
        <p:nvSpPr>
          <p:cNvPr id="10" name="Rounded Rectangular Callout 9"/>
          <p:cNvSpPr/>
          <p:nvPr/>
        </p:nvSpPr>
        <p:spPr>
          <a:xfrm>
            <a:off x="711200" y="4866480"/>
            <a:ext cx="5188373" cy="1879600"/>
          </a:xfrm>
          <a:prstGeom prst="wedgeRoundRectCallout">
            <a:avLst>
              <a:gd name="adj1" fmla="val -59213"/>
              <a:gd name="adj2" fmla="val 4808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just" defTabSz="609630">
              <a:lnSpc>
                <a:spcPct val="150000"/>
              </a:lnSpc>
              <a:buClrTx/>
            </a:pPr>
            <a:r>
              <a:rPr lang="en-US" sz="2400" kern="1200" dirty="0">
                <a:solidFill>
                  <a:prstClr val="black"/>
                </a:solidFill>
                <a:cs typeface="Arial" panose="020B0604020202020204" pitchFamily="34" charset="0"/>
              </a:rPr>
              <a:t>Em </a:t>
            </a:r>
            <a:r>
              <a:rPr lang="en-US" sz="2400" kern="1200" dirty="0" err="1">
                <a:solidFill>
                  <a:prstClr val="black"/>
                </a:solidFill>
                <a:cs typeface="Arial" panose="020B0604020202020204" pitchFamily="34" charset="0"/>
              </a:rPr>
              <a:t>có</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nhận</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xét</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gì</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về</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mối</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liên</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quan</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giữa</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sự</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phát</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ra</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âm</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thanh</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và</a:t>
            </a:r>
            <a:r>
              <a:rPr lang="en-US" sz="2400" kern="1200" dirty="0">
                <a:solidFill>
                  <a:prstClr val="black"/>
                </a:solidFill>
                <a:cs typeface="Arial" panose="020B0604020202020204" pitchFamily="34" charset="0"/>
              </a:rPr>
              <a:t> rung </a:t>
            </a:r>
            <a:r>
              <a:rPr lang="en-US" sz="2400" kern="1200" dirty="0" err="1">
                <a:solidFill>
                  <a:prstClr val="black"/>
                </a:solidFill>
                <a:cs typeface="Arial" panose="020B0604020202020204" pitchFamily="34" charset="0"/>
              </a:rPr>
              <a:t>động</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của</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mặt</a:t>
            </a:r>
            <a:r>
              <a:rPr lang="en-US" sz="2400" kern="1200" dirty="0">
                <a:solidFill>
                  <a:prstClr val="black"/>
                </a:solidFill>
                <a:cs typeface="Arial" panose="020B0604020202020204" pitchFamily="34" charset="0"/>
              </a:rPr>
              <a:t> </a:t>
            </a:r>
            <a:r>
              <a:rPr lang="en-US" sz="2400" kern="1200" dirty="0" err="1">
                <a:solidFill>
                  <a:prstClr val="black"/>
                </a:solidFill>
                <a:cs typeface="Arial" panose="020B0604020202020204" pitchFamily="34" charset="0"/>
              </a:rPr>
              <a:t>trống</a:t>
            </a:r>
            <a:r>
              <a:rPr lang="en-US" sz="2400" kern="1200" dirty="0">
                <a:solidFill>
                  <a:prstClr val="black"/>
                </a:solidFill>
                <a:cs typeface="Arial" panose="020B0604020202020204" pitchFamily="34" charset="0"/>
              </a:rPr>
              <a:t>?</a:t>
            </a:r>
          </a:p>
        </p:txBody>
      </p:sp>
      <p:sp>
        <p:nvSpPr>
          <p:cNvPr id="11" name="Right Arrow 10"/>
          <p:cNvSpPr/>
          <p:nvPr/>
        </p:nvSpPr>
        <p:spPr>
          <a:xfrm>
            <a:off x="6077373" y="5552280"/>
            <a:ext cx="482600" cy="5080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12" name="Rectangle 11"/>
          <p:cNvSpPr/>
          <p:nvPr/>
        </p:nvSpPr>
        <p:spPr>
          <a:xfrm>
            <a:off x="6648027" y="4866480"/>
            <a:ext cx="5429857" cy="1675843"/>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ü"/>
            </a:pPr>
            <a:r>
              <a:rPr lang="en-US" sz="2400" kern="1200" dirty="0">
                <a:solidFill>
                  <a:prstClr val="black"/>
                </a:solidFill>
                <a:latin typeface="+mn-lt"/>
                <a:ea typeface="+mn-ea"/>
                <a:cs typeface="Arial" panose="020B0604020202020204" pitchFamily="34" charset="0"/>
              </a:rPr>
              <a:t>Khi </a:t>
            </a:r>
            <a:r>
              <a:rPr lang="en-US" sz="2400" kern="1200" dirty="0" err="1">
                <a:solidFill>
                  <a:prstClr val="black"/>
                </a:solidFill>
                <a:latin typeface="+mn-lt"/>
                <a:ea typeface="+mn-ea"/>
                <a:cs typeface="Arial" panose="020B0604020202020204" pitchFamily="34" charset="0"/>
              </a:rPr>
              <a:t>gõ</a:t>
            </a:r>
            <a:r>
              <a:rPr lang="vi-VN" sz="2400" kern="1200" dirty="0">
                <a:solidFill>
                  <a:prstClr val="black"/>
                </a:solidFill>
                <a:latin typeface="+mn-lt"/>
                <a:ea typeface="+mn-ea"/>
                <a:cs typeface="Arial" panose="020B0604020202020204" pitchFamily="34" charset="0"/>
              </a:rPr>
              <a: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mặt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trống</a:t>
            </a:r>
            <a:r>
              <a:rPr lang="en-US" sz="2400" kern="1200" dirty="0">
                <a:solidFill>
                  <a:prstClr val="black"/>
                </a:solidFill>
                <a:latin typeface="+mn-lt"/>
                <a:ea typeface="+mn-ea"/>
                <a:cs typeface="Arial" panose="020B0604020202020204" pitchFamily="34" charset="0"/>
              </a:rPr>
              <a:t> </a:t>
            </a:r>
            <a:r>
              <a:rPr lang="vi-VN" sz="2400" kern="1200" dirty="0">
                <a:solidFill>
                  <a:prstClr val="black"/>
                </a:solidFill>
                <a:latin typeface="+mn-lt"/>
                <a:ea typeface="+mn-ea"/>
                <a:cs typeface="Arial" panose="020B0604020202020204" pitchFamily="34" charset="0"/>
              </a:rPr>
              <a:t>rung. </a:t>
            </a:r>
          </a:p>
          <a:p>
            <a:pPr marL="381019" indent="-381019" algn="just" defTabSz="609630">
              <a:lnSpc>
                <a:spcPct val="150000"/>
              </a:lnSpc>
              <a:buClrTx/>
              <a:buFont typeface="Wingdings" panose="05000000000000000000" pitchFamily="2" charset="2"/>
              <a:buChar char="ü"/>
            </a:pPr>
            <a:r>
              <a:rPr lang="en-US" sz="2400" kern="1200" dirty="0">
                <a:solidFill>
                  <a:prstClr val="black"/>
                </a:solidFill>
                <a:latin typeface="+mn-lt"/>
                <a:ea typeface="+mn-ea"/>
                <a:cs typeface="Arial" panose="020B0604020202020204" pitchFamily="34" charset="0"/>
              </a:rPr>
              <a:t>Khi </a:t>
            </a:r>
            <a:r>
              <a:rPr lang="en-US" sz="2400" kern="1200" dirty="0" err="1">
                <a:solidFill>
                  <a:prstClr val="black"/>
                </a:solidFill>
                <a:latin typeface="+mn-lt"/>
                <a:ea typeface="+mn-ea"/>
                <a:cs typeface="Arial" panose="020B0604020202020204" pitchFamily="34" charset="0"/>
              </a:rPr>
              <a:t>gõ</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mặt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trống</a:t>
            </a:r>
            <a:r>
              <a:rPr lang="en-US" sz="2400" kern="1200" dirty="0">
                <a:solidFill>
                  <a:prstClr val="black"/>
                </a:solidFill>
                <a:latin typeface="+mn-lt"/>
                <a:ea typeface="+mn-ea"/>
                <a:cs typeface="Arial" panose="020B0604020202020204" pitchFamily="34" charset="0"/>
              </a:rPr>
              <a:t> rung </a:t>
            </a:r>
            <a:r>
              <a:rPr lang="en-US" sz="2400" kern="1200" dirty="0" err="1">
                <a:solidFill>
                  <a:prstClr val="black"/>
                </a:solidFill>
                <a:latin typeface="+mn-lt"/>
                <a:ea typeface="+mn-ea"/>
                <a:cs typeface="Arial" panose="020B0604020202020204" pitchFamily="34" charset="0"/>
              </a:rPr>
              <a:t>mạnh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hơn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tiếng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trống</a:t>
            </a:r>
            <a:r>
              <a:rPr lang="en-US" sz="2400" kern="1200" dirty="0">
                <a:solidFill>
                  <a:prstClr val="black"/>
                </a:solidFill>
                <a:latin typeface="+mn-lt"/>
                <a:ea typeface="+mn-ea"/>
                <a:cs typeface="Arial" panose="020B0604020202020204" pitchFamily="34" charset="0"/>
              </a:rPr>
              <a:t> to </a:t>
            </a:r>
            <a:r>
              <a:rPr lang="en-US" sz="2400" kern="1200" dirty="0" err="1">
                <a:solidFill>
                  <a:prstClr val="black"/>
                </a:solidFill>
                <a:latin typeface="+mn-lt"/>
                <a:ea typeface="+mn-ea"/>
                <a:cs typeface="Arial" panose="020B0604020202020204" pitchFamily="34" charset="0"/>
              </a:rPr>
              <a:t>hơn</a:t>
            </a:r>
            <a:r>
              <a:rPr lang="vi-VN" sz="2400" kern="1200" dirty="0">
                <a:solidFill>
                  <a:prstClr val="black"/>
                </a:solidFill>
                <a:latin typeface="+mn-lt"/>
                <a:ea typeface="+mn-ea"/>
                <a:cs typeface="Arial" panose="020B0604020202020204" pitchFamily="34" charset="0"/>
              </a:rPr>
              <a:t>.</a:t>
            </a:r>
            <a:endParaRPr lang="en-US" sz="2400" kern="1200" dirty="0">
              <a:solidFill>
                <a:prstClr val="black"/>
              </a:solidFill>
              <a:latin typeface="+mn-lt"/>
              <a:ea typeface="+mn-ea"/>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10947767" y="930860"/>
            <a:ext cx="1130117" cy="881005"/>
          </a:xfrm>
          <a:prstGeom prst="rect">
            <a:avLst/>
          </a:prstGeom>
        </p:spPr>
      </p:pic>
      <p:sp>
        <p:nvSpPr>
          <p:cNvPr id="2" name="TextBox 1">
            <a:extLst>
              <a:ext uri="{FF2B5EF4-FFF2-40B4-BE49-F238E27FC236}">
                <a16:creationId xmlns:a16="http://schemas.microsoft.com/office/drawing/2014/main" id="{612CD7AC-26A1-6CF6-27F8-4E3DB317229E}"/>
              </a:ext>
            </a:extLst>
          </p:cNvPr>
          <p:cNvSpPr txBox="1"/>
          <p:nvPr/>
        </p:nvSpPr>
        <p:spPr>
          <a:xfrm>
            <a:off x="5387524" y="992925"/>
            <a:ext cx="3248475" cy="523220"/>
          </a:xfrm>
          <a:prstGeom prst="rect">
            <a:avLst/>
          </a:prstGeom>
          <a:noFill/>
        </p:spPr>
        <p:txBody>
          <a:bodyPr wrap="square" rtlCol="0">
            <a:spAutoFit/>
          </a:bodyPr>
          <a:lstStyle/>
          <a:p>
            <a:pPr defTabSz="609630">
              <a:buClrTx/>
            </a:pPr>
            <a:r>
              <a:rPr lang="vi-VN" sz="2800" b="1" kern="1200">
                <a:solidFill>
                  <a:prstClr val="black"/>
                </a:solidFill>
                <a:latin typeface="+mn-lt"/>
                <a:ea typeface="+mn-ea"/>
                <a:cs typeface="Arial" panose="020B0604020202020204" pitchFamily="34" charset="0"/>
              </a:rPr>
              <a:t>Tiến hành</a:t>
            </a:r>
            <a:endParaRPr lang="en-US" sz="2800" b="1" kern="1200" dirty="0">
              <a:solidFill>
                <a:prstClr val="black"/>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193553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115</TotalTime>
  <Words>1122</Words>
  <Application>Microsoft Office PowerPoint</Application>
  <PresentationFormat>Widescreen</PresentationFormat>
  <Paragraphs>132</Paragraphs>
  <Slides>32</Slides>
  <Notes>9</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Arial</vt:lpstr>
      <vt:lpstr>Calibri</vt:lpstr>
      <vt:lpstr>UTM Avo</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Vật phát ra âm thanh được gọi là gì?</vt:lpstr>
      <vt:lpstr>Câu 2: Rắc giấy vụn lên mặt trống, khi gõ trống thì có hiện tượng gì xảy ra?</vt:lpstr>
      <vt:lpstr>Câu 3: Âm thanh sẽ mất đi khi nào?</vt:lpstr>
      <vt:lpstr>Câu 4: Khi âm thanh được truyền vào bên trong tai chúng ta, âm thanh làm bộ phận nào trong tai rung động giúp chúng ta nghe được?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Thuynt</cp:lastModifiedBy>
  <cp:revision>28</cp:revision>
  <dcterms:modified xsi:type="dcterms:W3CDTF">2023-11-30T10:34:31Z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