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22"/>
  </p:notesMasterIdLst>
  <p:sldIdLst>
    <p:sldId id="256" r:id="rId4"/>
    <p:sldId id="258" r:id="rId5"/>
    <p:sldId id="316" r:id="rId6"/>
    <p:sldId id="299" r:id="rId7"/>
    <p:sldId id="305" r:id="rId8"/>
    <p:sldId id="317" r:id="rId9"/>
    <p:sldId id="318" r:id="rId10"/>
    <p:sldId id="319" r:id="rId11"/>
    <p:sldId id="320" r:id="rId12"/>
    <p:sldId id="321" r:id="rId13"/>
    <p:sldId id="322" r:id="rId14"/>
    <p:sldId id="323" r:id="rId15"/>
    <p:sldId id="324" r:id="rId16"/>
    <p:sldId id="325" r:id="rId17"/>
    <p:sldId id="263" r:id="rId18"/>
    <p:sldId id="270" r:id="rId19"/>
    <p:sldId id="279" r:id="rId20"/>
    <p:sldId id="280"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A3"/>
    <a:srgbClr val="FFFAF7"/>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31079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9009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495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893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11402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021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58870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1427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2252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1978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0886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977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8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00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90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608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22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98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939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5955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691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36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10/27/2023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8158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352949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1/1/385/46/" TargetMode="External"/><Relationship Id="rId2" Type="http://schemas.openxmlformats.org/officeDocument/2006/relationships/image" Target="../media/image19.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46/" TargetMode="External"/><Relationship Id="rId2" Type="http://schemas.openxmlformats.org/officeDocument/2006/relationships/image" Target="../media/image2.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46/" TargetMode="External"/><Relationship Id="rId2" Type="http://schemas.openxmlformats.org/officeDocument/2006/relationships/image" Target="../media/image8.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521891" y="2195423"/>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Luyện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từ</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và</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câu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5200" b="1" kern="0" dirty="0">
                <a:solidFill>
                  <a:srgbClr val="FF0000"/>
                </a:solidFill>
                <a:latin typeface="UTM Avo" panose="02040603050506020204" pitchFamily="18" charset="0"/>
              </a:rPr>
              <a:t>Luyện tập về nhân hoá</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DB99-C185-71D4-1201-98961DD620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9" b="96839" l="1889" r="97667">
                        <a14:foregroundMark x1="15000" y1="12978" x2="22222" y2="7488"/>
                        <a14:foregroundMark x1="22222" y1="7488" x2="28333" y2="6656"/>
                        <a14:foregroundMark x1="28333" y1="6656" x2="32667" y2="10316"/>
                        <a14:foregroundMark x1="21000" y1="2829" x2="27333" y2="2496"/>
                        <a14:foregroundMark x1="27333" y1="2496" x2="27444" y2="2829"/>
                        <a14:foregroundMark x1="27667" y1="62729" x2="44333" y2="78203"/>
                        <a14:foregroundMark x1="27444" y1="58236" x2="43333" y2="77537"/>
                        <a14:foregroundMark x1="34333" y1="66057" x2="46333" y2="78203"/>
                        <a14:foregroundMark x1="1889" y1="45258" x2="12000" y2="53411"/>
                        <a14:foregroundMark x1="3667" y1="43760" x2="6556" y2="51082"/>
                        <a14:foregroundMark x1="88444" y1="66389" x2="96778" y2="61897"/>
                        <a14:foregroundMark x1="96778" y1="61897" x2="97667" y2="61897"/>
                        <a14:foregroundMark x1="41111" y1="90849" x2="53111" y2="96839"/>
                        <a14:foregroundMark x1="53111" y1="96839" x2="53444" y2="96839"/>
                        <a14:foregroundMark x1="46000" y1="998" x2="49889" y2="499"/>
                        <a14:foregroundMark x1="43778" y1="3161" x2="49222" y2="499"/>
                        <a14:backgroundMark x1="80778" y1="25458" x2="79000" y2="45923"/>
                        <a14:backgroundMark x1="84444" y1="27454" x2="87000" y2="45591"/>
                        <a14:backgroundMark x1="79556" y1="26290" x2="77556" y2="41098"/>
                      </a14:backgroundRemoval>
                    </a14:imgEffect>
                  </a14:imgLayer>
                </a14:imgProps>
              </a:ext>
              <a:ext uri="{28A0092B-C50C-407E-A947-70E740481C1C}">
                <a14:useLocalDpi xmlns:a14="http://schemas.microsoft.com/office/drawing/2010/main" val="0"/>
              </a:ext>
            </a:extLst>
          </a:blip>
          <a:stretch>
            <a:fillRect/>
          </a:stretch>
        </p:blipFill>
        <p:spPr>
          <a:xfrm>
            <a:off x="3963629" y="4043605"/>
            <a:ext cx="4264742" cy="2814395"/>
          </a:xfrm>
          <a:prstGeom prst="rect">
            <a:avLst/>
          </a:prstGeom>
        </p:spPr>
      </p:pic>
      <p:sp>
        <p:nvSpPr>
          <p:cNvPr id="3" name="TextBox 2">
            <a:extLst>
              <a:ext uri="{FF2B5EF4-FFF2-40B4-BE49-F238E27FC236}">
                <a16:creationId xmlns:a16="http://schemas.microsoft.com/office/drawing/2014/main" id="{805595AC-DCA4-010F-F3C9-0064B00D64B0}"/>
              </a:ext>
            </a:extLst>
          </p:cNvPr>
          <p:cNvSpPr txBox="1"/>
          <p:nvPr/>
        </p:nvSpPr>
        <p:spPr>
          <a:xfrm>
            <a:off x="1065669" y="1677687"/>
            <a:ext cx="10060661" cy="1751313"/>
          </a:xfrm>
          <a:prstGeom prst="rect">
            <a:avLst/>
          </a:prstGeom>
          <a:noFill/>
        </p:spPr>
        <p:txBody>
          <a:bodyPr wrap="square" rtlCol="0">
            <a:spAutoFit/>
          </a:bodyPr>
          <a:lstStyle/>
          <a:p>
            <a:pPr algn="ctr">
              <a:lnSpc>
                <a:spcPct val="150000"/>
              </a:lnSpc>
            </a:pPr>
            <a:r>
              <a:rPr lang="vi-VN" sz="2800" b="1" dirty="0">
                <a:solidFill>
                  <a:srgbClr val="C00000"/>
                </a:solidFill>
                <a:latin typeface="UTM Avo" panose="02040603050506020204" pitchFamily="18" charset="0"/>
                <a:cs typeface="Arial" panose="020B0604020202020204" pitchFamily="34" charset="0"/>
              </a:rPr>
              <a:t>THẢO LUẬN NHÓM ĐÔI</a:t>
            </a:r>
          </a:p>
          <a:p>
            <a:pPr algn="ctr">
              <a:lnSpc>
                <a:spcPct val="125000"/>
              </a:lnSpc>
            </a:pPr>
            <a:r>
              <a:rPr lang="vi-VN" sz="2800" dirty="0">
                <a:latin typeface="UTM Avo" panose="02040603050506020204" pitchFamily="18" charset="0"/>
                <a:cs typeface="Arial" panose="020B0604020202020204" pitchFamily="34" charset="0"/>
              </a:rPr>
              <a:t>Tìm các từ ngữ nhân hóa trong 3 đoạn văn, đoạn thơ ở bài tập 2 SGK, xác định kiểu nhân hóa được sử dụng.</a:t>
            </a:r>
          </a:p>
        </p:txBody>
      </p:sp>
    </p:spTree>
    <p:extLst>
      <p:ext uri="{BB962C8B-B14F-4D97-AF65-F5344CB8AC3E}">
        <p14:creationId xmlns:p14="http://schemas.microsoft.com/office/powerpoint/2010/main" val="288031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431C72-F2B6-EDE8-F0F4-7CDF29D39066}"/>
              </a:ext>
            </a:extLst>
          </p:cNvPr>
          <p:cNvSpPr txBox="1"/>
          <p:nvPr/>
        </p:nvSpPr>
        <p:spPr>
          <a:xfrm>
            <a:off x="228599" y="1866899"/>
            <a:ext cx="11410951" cy="2011833"/>
          </a:xfrm>
          <a:prstGeom prst="rect">
            <a:avLst/>
          </a:prstGeom>
          <a:noFill/>
        </p:spPr>
        <p:txBody>
          <a:bodyPr wrap="square" rtlCol="0">
            <a:spAutoFit/>
          </a:bodyPr>
          <a:lstStyle/>
          <a:p>
            <a:pPr algn="just">
              <a:lnSpc>
                <a:spcPct val="125000"/>
              </a:lnSpc>
              <a:spcAft>
                <a:spcPts val="1000"/>
              </a:spcAft>
            </a:pP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a)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Buổi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sớm</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khi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cậu</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gà</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ri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te</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tái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chạy</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chuồng</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dẫn</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đầu</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ba</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chị</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gà</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bác</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ngan</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lũ</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con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líp</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nhíp</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mấy</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thím</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vịt</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thì</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nóc</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chuồng</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chọi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ta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cũng</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nhảy</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xuống</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hai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chân</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gieo</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bịch</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nền</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đất</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a:t>
            </a:r>
          </a:p>
          <a:p>
            <a:pPr algn="r">
              <a:lnSpc>
                <a:spcPct val="125000"/>
              </a:lnSpc>
              <a:spcAft>
                <a:spcPts val="1000"/>
              </a:spcAft>
            </a:pP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Theo TÔ HOÀI</a:t>
            </a:r>
          </a:p>
        </p:txBody>
      </p:sp>
      <p:cxnSp>
        <p:nvCxnSpPr>
          <p:cNvPr id="5" name="Straight Connector 4">
            <a:extLst>
              <a:ext uri="{FF2B5EF4-FFF2-40B4-BE49-F238E27FC236}">
                <a16:creationId xmlns:a16="http://schemas.microsoft.com/office/drawing/2014/main" id="{450F674F-0CCE-72B8-5296-CCD225420EEE}"/>
              </a:ext>
            </a:extLst>
          </p:cNvPr>
          <p:cNvCxnSpPr>
            <a:cxnSpLocks/>
          </p:cNvCxnSpPr>
          <p:nvPr/>
        </p:nvCxnSpPr>
        <p:spPr>
          <a:xfrm>
            <a:off x="2743199" y="2379731"/>
            <a:ext cx="13933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AD1D6DF-8751-AF07-98B8-CB83C45A80EE}"/>
              </a:ext>
            </a:extLst>
          </p:cNvPr>
          <p:cNvCxnSpPr>
            <a:cxnSpLocks/>
          </p:cNvCxnSpPr>
          <p:nvPr/>
        </p:nvCxnSpPr>
        <p:spPr>
          <a:xfrm>
            <a:off x="10363199" y="2361816"/>
            <a:ext cx="14097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5BE489D9-535E-65D5-DF39-A28217A81DB7}"/>
              </a:ext>
            </a:extLst>
          </p:cNvPr>
          <p:cNvCxnSpPr>
            <a:cxnSpLocks/>
          </p:cNvCxnSpPr>
          <p:nvPr/>
        </p:nvCxnSpPr>
        <p:spPr>
          <a:xfrm>
            <a:off x="990599" y="2839585"/>
            <a:ext cx="15430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7601FB5A-B192-34B5-E693-80C25F5E2D9C}"/>
              </a:ext>
            </a:extLst>
          </p:cNvPr>
          <p:cNvCxnSpPr>
            <a:cxnSpLocks/>
          </p:cNvCxnSpPr>
          <p:nvPr/>
        </p:nvCxnSpPr>
        <p:spPr>
          <a:xfrm>
            <a:off x="4238171" y="2821670"/>
            <a:ext cx="161108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2877644-D3E6-327D-4874-FE3D684FBA5B}"/>
              </a:ext>
            </a:extLst>
          </p:cNvPr>
          <p:cNvCxnSpPr>
            <a:cxnSpLocks/>
          </p:cNvCxnSpPr>
          <p:nvPr/>
        </p:nvCxnSpPr>
        <p:spPr>
          <a:xfrm>
            <a:off x="266699" y="3277735"/>
            <a:ext cx="10858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EE8E144-CDEE-6BD5-C56E-707D72B63BF0}"/>
              </a:ext>
            </a:extLst>
          </p:cNvPr>
          <p:cNvCxnSpPr>
            <a:cxnSpLocks/>
          </p:cNvCxnSpPr>
          <p:nvPr/>
        </p:nvCxnSpPr>
        <p:spPr>
          <a:xfrm>
            <a:off x="4238171" y="2379731"/>
            <a:ext cx="161108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DE87D2D8-EC85-4D4C-0E0E-C2B3EAB320D9}"/>
              </a:ext>
            </a:extLst>
          </p:cNvPr>
          <p:cNvCxnSpPr>
            <a:cxnSpLocks/>
          </p:cNvCxnSpPr>
          <p:nvPr/>
        </p:nvCxnSpPr>
        <p:spPr>
          <a:xfrm>
            <a:off x="8915399" y="2356213"/>
            <a:ext cx="12954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F8E29D35-995A-4248-447C-96038D8A02C8}"/>
              </a:ext>
            </a:extLst>
          </p:cNvPr>
          <p:cNvCxnSpPr>
            <a:cxnSpLocks/>
            <a:endCxn id="14" idx="0"/>
          </p:cNvCxnSpPr>
          <p:nvPr/>
        </p:nvCxnSpPr>
        <p:spPr>
          <a:xfrm flipH="1">
            <a:off x="2818945" y="3602940"/>
            <a:ext cx="2838451" cy="8932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6011B379-FCE1-1F15-C404-E7E7BDDEC23B}"/>
              </a:ext>
            </a:extLst>
          </p:cNvPr>
          <p:cNvCxnSpPr>
            <a:cxnSpLocks/>
            <a:endCxn id="15" idx="0"/>
          </p:cNvCxnSpPr>
          <p:nvPr/>
        </p:nvCxnSpPr>
        <p:spPr>
          <a:xfrm>
            <a:off x="5657396" y="3602940"/>
            <a:ext cx="2903152" cy="8932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8325177B-D33E-E34A-1C54-BF516CCEA037}"/>
              </a:ext>
            </a:extLst>
          </p:cNvPr>
          <p:cNvSpPr/>
          <p:nvPr/>
        </p:nvSpPr>
        <p:spPr>
          <a:xfrm>
            <a:off x="750046" y="4496184"/>
            <a:ext cx="4137798" cy="2088839"/>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Gọi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sự</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vật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bằng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từ</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ngữ</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dùng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để</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gọi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người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cậu</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gà</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ri,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chị</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gà</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bác</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ngan,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thím</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vịt</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chọi</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ta.</a:t>
            </a:r>
          </a:p>
        </p:txBody>
      </p:sp>
      <p:sp>
        <p:nvSpPr>
          <p:cNvPr id="15" name="Rectangle 14">
            <a:extLst>
              <a:ext uri="{FF2B5EF4-FFF2-40B4-BE49-F238E27FC236}">
                <a16:creationId xmlns:a16="http://schemas.microsoft.com/office/drawing/2014/main" id="{AF7E5DDA-EDB1-2D28-4C34-FFA46E03E947}"/>
              </a:ext>
            </a:extLst>
          </p:cNvPr>
          <p:cNvSpPr/>
          <p:nvPr/>
        </p:nvSpPr>
        <p:spPr>
          <a:xfrm>
            <a:off x="6491649" y="4496184"/>
            <a:ext cx="4137798" cy="2088839"/>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Tả</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sự</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vật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bằng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từ</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ngữ</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dùng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để</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tả</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người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te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tái</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chạy</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dẫn</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đầu</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779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4CBEFF-CDD5-C8D0-E1BA-F0679AE5B169}"/>
              </a:ext>
            </a:extLst>
          </p:cNvPr>
          <p:cNvSpPr/>
          <p:nvPr/>
        </p:nvSpPr>
        <p:spPr>
          <a:xfrm>
            <a:off x="999586" y="4885697"/>
            <a:ext cx="4101963" cy="197230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1000"/>
              </a:spcAft>
            </a:pPr>
            <a:r>
              <a:rPr lang="vi-VN" sz="2400" dirty="0">
                <a:solidFill>
                  <a:srgbClr val="000000"/>
                </a:solidFill>
                <a:latin typeface="UTM Avo" panose="02040603050506020204" pitchFamily="18" charset="0"/>
                <a:cs typeface="Times New Roman" panose="02020603050405020304" pitchFamily="18" charset="0"/>
              </a:rPr>
              <a:t>Nói với sự vật thân mật như nói với người: </a:t>
            </a:r>
            <a:r>
              <a:rPr lang="vi-VN" sz="2400" i="1" dirty="0">
                <a:solidFill>
                  <a:srgbClr val="000000"/>
                </a:solidFill>
                <a:latin typeface="UTM Avo" panose="02040603050506020204" pitchFamily="18" charset="0"/>
                <a:cs typeface="Times New Roman" panose="02020603050405020304" pitchFamily="18" charset="0"/>
              </a:rPr>
              <a:t>Bắt đền trăng đấy.</a:t>
            </a:r>
          </a:p>
        </p:txBody>
      </p:sp>
      <p:sp>
        <p:nvSpPr>
          <p:cNvPr id="5" name="Rectangle 4">
            <a:extLst>
              <a:ext uri="{FF2B5EF4-FFF2-40B4-BE49-F238E27FC236}">
                <a16:creationId xmlns:a16="http://schemas.microsoft.com/office/drawing/2014/main" id="{1168EED5-D8DA-B1B6-1DFC-26B1BD92DC27}"/>
              </a:ext>
            </a:extLst>
          </p:cNvPr>
          <p:cNvSpPr/>
          <p:nvPr/>
        </p:nvSpPr>
        <p:spPr>
          <a:xfrm>
            <a:off x="6661498" y="4885697"/>
            <a:ext cx="4815348" cy="197230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1000"/>
              </a:spcAft>
            </a:pPr>
            <a:r>
              <a:rPr lang="vi-VN" sz="2400" dirty="0">
                <a:solidFill>
                  <a:srgbClr val="000000"/>
                </a:solidFill>
                <a:latin typeface="UTM Avo" panose="02040603050506020204" pitchFamily="18" charset="0"/>
                <a:cs typeface="Times New Roman" panose="02020603050405020304" pitchFamily="18" charset="0"/>
              </a:rPr>
              <a:t>Tả sự vật bằng từ ngữ dùng để tả người: </a:t>
            </a:r>
            <a:r>
              <a:rPr lang="vi-VN" sz="2400" i="1" dirty="0">
                <a:solidFill>
                  <a:srgbClr val="000000"/>
                </a:solidFill>
                <a:latin typeface="UTM Avo" panose="02040603050506020204" pitchFamily="18" charset="0"/>
                <a:cs typeface="Times New Roman" panose="02020603050405020304" pitchFamily="18" charset="0"/>
              </a:rPr>
              <a:t>trốn, buồn, khóc, chẳng biết, nằm ườn, lặng câm, mắt nhìn.</a:t>
            </a:r>
          </a:p>
        </p:txBody>
      </p:sp>
      <p:sp>
        <p:nvSpPr>
          <p:cNvPr id="6" name="TextBox 5">
            <a:extLst>
              <a:ext uri="{FF2B5EF4-FFF2-40B4-BE49-F238E27FC236}">
                <a16:creationId xmlns:a16="http://schemas.microsoft.com/office/drawing/2014/main" id="{710E732D-9C3B-23DD-890C-98D89A68A5AC}"/>
              </a:ext>
            </a:extLst>
          </p:cNvPr>
          <p:cNvSpPr txBox="1"/>
          <p:nvPr/>
        </p:nvSpPr>
        <p:spPr>
          <a:xfrm>
            <a:off x="762000" y="1893431"/>
            <a:ext cx="3505198" cy="2268313"/>
          </a:xfrm>
          <a:prstGeom prst="rect">
            <a:avLst/>
          </a:prstGeom>
          <a:noFill/>
        </p:spPr>
        <p:txBody>
          <a:bodyPr wrap="square" rtlCol="0">
            <a:spAutoFit/>
          </a:bodyPr>
          <a:lstStyle>
            <a:defPPr>
              <a:defRPr lang="en-US"/>
            </a:defPPr>
            <a:lvl1pPr algn="just">
              <a:lnSpc>
                <a:spcPct val="125000"/>
              </a:lnSpc>
              <a:spcAft>
                <a:spcPts val="1000"/>
              </a:spcAft>
              <a:defRPr sz="2400">
                <a:solidFill>
                  <a:srgbClr val="000000"/>
                </a:solidFill>
                <a:effectLst/>
                <a:latin typeface="UTM Avo" panose="02040603050506020204" pitchFamily="18" charset="0"/>
                <a:ea typeface="Calibri" panose="020F0502020204030204" pitchFamily="34" charset="0"/>
                <a:cs typeface="Times New Roman" panose="02020603050405020304" pitchFamily="18" charset="0"/>
              </a:defRPr>
            </a:lvl1pPr>
          </a:lstStyle>
          <a:p>
            <a:r>
              <a:rPr lang="vi-VN" dirty="0"/>
              <a:t>Bắt đền trăng đấy </a:t>
            </a:r>
          </a:p>
          <a:p>
            <a:r>
              <a:rPr lang="vi-VN" dirty="0"/>
              <a:t>Trốn vào sau mây </a:t>
            </a:r>
          </a:p>
          <a:p>
            <a:r>
              <a:rPr lang="vi-VN" dirty="0"/>
              <a:t>Để buồn cỏ cây </a:t>
            </a:r>
          </a:p>
          <a:p>
            <a:r>
              <a:rPr lang="vi-VN" dirty="0"/>
              <a:t>Khóc mưa thút thít.</a:t>
            </a:r>
          </a:p>
        </p:txBody>
      </p:sp>
      <p:sp>
        <p:nvSpPr>
          <p:cNvPr id="7" name="TextBox 6">
            <a:extLst>
              <a:ext uri="{FF2B5EF4-FFF2-40B4-BE49-F238E27FC236}">
                <a16:creationId xmlns:a16="http://schemas.microsoft.com/office/drawing/2014/main" id="{11A115E4-2FA3-DEE7-A04C-D12D7F0F421D}"/>
              </a:ext>
            </a:extLst>
          </p:cNvPr>
          <p:cNvSpPr txBox="1"/>
          <p:nvPr/>
        </p:nvSpPr>
        <p:spPr>
          <a:xfrm>
            <a:off x="7971648" y="1894457"/>
            <a:ext cx="3505198" cy="2278316"/>
          </a:xfrm>
          <a:prstGeom prst="rect">
            <a:avLst/>
          </a:prstGeom>
          <a:noFill/>
        </p:spPr>
        <p:txBody>
          <a:bodyPr wrap="square" rtlCol="0">
            <a:spAutoFit/>
          </a:bodyPr>
          <a:lstStyle>
            <a:defPPr>
              <a:defRPr lang="en-US"/>
            </a:defPPr>
            <a:lvl1pPr algn="just">
              <a:lnSpc>
                <a:spcPct val="125000"/>
              </a:lnSpc>
              <a:spcAft>
                <a:spcPts val="1000"/>
              </a:spcAft>
              <a:defRPr sz="2400">
                <a:solidFill>
                  <a:srgbClr val="000000"/>
                </a:solidFill>
                <a:effectLst/>
                <a:latin typeface="UTM Avo" panose="02040603050506020204" pitchFamily="18" charset="0"/>
                <a:ea typeface="Calibri" panose="020F0502020204030204" pitchFamily="34" charset="0"/>
                <a:cs typeface="Times New Roman" panose="02020603050405020304" pitchFamily="18" charset="0"/>
              </a:defRPr>
            </a:lvl1pPr>
          </a:lstStyle>
          <a:p>
            <a:r>
              <a:rPr lang="vi-VN" dirty="0"/>
              <a:t>Trái bòng chẳng thiết </a:t>
            </a:r>
          </a:p>
          <a:p>
            <a:r>
              <a:rPr lang="vi-VN" dirty="0"/>
              <a:t>Nằm ườn trên mâm </a:t>
            </a:r>
          </a:p>
          <a:p>
            <a:r>
              <a:rPr lang="vi-VN" dirty="0"/>
              <a:t>Quả na lặng câm </a:t>
            </a:r>
          </a:p>
          <a:p>
            <a:r>
              <a:rPr lang="vi-VN" dirty="0"/>
              <a:t>Mắt nhìn xa vắng. </a:t>
            </a:r>
          </a:p>
        </p:txBody>
      </p:sp>
      <p:pic>
        <p:nvPicPr>
          <p:cNvPr id="8" name="Picture 2" descr="Những hình ảnh mặt trăng tròn đẹp nhất, ảnh trăng máu siêu đẹp">
            <a:extLst>
              <a:ext uri="{FF2B5EF4-FFF2-40B4-BE49-F238E27FC236}">
                <a16:creationId xmlns:a16="http://schemas.microsoft.com/office/drawing/2014/main" id="{2B33EEBF-6679-AC81-BD04-39DC7DA861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619" y="2073827"/>
            <a:ext cx="3664760" cy="213000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F31A2382-F672-466C-8134-382C729A9EA2}"/>
              </a:ext>
            </a:extLst>
          </p:cNvPr>
          <p:cNvCxnSpPr>
            <a:cxnSpLocks/>
          </p:cNvCxnSpPr>
          <p:nvPr/>
        </p:nvCxnSpPr>
        <p:spPr>
          <a:xfrm>
            <a:off x="899319" y="2936289"/>
            <a:ext cx="5397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C299376-1257-28C4-D409-C13BAF9CF9E7}"/>
              </a:ext>
            </a:extLst>
          </p:cNvPr>
          <p:cNvCxnSpPr>
            <a:cxnSpLocks/>
          </p:cNvCxnSpPr>
          <p:nvPr/>
        </p:nvCxnSpPr>
        <p:spPr>
          <a:xfrm>
            <a:off x="1410494" y="3540947"/>
            <a:ext cx="18415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25EB2944-E70E-F5D0-8ED4-0E7EC74F0224}"/>
              </a:ext>
            </a:extLst>
          </p:cNvPr>
          <p:cNvCxnSpPr>
            <a:cxnSpLocks/>
          </p:cNvCxnSpPr>
          <p:nvPr/>
        </p:nvCxnSpPr>
        <p:spPr>
          <a:xfrm>
            <a:off x="899319" y="4161744"/>
            <a:ext cx="26439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88A5506-0646-32BC-8C76-372314FB0D21}"/>
              </a:ext>
            </a:extLst>
          </p:cNvPr>
          <p:cNvCxnSpPr>
            <a:cxnSpLocks/>
          </p:cNvCxnSpPr>
          <p:nvPr/>
        </p:nvCxnSpPr>
        <p:spPr>
          <a:xfrm>
            <a:off x="8040228" y="2377626"/>
            <a:ext cx="32004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9B884A-D6EC-26CE-B632-D440DC715A96}"/>
              </a:ext>
            </a:extLst>
          </p:cNvPr>
          <p:cNvCxnSpPr>
            <a:cxnSpLocks/>
          </p:cNvCxnSpPr>
          <p:nvPr/>
        </p:nvCxnSpPr>
        <p:spPr>
          <a:xfrm>
            <a:off x="8040228" y="2976978"/>
            <a:ext cx="132969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9F6AEC9-EA27-F651-D2B4-259A02C8F317}"/>
              </a:ext>
            </a:extLst>
          </p:cNvPr>
          <p:cNvCxnSpPr>
            <a:cxnSpLocks/>
          </p:cNvCxnSpPr>
          <p:nvPr/>
        </p:nvCxnSpPr>
        <p:spPr>
          <a:xfrm>
            <a:off x="8040228" y="3540947"/>
            <a:ext cx="272302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FAD41B9-EFA4-5A2B-E220-F93178C320FB}"/>
              </a:ext>
            </a:extLst>
          </p:cNvPr>
          <p:cNvCxnSpPr>
            <a:cxnSpLocks/>
          </p:cNvCxnSpPr>
          <p:nvPr/>
        </p:nvCxnSpPr>
        <p:spPr>
          <a:xfrm>
            <a:off x="8077200" y="4143517"/>
            <a:ext cx="129271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04322E1F-A6F6-4AE5-F5F2-622911DFA03E}"/>
              </a:ext>
            </a:extLst>
          </p:cNvPr>
          <p:cNvCxnSpPr>
            <a:cxnSpLocks/>
          </p:cNvCxnSpPr>
          <p:nvPr/>
        </p:nvCxnSpPr>
        <p:spPr>
          <a:xfrm>
            <a:off x="899319" y="2368757"/>
            <a:ext cx="19685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 name="Straight Arrow Connector 1">
            <a:extLst>
              <a:ext uri="{FF2B5EF4-FFF2-40B4-BE49-F238E27FC236}">
                <a16:creationId xmlns:a16="http://schemas.microsoft.com/office/drawing/2014/main" id="{F329A104-38FB-5553-2D00-7018C1CAE9E7}"/>
              </a:ext>
            </a:extLst>
          </p:cNvPr>
          <p:cNvCxnSpPr>
            <a:cxnSpLocks/>
            <a:stCxn id="8" idx="2"/>
            <a:endCxn id="4" idx="0"/>
          </p:cNvCxnSpPr>
          <p:nvPr/>
        </p:nvCxnSpPr>
        <p:spPr>
          <a:xfrm flipH="1">
            <a:off x="3050568" y="4203834"/>
            <a:ext cx="2716431" cy="6818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 name="Straight Arrow Connector 2">
            <a:extLst>
              <a:ext uri="{FF2B5EF4-FFF2-40B4-BE49-F238E27FC236}">
                <a16:creationId xmlns:a16="http://schemas.microsoft.com/office/drawing/2014/main" id="{B976280B-440A-D754-3258-EC6787115666}"/>
              </a:ext>
            </a:extLst>
          </p:cNvPr>
          <p:cNvCxnSpPr>
            <a:cxnSpLocks/>
            <a:stCxn id="8" idx="2"/>
            <a:endCxn id="5" idx="0"/>
          </p:cNvCxnSpPr>
          <p:nvPr/>
        </p:nvCxnSpPr>
        <p:spPr>
          <a:xfrm>
            <a:off x="5766999" y="4203834"/>
            <a:ext cx="3302173" cy="6818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3F0071FD-A0E7-C250-AEF5-D41AD2ACD358}"/>
              </a:ext>
            </a:extLst>
          </p:cNvPr>
          <p:cNvSpPr txBox="1"/>
          <p:nvPr/>
        </p:nvSpPr>
        <p:spPr>
          <a:xfrm>
            <a:off x="321392" y="1922518"/>
            <a:ext cx="539750" cy="461665"/>
          </a:xfrm>
          <a:prstGeom prst="rect">
            <a:avLst/>
          </a:prstGeom>
          <a:noFill/>
        </p:spPr>
        <p:txBody>
          <a:bodyPr wrap="square">
            <a:spAutoFit/>
          </a:bodyPr>
          <a:lstStyle/>
          <a:p>
            <a:r>
              <a:rPr lang="en-US"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b</a:t>
            </a:r>
            <a:r>
              <a:rPr lang="en-US" sz="2400"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285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500"/>
                                        <p:tgtEl>
                                          <p:spTgt spid="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D4F9DBD-51C8-AE36-1972-4C339ADD1F36}"/>
              </a:ext>
            </a:extLst>
          </p:cNvPr>
          <p:cNvCxnSpPr>
            <a:cxnSpLocks/>
            <a:endCxn id="21" idx="0"/>
          </p:cNvCxnSpPr>
          <p:nvPr/>
        </p:nvCxnSpPr>
        <p:spPr>
          <a:xfrm flipH="1">
            <a:off x="3069973" y="3376906"/>
            <a:ext cx="2375907" cy="8823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AE834808-AD5A-66E6-7326-7697B92ED225}"/>
              </a:ext>
            </a:extLst>
          </p:cNvPr>
          <p:cNvCxnSpPr>
            <a:cxnSpLocks/>
          </p:cNvCxnSpPr>
          <p:nvPr/>
        </p:nvCxnSpPr>
        <p:spPr>
          <a:xfrm>
            <a:off x="5398709" y="3376906"/>
            <a:ext cx="2252393" cy="8728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Rectangle 20">
            <a:extLst>
              <a:ext uri="{FF2B5EF4-FFF2-40B4-BE49-F238E27FC236}">
                <a16:creationId xmlns:a16="http://schemas.microsoft.com/office/drawing/2014/main" id="{B1C6254C-C651-4AC9-4EDB-CA555DAC8C55}"/>
              </a:ext>
            </a:extLst>
          </p:cNvPr>
          <p:cNvSpPr/>
          <p:nvPr/>
        </p:nvSpPr>
        <p:spPr>
          <a:xfrm>
            <a:off x="607381" y="4259266"/>
            <a:ext cx="4925183" cy="2322256"/>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Gọi sự vật bằng từ ngữ dùng để gọi người: </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cô sách giá khoa, hộp chữ chúng tôi, chúng nó.</a:t>
            </a:r>
          </a:p>
        </p:txBody>
      </p:sp>
      <p:sp>
        <p:nvSpPr>
          <p:cNvPr id="22" name="Rectangle 21">
            <a:extLst>
              <a:ext uri="{FF2B5EF4-FFF2-40B4-BE49-F238E27FC236}">
                <a16:creationId xmlns:a16="http://schemas.microsoft.com/office/drawing/2014/main" id="{312750D0-3590-6E91-9770-7BFF336C88EF}"/>
              </a:ext>
            </a:extLst>
          </p:cNvPr>
          <p:cNvSpPr/>
          <p:nvPr/>
        </p:nvSpPr>
        <p:spPr>
          <a:xfrm>
            <a:off x="6140428" y="4249773"/>
            <a:ext cx="5747095" cy="2322256"/>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Tả</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sự</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vật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bằng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từ</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ngữ</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dùng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để</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tả</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người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nói</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xôn xao, reo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nhảy</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mừng</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rỡ</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tranh nhau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hỏi</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không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biết</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trả</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lời</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thế</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nào</a:t>
            </a:r>
            <a:r>
              <a:rPr lang="vi-VN" sz="24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7697AD85-E2A4-4985-D5A0-878716097C74}"/>
              </a:ext>
            </a:extLst>
          </p:cNvPr>
          <p:cNvSpPr txBox="1"/>
          <p:nvPr/>
        </p:nvSpPr>
        <p:spPr>
          <a:xfrm>
            <a:off x="228600" y="1745919"/>
            <a:ext cx="11887200" cy="2011833"/>
          </a:xfrm>
          <a:prstGeom prst="rect">
            <a:avLst/>
          </a:prstGeom>
          <a:noFill/>
        </p:spPr>
        <p:txBody>
          <a:bodyPr wrap="square" rtlCol="0">
            <a:spAutoFit/>
          </a:bodyPr>
          <a:lstStyle>
            <a:defPPr>
              <a:defRPr lang="en-US"/>
            </a:defPPr>
            <a:lvl1pPr algn="just">
              <a:lnSpc>
                <a:spcPct val="125000"/>
              </a:lnSpc>
              <a:spcAft>
                <a:spcPts val="1000"/>
              </a:spcAft>
              <a:defRPr sz="2400">
                <a:solidFill>
                  <a:srgbClr val="000000"/>
                </a:solidFill>
                <a:effectLst/>
                <a:latin typeface="UTM Avo" panose="02040603050506020204" pitchFamily="18" charset="0"/>
                <a:ea typeface="Calibri" panose="020F0502020204030204" pitchFamily="34" charset="0"/>
                <a:cs typeface="Times New Roman" panose="02020603050405020304" pitchFamily="18" charset="0"/>
              </a:defRPr>
            </a:lvl1pPr>
          </a:lstStyle>
          <a:p>
            <a:r>
              <a:rPr lang="vi-VN" dirty="0"/>
              <a:t>c) Khi cô sách giáo khoa nói đến những cuốn sách như thế, cả hộp chữ chúng tôi xôn xao hẳn lên, tất cả reo nhảy mừng rõ. Chúng nó tranh nhau hỏi hết câu này đến câu khác làm cho cô không còn biết trả lời thế nào. </a:t>
            </a:r>
          </a:p>
          <a:p>
            <a:pPr algn="r"/>
            <a:r>
              <a:rPr lang="vi-VN" dirty="0"/>
              <a:t>Theo TRẦN HOÀI DƯƠNG</a:t>
            </a:r>
          </a:p>
        </p:txBody>
      </p:sp>
      <p:cxnSp>
        <p:nvCxnSpPr>
          <p:cNvPr id="24" name="Straight Connector 23">
            <a:extLst>
              <a:ext uri="{FF2B5EF4-FFF2-40B4-BE49-F238E27FC236}">
                <a16:creationId xmlns:a16="http://schemas.microsoft.com/office/drawing/2014/main" id="{040F3E99-4C29-9F85-E97E-023FEAC366A0}"/>
              </a:ext>
            </a:extLst>
          </p:cNvPr>
          <p:cNvCxnSpPr>
            <a:cxnSpLocks/>
          </p:cNvCxnSpPr>
          <p:nvPr/>
        </p:nvCxnSpPr>
        <p:spPr>
          <a:xfrm>
            <a:off x="1382399" y="2231144"/>
            <a:ext cx="29610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88E92E5-FCE3-6EFD-DCC2-85443052F6ED}"/>
              </a:ext>
            </a:extLst>
          </p:cNvPr>
          <p:cNvCxnSpPr>
            <a:cxnSpLocks/>
          </p:cNvCxnSpPr>
          <p:nvPr/>
        </p:nvCxnSpPr>
        <p:spPr>
          <a:xfrm>
            <a:off x="228600" y="2694685"/>
            <a:ext cx="151311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B1BF369C-F6E8-EFDB-4D3B-78EF5738D692}"/>
              </a:ext>
            </a:extLst>
          </p:cNvPr>
          <p:cNvCxnSpPr>
            <a:cxnSpLocks/>
          </p:cNvCxnSpPr>
          <p:nvPr/>
        </p:nvCxnSpPr>
        <p:spPr>
          <a:xfrm>
            <a:off x="5337110" y="2694685"/>
            <a:ext cx="2721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935FD0F3-4922-0D8D-79DB-5AA593F25555}"/>
              </a:ext>
            </a:extLst>
          </p:cNvPr>
          <p:cNvCxnSpPr>
            <a:cxnSpLocks/>
          </p:cNvCxnSpPr>
          <p:nvPr/>
        </p:nvCxnSpPr>
        <p:spPr>
          <a:xfrm>
            <a:off x="4457700" y="2227889"/>
            <a:ext cx="457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C224ADFC-9365-559A-B37A-0DA5DFF9926E}"/>
              </a:ext>
            </a:extLst>
          </p:cNvPr>
          <p:cNvCxnSpPr>
            <a:cxnSpLocks/>
          </p:cNvCxnSpPr>
          <p:nvPr/>
        </p:nvCxnSpPr>
        <p:spPr>
          <a:xfrm>
            <a:off x="8287052" y="2694685"/>
            <a:ext cx="14538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BE05BBAF-577C-E317-1899-F9B86A80004B}"/>
              </a:ext>
            </a:extLst>
          </p:cNvPr>
          <p:cNvCxnSpPr>
            <a:cxnSpLocks/>
          </p:cNvCxnSpPr>
          <p:nvPr/>
        </p:nvCxnSpPr>
        <p:spPr>
          <a:xfrm>
            <a:off x="9880600" y="2694685"/>
            <a:ext cx="152140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D04A8F4E-EDCF-F27C-94AE-91D7DAF8E09D}"/>
              </a:ext>
            </a:extLst>
          </p:cNvPr>
          <p:cNvCxnSpPr>
            <a:cxnSpLocks/>
          </p:cNvCxnSpPr>
          <p:nvPr/>
        </p:nvCxnSpPr>
        <p:spPr>
          <a:xfrm>
            <a:off x="11613308" y="2694685"/>
            <a:ext cx="4262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24D6F834-E946-9DB4-E362-97A4DEEEE409}"/>
              </a:ext>
            </a:extLst>
          </p:cNvPr>
          <p:cNvCxnSpPr>
            <a:cxnSpLocks/>
          </p:cNvCxnSpPr>
          <p:nvPr/>
        </p:nvCxnSpPr>
        <p:spPr>
          <a:xfrm>
            <a:off x="6197600" y="3142910"/>
            <a:ext cx="427808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6B7EE8F8-A1B4-105E-2DA1-0F4CB9904CDD}"/>
              </a:ext>
            </a:extLst>
          </p:cNvPr>
          <p:cNvCxnSpPr>
            <a:cxnSpLocks/>
          </p:cNvCxnSpPr>
          <p:nvPr/>
        </p:nvCxnSpPr>
        <p:spPr>
          <a:xfrm>
            <a:off x="1889880" y="2694685"/>
            <a:ext cx="10710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EE06AF8F-490D-A5D7-C9C3-82D8A4D06405}"/>
              </a:ext>
            </a:extLst>
          </p:cNvPr>
          <p:cNvCxnSpPr>
            <a:cxnSpLocks/>
          </p:cNvCxnSpPr>
          <p:nvPr/>
        </p:nvCxnSpPr>
        <p:spPr>
          <a:xfrm>
            <a:off x="5602516" y="3142910"/>
            <a:ext cx="508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755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par>
                                <p:cTn id="48" presetID="22" presetClass="entr" presetSubtype="8"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9C55E5C-58FA-7684-FC43-F8C580A91943}"/>
              </a:ext>
            </a:extLst>
          </p:cNvPr>
          <p:cNvPicPr>
            <a:picLocks noChangeAspect="1"/>
          </p:cNvPicPr>
          <p:nvPr/>
        </p:nvPicPr>
        <p:blipFill>
          <a:blip r:embed="rId3"/>
          <a:srcRect/>
          <a:stretch>
            <a:fillRect/>
          </a:stretch>
        </p:blipFill>
        <p:spPr>
          <a:xfrm>
            <a:off x="31955" y="3817912"/>
            <a:ext cx="1740310" cy="2829772"/>
          </a:xfrm>
          <a:prstGeom prst="rect">
            <a:avLst/>
          </a:prstGeom>
        </p:spPr>
      </p:pic>
      <p:sp>
        <p:nvSpPr>
          <p:cNvPr id="4" name="TextBox 3">
            <a:extLst>
              <a:ext uri="{FF2B5EF4-FFF2-40B4-BE49-F238E27FC236}">
                <a16:creationId xmlns:a16="http://schemas.microsoft.com/office/drawing/2014/main" id="{C2628615-46DF-D0FC-E909-3F2E9045C498}"/>
              </a:ext>
            </a:extLst>
          </p:cNvPr>
          <p:cNvSpPr txBox="1"/>
          <p:nvPr/>
        </p:nvSpPr>
        <p:spPr>
          <a:xfrm>
            <a:off x="0" y="1895162"/>
            <a:ext cx="12199374" cy="505138"/>
          </a:xfrm>
          <a:prstGeom prst="rect">
            <a:avLst/>
          </a:prstGeom>
          <a:noFill/>
        </p:spPr>
        <p:txBody>
          <a:bodyPr wrap="square" rtlCol="0">
            <a:spAutoFit/>
          </a:bodyPr>
          <a:lstStyle>
            <a:defPPr>
              <a:defRPr lang="en-US"/>
            </a:defPPr>
            <a:lvl1pPr algn="just">
              <a:lnSpc>
                <a:spcPct val="125000"/>
              </a:lnSpc>
              <a:spcAft>
                <a:spcPts val="1000"/>
              </a:spcAft>
              <a:defRPr sz="2400">
                <a:solidFill>
                  <a:srgbClr val="000000"/>
                </a:solidFill>
                <a:effectLst/>
                <a:latin typeface="UTM Avo" panose="02040603050506020204" pitchFamily="18" charset="0"/>
                <a:ea typeface="Calibri" panose="020F0502020204030204" pitchFamily="34" charset="0"/>
                <a:cs typeface="Times New Roman" panose="02020603050405020304" pitchFamily="18" charset="0"/>
              </a:defRPr>
            </a:lvl1pPr>
          </a:lstStyle>
          <a:p>
            <a:pPr algn="ctr"/>
            <a:r>
              <a:rPr lang="en-US" b="1" dirty="0"/>
              <a:t>Em </a:t>
            </a:r>
            <a:r>
              <a:rPr lang="vi-VN" b="1" dirty="0"/>
              <a:t>hãy viết 3 câu tả đồ vật hoặc con vật, cây cối có hình ảnh nhân hóa. </a:t>
            </a:r>
          </a:p>
        </p:txBody>
      </p:sp>
      <p:sp>
        <p:nvSpPr>
          <p:cNvPr id="5" name="Arrow: Right 4">
            <a:extLst>
              <a:ext uri="{FF2B5EF4-FFF2-40B4-BE49-F238E27FC236}">
                <a16:creationId xmlns:a16="http://schemas.microsoft.com/office/drawing/2014/main" id="{8B1C9E79-4AC0-BBBC-731A-B87ED38257C7}"/>
              </a:ext>
            </a:extLst>
          </p:cNvPr>
          <p:cNvSpPr/>
          <p:nvPr/>
        </p:nvSpPr>
        <p:spPr>
          <a:xfrm>
            <a:off x="3932903" y="2500659"/>
            <a:ext cx="838200" cy="762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459A909-C2B6-9514-A709-9D7166474D29}"/>
              </a:ext>
            </a:extLst>
          </p:cNvPr>
          <p:cNvSpPr txBox="1"/>
          <p:nvPr/>
        </p:nvSpPr>
        <p:spPr>
          <a:xfrm>
            <a:off x="4771103" y="2500659"/>
            <a:ext cx="6968613" cy="2783839"/>
          </a:xfrm>
          <a:prstGeom prst="rect">
            <a:avLst/>
          </a:prstGeom>
          <a:noFill/>
        </p:spPr>
        <p:txBody>
          <a:bodyPr wrap="square" rtlCol="0">
            <a:spAutoFit/>
          </a:bodyPr>
          <a:lstStyle/>
          <a:p>
            <a:pPr algn="just">
              <a:lnSpc>
                <a:spcPct val="150000"/>
              </a:lnSpc>
            </a:pPr>
            <a:r>
              <a:rPr lang="vi-VN" sz="2400" b="1"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Gợi</a:t>
            </a:r>
            <a:r>
              <a:rPr lang="vi-VN" sz="2400" b="1" dirty="0">
                <a:solidFill>
                  <a:srgbClr val="000000"/>
                </a:solidFill>
                <a:latin typeface="UTM Avo" panose="02040603050506020204" pitchFamily="18" charset="0"/>
                <a:ea typeface="Calibri" panose="020F0502020204030204" pitchFamily="34" charset="0"/>
                <a:cs typeface="Times New Roman" panose="02020603050405020304" pitchFamily="18" charset="0"/>
              </a:rPr>
              <a:t> ý:</a:t>
            </a:r>
          </a:p>
          <a:p>
            <a:pPr algn="just">
              <a:lnSpc>
                <a:spcPct val="150000"/>
              </a:lnSpc>
            </a:pP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Cậu</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bút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chì</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này</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thật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là</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nghịch</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Em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muốn</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kẻ</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đường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thẳng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cậu</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ta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lại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nhảy</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nhót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thè</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lưỡi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trêu em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và</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lượn</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một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vòng</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tròn</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Này</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bút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chì</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nghịch</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vừa</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thôi,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vào</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hộp</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bút</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ngồi</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nhé</a:t>
            </a:r>
            <a:r>
              <a:rPr lang="vi-VN" sz="2400" dirty="0">
                <a:solidFill>
                  <a:srgbClr val="000000"/>
                </a:solidFill>
                <a:latin typeface="UTM Avo"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5475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6DCF3-0B5E-B005-03FB-698803C80EFB}"/>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32796A68-865B-6F93-C441-F425AFD024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2FDE32FA-0023-3610-4107-F9A0B4B76422}"/>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12">
            <a:extLst>
              <a:ext uri="{FF2B5EF4-FFF2-40B4-BE49-F238E27FC236}">
                <a16:creationId xmlns:a16="http://schemas.microsoft.com/office/drawing/2014/main" id="{61A93BDE-9DE2-24D1-0226-866221D421C6}"/>
              </a:ext>
            </a:extLst>
          </p:cNvPr>
          <p:cNvSpPr/>
          <p:nvPr/>
        </p:nvSpPr>
        <p:spPr>
          <a:xfrm>
            <a:off x="1350981" y="2004021"/>
            <a:ext cx="3780510" cy="3241025"/>
          </a:xfrm>
          <a:prstGeom prst="cloud">
            <a:avLst/>
          </a:prstGeom>
          <a:solidFill>
            <a:schemeClr val="accent6">
              <a:lumMod val="40000"/>
              <a:lumOff val="60000"/>
            </a:schemeClr>
          </a:solidFill>
        </p:spPr>
        <p:txBody>
          <a:bodyPr/>
          <a:lstStyle/>
          <a:p>
            <a:endParaRPr lang="en-US"/>
          </a:p>
        </p:txBody>
      </p:sp>
      <p:sp>
        <p:nvSpPr>
          <p:cNvPr id="11" name="Freeform 12">
            <a:extLst>
              <a:ext uri="{FF2B5EF4-FFF2-40B4-BE49-F238E27FC236}">
                <a16:creationId xmlns:a16="http://schemas.microsoft.com/office/drawing/2014/main" id="{ED2C3AE9-C1F5-2EA2-1753-A1527D757D2F}"/>
              </a:ext>
            </a:extLst>
          </p:cNvPr>
          <p:cNvSpPr/>
          <p:nvPr/>
        </p:nvSpPr>
        <p:spPr>
          <a:xfrm>
            <a:off x="7060511" y="2044645"/>
            <a:ext cx="3780510" cy="3241025"/>
          </a:xfrm>
          <a:prstGeom prst="cloud">
            <a:avLst/>
          </a:prstGeom>
          <a:solidFill>
            <a:schemeClr val="accent6">
              <a:lumMod val="40000"/>
              <a:lumOff val="60000"/>
            </a:schemeClr>
          </a:solidFill>
        </p:spPr>
        <p:txBody>
          <a:bodyPr/>
          <a:lstStyle/>
          <a:p>
            <a:endParaRPr lang="en-US"/>
          </a:p>
        </p:txBody>
      </p:sp>
      <p:sp>
        <p:nvSpPr>
          <p:cNvPr id="3" name="TextBox 13">
            <a:extLst>
              <a:ext uri="{FF2B5EF4-FFF2-40B4-BE49-F238E27FC236}">
                <a16:creationId xmlns:a16="http://schemas.microsoft.com/office/drawing/2014/main" id="{256E800E-ADE8-CF95-6178-028551E0BB7A}"/>
              </a:ext>
            </a:extLst>
          </p:cNvPr>
          <p:cNvSpPr txBox="1"/>
          <p:nvPr/>
        </p:nvSpPr>
        <p:spPr>
          <a:xfrm>
            <a:off x="1740310" y="2864807"/>
            <a:ext cx="2866110" cy="1128386"/>
          </a:xfrm>
          <a:prstGeom prst="rect">
            <a:avLst/>
          </a:prstGeom>
          <a:noFill/>
        </p:spPr>
        <p:txBody>
          <a:bodyPr wrap="square" rtlCol="0">
            <a:spAutoFit/>
          </a:bodyPr>
          <a:lstStyle>
            <a:defPPr>
              <a:defRPr lang="en-US"/>
            </a:defPPr>
            <a:lvl1pPr algn="just">
              <a:lnSpc>
                <a:spcPct val="150000"/>
              </a:lnSpc>
              <a:defRPr sz="2400" b="1">
                <a:solidFill>
                  <a:srgbClr val="000000"/>
                </a:solidFill>
                <a:latin typeface="UTM Avo" panose="02040603050506020204" pitchFamily="18" charset="0"/>
                <a:ea typeface="Calibri" panose="020F0502020204030204" pitchFamily="34" charset="0"/>
                <a:cs typeface="Times New Roman" panose="02020603050405020304" pitchFamily="18" charset="0"/>
              </a:defRPr>
            </a:lvl1pPr>
          </a:lstStyle>
          <a:p>
            <a:pPr algn="ctr"/>
            <a:r>
              <a:rPr lang="vi-VN" dirty="0"/>
              <a:t>Ôn tập kiến thức về nhân hóa</a:t>
            </a:r>
          </a:p>
        </p:txBody>
      </p:sp>
      <p:sp>
        <p:nvSpPr>
          <p:cNvPr id="7" name="TextBox 13">
            <a:extLst>
              <a:ext uri="{FF2B5EF4-FFF2-40B4-BE49-F238E27FC236}">
                <a16:creationId xmlns:a16="http://schemas.microsoft.com/office/drawing/2014/main" id="{1DF825B0-2F15-57CD-91B1-AA493B49B4D2}"/>
              </a:ext>
            </a:extLst>
          </p:cNvPr>
          <p:cNvSpPr txBox="1"/>
          <p:nvPr/>
        </p:nvSpPr>
        <p:spPr>
          <a:xfrm>
            <a:off x="7605245" y="2864807"/>
            <a:ext cx="2866110" cy="1036053"/>
          </a:xfrm>
          <a:prstGeom prst="rect">
            <a:avLst/>
          </a:prstGeom>
        </p:spPr>
        <p:txBody>
          <a:bodyPr wrap="square" lIns="0" tIns="0" rIns="0" bIns="0" rtlCol="0" anchor="t">
            <a:spAutoFit/>
          </a:bodyPr>
          <a:lstStyle/>
          <a:p>
            <a:pPr algn="ctr">
              <a:lnSpc>
                <a:spcPct val="150000"/>
              </a:lnSpc>
            </a:pPr>
            <a:r>
              <a:rPr lang="vi-VN" sz="2400" b="1" dirty="0">
                <a:solidFill>
                  <a:srgbClr val="000000"/>
                </a:solidFill>
                <a:latin typeface="UTM Avo" panose="02040603050506020204" pitchFamily="18" charset="0"/>
                <a:ea typeface="Calibri" panose="020F0502020204030204" pitchFamily="34" charset="0"/>
                <a:cs typeface="Times New Roman" panose="02020603050405020304" pitchFamily="18" charset="0"/>
              </a:rPr>
              <a:t>Hoàn thiện bài tập luyện tập</a:t>
            </a:r>
          </a:p>
        </p:txBody>
      </p:sp>
      <p:pic>
        <p:nvPicPr>
          <p:cNvPr id="12" name="Picture 5">
            <a:extLst>
              <a:ext uri="{FF2B5EF4-FFF2-40B4-BE49-F238E27FC236}">
                <a16:creationId xmlns:a16="http://schemas.microsoft.com/office/drawing/2014/main" id="{C9E3DFD1-1FEB-1C5D-FFF3-4F000BE4FC4C}"/>
              </a:ext>
            </a:extLst>
          </p:cNvPr>
          <p:cNvPicPr>
            <a:picLocks noChangeAspect="1"/>
          </p:cNvPicPr>
          <p:nvPr/>
        </p:nvPicPr>
        <p:blipFill>
          <a:blip r:embed="rId3"/>
          <a:srcRect/>
          <a:stretch>
            <a:fillRect/>
          </a:stretch>
        </p:blipFill>
        <p:spPr>
          <a:xfrm>
            <a:off x="5451980" y="3665158"/>
            <a:ext cx="1740310" cy="2829772"/>
          </a:xfrm>
          <a:prstGeom prst="rect">
            <a:avLst/>
          </a:prstGeom>
        </p:spPr>
      </p:pic>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359DC29-EB59-090A-8BFD-DA3D4C231FDD}"/>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C3D7F640-537E-7A39-01ED-544FF5306F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D1A63D98-F8C0-6EDC-FB9D-86025B3B5F0D}"/>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4771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B97D3FE-3B65-02C8-24B2-1FBDD9679BD4}"/>
              </a:ext>
            </a:extLst>
          </p:cNvPr>
          <p:cNvSpPr/>
          <p:nvPr/>
        </p:nvSpPr>
        <p:spPr>
          <a:xfrm>
            <a:off x="295109" y="3927043"/>
            <a:ext cx="4016020" cy="2675673"/>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8F76F8B1-41A9-7601-D364-ABFF684753DA}"/>
              </a:ext>
            </a:extLst>
          </p:cNvPr>
          <p:cNvGrpSpPr/>
          <p:nvPr/>
        </p:nvGrpSpPr>
        <p:grpSpPr>
          <a:xfrm>
            <a:off x="1143000" y="1943101"/>
            <a:ext cx="9658350" cy="1865191"/>
            <a:chOff x="1143000" y="2151260"/>
            <a:chExt cx="15697200" cy="3574406"/>
          </a:xfrm>
        </p:grpSpPr>
        <p:pic>
          <p:nvPicPr>
            <p:cNvPr id="9" name="Picture 4" descr="Question ">
              <a:extLst>
                <a:ext uri="{FF2B5EF4-FFF2-40B4-BE49-F238E27FC236}">
                  <a16:creationId xmlns:a16="http://schemas.microsoft.com/office/drawing/2014/main" id="{48245DE1-6DF6-3F38-E980-0C203D469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45412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0A22ED-F9F2-B0E6-2E31-696DAC64E3E2}"/>
                </a:ext>
              </a:extLst>
            </p:cNvPr>
            <p:cNvSpPr txBox="1"/>
            <p:nvPr/>
          </p:nvSpPr>
          <p:spPr>
            <a:xfrm>
              <a:off x="2819400" y="2151260"/>
              <a:ext cx="14020800" cy="3574406"/>
            </a:xfrm>
            <a:prstGeom prst="rect">
              <a:avLst/>
            </a:prstGeom>
            <a:noFill/>
          </p:spPr>
          <p:txBody>
            <a:bodyPr wrap="square" rtlCol="0">
              <a:spAutoFit/>
            </a:bodyPr>
            <a:lstStyle/>
            <a:p>
              <a:pPr algn="just">
                <a:lnSpc>
                  <a:spcPct val="125000"/>
                </a:lnSpc>
              </a:pPr>
              <a:r>
                <a:rPr lang="en-US" sz="3200" dirty="0">
                  <a:latin typeface="UTM Avo" panose="02040603050506020204" pitchFamily="18" charset="0"/>
                  <a:cs typeface="Arial" panose="020B0604020202020204" pitchFamily="34" charset="0"/>
                </a:rPr>
                <a:t>Em </a:t>
              </a:r>
              <a:r>
                <a:rPr lang="en-US" sz="3200" dirty="0" err="1">
                  <a:latin typeface="UTM Avo" panose="02040603050506020204" pitchFamily="18" charset="0"/>
                  <a:cs typeface="Arial" panose="020B0604020202020204" pitchFamily="34" charset="0"/>
                </a:rPr>
                <a:t>hãy</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đặt</a:t>
              </a:r>
              <a:r>
                <a:rPr lang="en-US" sz="3200" dirty="0">
                  <a:latin typeface="UTM Avo" panose="02040603050506020204" pitchFamily="18" charset="0"/>
                  <a:cs typeface="Arial" panose="020B0604020202020204" pitchFamily="34" charset="0"/>
                </a:rPr>
                <a:t> 2 </a:t>
              </a:r>
              <a:r>
                <a:rPr lang="en-US" sz="3200" dirty="0" err="1">
                  <a:latin typeface="UTM Avo" panose="02040603050506020204" pitchFamily="18" charset="0"/>
                  <a:cs typeface="Arial" panose="020B0604020202020204" pitchFamily="34" charset="0"/>
                </a:rPr>
                <a:t>câu</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trong</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đó</a:t>
              </a:r>
              <a:r>
                <a:rPr lang="en-US" sz="3200" dirty="0">
                  <a:latin typeface="UTM Avo" panose="02040603050506020204" pitchFamily="18" charset="0"/>
                  <a:cs typeface="Arial" panose="020B0604020202020204" pitchFamily="34" charset="0"/>
                </a:rPr>
                <a:t> có </a:t>
              </a:r>
              <a:r>
                <a:rPr lang="en-US" sz="3200" dirty="0" err="1">
                  <a:latin typeface="UTM Avo" panose="02040603050506020204" pitchFamily="18" charset="0"/>
                  <a:cs typeface="Arial" panose="020B0604020202020204" pitchFamily="34" charset="0"/>
                </a:rPr>
                <a:t>sử</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dụng</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biện</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pháp</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nghệ</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thuật</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nhân</a:t>
              </a:r>
              <a:r>
                <a:rPr lang="en-US" sz="3200" dirty="0">
                  <a:latin typeface="UTM Avo" panose="02040603050506020204" pitchFamily="18" charset="0"/>
                  <a:cs typeface="Arial" panose="020B0604020202020204" pitchFamily="34" charset="0"/>
                </a:rPr>
                <a:t> </a:t>
              </a:r>
              <a:r>
                <a:rPr lang="en-US" sz="3200" dirty="0" err="1">
                  <a:latin typeface="UTM Avo" panose="02040603050506020204" pitchFamily="18" charset="0"/>
                  <a:cs typeface="Arial" panose="020B0604020202020204" pitchFamily="34" charset="0"/>
                </a:rPr>
                <a:t>hóa</a:t>
              </a:r>
              <a:r>
                <a:rPr lang="en-US" sz="3200" dirty="0">
                  <a:latin typeface="UTM Avo" panose="02040603050506020204" pitchFamily="18" charset="0"/>
                  <a:cs typeface="Arial" panose="020B0604020202020204" pitchFamily="34" charset="0"/>
                </a:rPr>
                <a:t>. </a:t>
              </a:r>
            </a:p>
          </p:txBody>
        </p:sp>
      </p:grpSp>
      <p:sp>
        <p:nvSpPr>
          <p:cNvPr id="11" name="Speech Bubble: Rectangle with Corners Rounded 10">
            <a:extLst>
              <a:ext uri="{FF2B5EF4-FFF2-40B4-BE49-F238E27FC236}">
                <a16:creationId xmlns:a16="http://schemas.microsoft.com/office/drawing/2014/main" id="{7681DF5D-784B-B80C-138E-BB11733AB240}"/>
              </a:ext>
            </a:extLst>
          </p:cNvPr>
          <p:cNvSpPr/>
          <p:nvPr/>
        </p:nvSpPr>
        <p:spPr>
          <a:xfrm>
            <a:off x="5440956" y="3639706"/>
            <a:ext cx="4445994" cy="1184397"/>
          </a:xfrm>
          <a:prstGeom prst="wedgeRoundRectCallout">
            <a:avLst>
              <a:gd name="adj1" fmla="val -74970"/>
              <a:gd name="adj2" fmla="val 42187"/>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UTM Avo" panose="02040603050506020204" pitchFamily="18" charset="0"/>
                <a:cs typeface="Arial" panose="020B0604020202020204" pitchFamily="34" charset="0"/>
              </a:rPr>
              <a:t>Ông</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mặt</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trời</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nở</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nụ</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cười</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rạng</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rỡ</a:t>
            </a:r>
            <a:r>
              <a:rPr lang="en-US" sz="2800" dirty="0">
                <a:solidFill>
                  <a:schemeClr val="tx1"/>
                </a:solidFill>
                <a:latin typeface="UTM Avo" panose="02040603050506020204" pitchFamily="18"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75C52354-74C4-5BDD-0F90-499BFE4FB245}"/>
              </a:ext>
            </a:extLst>
          </p:cNvPr>
          <p:cNvSpPr/>
          <p:nvPr/>
        </p:nvSpPr>
        <p:spPr>
          <a:xfrm>
            <a:off x="5440956" y="5006853"/>
            <a:ext cx="4445994" cy="1184397"/>
          </a:xfrm>
          <a:prstGeom prst="wedgeRoundRectCallout">
            <a:avLst>
              <a:gd name="adj1" fmla="val -70170"/>
              <a:gd name="adj2" fmla="val -39065"/>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800" dirty="0" err="1">
                <a:solidFill>
                  <a:schemeClr val="tx1"/>
                </a:solidFill>
                <a:latin typeface="UTM Avo" panose="02040603050506020204" pitchFamily="18" charset="0"/>
                <a:cs typeface="Arial" panose="020B0604020202020204" pitchFamily="34" charset="0"/>
              </a:rPr>
              <a:t>Những</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chú</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gà</a:t>
            </a:r>
            <a:r>
              <a:rPr lang="en-US" sz="2800" dirty="0">
                <a:solidFill>
                  <a:schemeClr val="tx1"/>
                </a:solidFill>
                <a:latin typeface="UTM Avo" panose="02040603050506020204" pitchFamily="18" charset="0"/>
                <a:cs typeface="Arial" panose="020B0604020202020204" pitchFamily="34" charset="0"/>
              </a:rPr>
              <a:t> con </a:t>
            </a:r>
            <a:r>
              <a:rPr lang="en-US" sz="2800" dirty="0" err="1">
                <a:solidFill>
                  <a:schemeClr val="tx1"/>
                </a:solidFill>
                <a:latin typeface="UTM Avo" panose="02040603050506020204" pitchFamily="18" charset="0"/>
                <a:cs typeface="Arial" panose="020B0604020202020204" pitchFamily="34" charset="0"/>
              </a:rPr>
              <a:t>cứ</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lon</a:t>
            </a:r>
            <a:r>
              <a:rPr lang="en-US" sz="2800" dirty="0">
                <a:solidFill>
                  <a:schemeClr val="tx1"/>
                </a:solidFill>
                <a:latin typeface="UTM Avo" panose="02040603050506020204" pitchFamily="18" charset="0"/>
                <a:cs typeface="Arial" panose="020B0604020202020204" pitchFamily="34" charset="0"/>
              </a:rPr>
              <a:t> ton </a:t>
            </a:r>
            <a:r>
              <a:rPr lang="en-US" sz="2800" dirty="0" err="1">
                <a:solidFill>
                  <a:schemeClr val="tx1"/>
                </a:solidFill>
                <a:latin typeface="UTM Avo" panose="02040603050506020204" pitchFamily="18" charset="0"/>
                <a:cs typeface="Arial" panose="020B0604020202020204" pitchFamily="34" charset="0"/>
              </a:rPr>
              <a:t>theo</a:t>
            </a:r>
            <a:r>
              <a:rPr lang="en-US" sz="2800" dirty="0">
                <a:solidFill>
                  <a:schemeClr val="tx1"/>
                </a:solidFill>
                <a:latin typeface="UTM Avo" panose="02040603050506020204" pitchFamily="18" charset="0"/>
                <a:cs typeface="Arial" panose="020B0604020202020204" pitchFamily="34" charset="0"/>
              </a:rPr>
              <a:t> </a:t>
            </a:r>
            <a:r>
              <a:rPr lang="en-US" sz="2800" dirty="0" err="1">
                <a:solidFill>
                  <a:schemeClr val="tx1"/>
                </a:solidFill>
                <a:latin typeface="UTM Avo" panose="02040603050506020204" pitchFamily="18" charset="0"/>
                <a:cs typeface="Arial" panose="020B0604020202020204" pitchFamily="34" charset="0"/>
              </a:rPr>
              <a:t>mẹ</a:t>
            </a:r>
            <a:r>
              <a:rPr lang="en-US" sz="2800" dirty="0">
                <a:solidFill>
                  <a:schemeClr val="tx1"/>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41592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669CDB-54CF-8F53-1EEA-DA370F465348}"/>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072B7667-8C28-12D6-0F9C-02AFFA398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97335E1A-A12E-0C18-8333-337C6570A65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5939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FAC64B-8198-1D8A-ACDE-300F0F8B5739}"/>
              </a:ext>
            </a:extLst>
          </p:cNvPr>
          <p:cNvSpPr/>
          <p:nvPr/>
        </p:nvSpPr>
        <p:spPr>
          <a:xfrm>
            <a:off x="0" y="5200650"/>
            <a:ext cx="12192000" cy="1657350"/>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81586ABF-C3B3-6A63-B065-1826EB677151}"/>
              </a:ext>
            </a:extLst>
          </p:cNvPr>
          <p:cNvSpPr txBox="1"/>
          <p:nvPr/>
        </p:nvSpPr>
        <p:spPr>
          <a:xfrm>
            <a:off x="3291826" y="1505580"/>
            <a:ext cx="5608348" cy="482055"/>
          </a:xfrm>
          <a:prstGeom prst="rect">
            <a:avLst/>
          </a:prstGeom>
        </p:spPr>
        <p:txBody>
          <a:bodyPr wrap="square" lIns="0" tIns="0" rIns="0" bIns="0" rtlCol="0" anchor="t">
            <a:spAutoFit/>
          </a:bodyPr>
          <a:lstStyle/>
          <a:p>
            <a:pPr algn="ctr">
              <a:lnSpc>
                <a:spcPct val="150000"/>
              </a:lnSpc>
              <a:spcAft>
                <a:spcPts val="1000"/>
              </a:spcAft>
            </a:pPr>
            <a:r>
              <a:rPr lang="vi-VN" sz="2400" b="1"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rPr>
              <a:t>Đọc bài thơ sau và trả lời câu hỏi</a:t>
            </a:r>
          </a:p>
        </p:txBody>
      </p:sp>
      <p:sp>
        <p:nvSpPr>
          <p:cNvPr id="3" name="TextBox 14">
            <a:extLst>
              <a:ext uri="{FF2B5EF4-FFF2-40B4-BE49-F238E27FC236}">
                <a16:creationId xmlns:a16="http://schemas.microsoft.com/office/drawing/2014/main" id="{38459FB1-3F9A-D27D-0472-2ADCDF21B23C}"/>
              </a:ext>
            </a:extLst>
          </p:cNvPr>
          <p:cNvSpPr txBox="1"/>
          <p:nvPr/>
        </p:nvSpPr>
        <p:spPr>
          <a:xfrm>
            <a:off x="-105945" y="2486083"/>
            <a:ext cx="4016009" cy="4231928"/>
          </a:xfrm>
          <a:prstGeom prst="rect">
            <a:avLst/>
          </a:prstGeom>
        </p:spPr>
        <p:txBody>
          <a:bodyPr wrap="square" lIns="0" tIns="0" rIns="0" bIns="0" rtlCol="0" anchor="t">
            <a:spAutoFit/>
          </a:bodyPr>
          <a:lstStyle/>
          <a:p>
            <a:pPr algn="ctr">
              <a:spcAft>
                <a:spcPts val="1000"/>
              </a:spcAft>
            </a:pPr>
            <a:r>
              <a:rPr lang="vi-VN" sz="2000" b="1"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MẶT TRỜI ÓNG ÁNH</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Mặt Trời óng ánh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Toả nắng hai mẹ con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Bóng con và bóng mẹ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Dắt nhau đi trên đường.</a:t>
            </a:r>
          </a:p>
          <a:p>
            <a:pPr algn="ctr">
              <a:spcAft>
                <a:spcPts val="1000"/>
              </a:spcAft>
            </a:pPr>
            <a:endPar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endParaRP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nhíu mắt nhìn em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Em nhíu mắt nhìn ông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ở trên trời nhé! </a:t>
            </a:r>
          </a:p>
          <a:p>
            <a:pPr algn="ctr">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Cháu ở dưới này thôi!".</a:t>
            </a:r>
          </a:p>
        </p:txBody>
      </p:sp>
      <p:sp>
        <p:nvSpPr>
          <p:cNvPr id="4" name="TextBox 14">
            <a:extLst>
              <a:ext uri="{FF2B5EF4-FFF2-40B4-BE49-F238E27FC236}">
                <a16:creationId xmlns:a16="http://schemas.microsoft.com/office/drawing/2014/main" id="{A893D258-37E1-11AF-96CC-B39E287535D5}"/>
              </a:ext>
            </a:extLst>
          </p:cNvPr>
          <p:cNvSpPr txBox="1"/>
          <p:nvPr/>
        </p:nvSpPr>
        <p:spPr>
          <a:xfrm>
            <a:off x="3910064" y="2991613"/>
            <a:ext cx="3828226" cy="2051844"/>
          </a:xfrm>
          <a:prstGeom prst="rect">
            <a:avLst/>
          </a:prstGeom>
        </p:spPr>
        <p:txBody>
          <a:bodyPr wrap="square" lIns="0" tIns="0" rIns="0" bIns="0" rtlCol="0" anchor="t">
            <a:spAutoFit/>
          </a:bodyPr>
          <a:lstStyle/>
          <a:p>
            <a:pPr algn="just">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Mặt</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Trời</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óng</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ánh</a:t>
            </a:r>
            <a:endPar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endParaRPr>
          </a:p>
          <a:p>
            <a:pPr algn="just">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Hai ông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cháu</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cùng</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cười</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p>
          <a:p>
            <a:pPr algn="just">
              <a:spcAft>
                <a:spcPts val="1000"/>
              </a:spcAft>
            </a:pP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Mẹ</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cười</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đi bên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cạnh</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p>
          <a:p>
            <a:pPr algn="just">
              <a:spcAft>
                <a:spcPts val="1000"/>
              </a:spcAft>
            </a:pP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Ông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Mặt</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Trời</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óng</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r>
              <a:rPr lang="vi-VN" sz="2000" dirty="0" err="1">
                <a:solidFill>
                  <a:srgbClr val="000000"/>
                </a:solidFill>
                <a:latin typeface="UTM Avo" panose="02040603050506020204" pitchFamily="18" charset="0"/>
                <a:ea typeface="Calibri" panose="020F0502020204030204" pitchFamily="34" charset="0"/>
                <a:cs typeface="Times New Roman" panose="02020603050405020304" pitchFamily="18" charset="0"/>
              </a:rPr>
              <a:t>ánh</a:t>
            </a:r>
            <a:r>
              <a:rPr lang="vi-VN" sz="2000" dirty="0">
                <a:solidFill>
                  <a:srgbClr val="000000"/>
                </a:solidFill>
                <a:latin typeface="UTM Avo" panose="02040603050506020204" pitchFamily="18" charset="0"/>
                <a:ea typeface="Calibri" panose="020F0502020204030204" pitchFamily="34" charset="0"/>
                <a:cs typeface="Times New Roman" panose="02020603050405020304" pitchFamily="18" charset="0"/>
              </a:rPr>
              <a:t>... </a:t>
            </a:r>
          </a:p>
          <a:p>
            <a:pPr algn="r">
              <a:spcAft>
                <a:spcPts val="1000"/>
              </a:spcAft>
            </a:pPr>
            <a:r>
              <a:rPr lang="vi-VN" sz="2000" i="1" dirty="0">
                <a:solidFill>
                  <a:srgbClr val="000000"/>
                </a:solidFill>
                <a:latin typeface="UTM Avo" panose="02040603050506020204" pitchFamily="18" charset="0"/>
                <a:ea typeface="Calibri" panose="020F0502020204030204" pitchFamily="34" charset="0"/>
                <a:cs typeface="Times New Roman" panose="02020603050405020304" pitchFamily="18" charset="0"/>
              </a:rPr>
              <a:t>Ngô Thị Bích Hiền</a:t>
            </a:r>
          </a:p>
        </p:txBody>
      </p:sp>
      <p:grpSp>
        <p:nvGrpSpPr>
          <p:cNvPr id="13" name="Group 12">
            <a:extLst>
              <a:ext uri="{FF2B5EF4-FFF2-40B4-BE49-F238E27FC236}">
                <a16:creationId xmlns:a16="http://schemas.microsoft.com/office/drawing/2014/main" id="{0F539239-ABD2-DBC1-D6E5-A8A4B3EB7BF1}"/>
              </a:ext>
            </a:extLst>
          </p:cNvPr>
          <p:cNvGrpSpPr/>
          <p:nvPr/>
        </p:nvGrpSpPr>
        <p:grpSpPr>
          <a:xfrm>
            <a:off x="8060580" y="2156502"/>
            <a:ext cx="4471770" cy="4868069"/>
            <a:chOff x="7145731" y="3953832"/>
            <a:chExt cx="2741219" cy="3027033"/>
          </a:xfrm>
        </p:grpSpPr>
        <p:pic>
          <p:nvPicPr>
            <p:cNvPr id="11" name="Picture 10">
              <a:extLst>
                <a:ext uri="{FF2B5EF4-FFF2-40B4-BE49-F238E27FC236}">
                  <a16:creationId xmlns:a16="http://schemas.microsoft.com/office/drawing/2014/main" id="{99102807-D37B-7334-8B5A-CEB64B67F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731" y="3953832"/>
              <a:ext cx="2741219" cy="3027033"/>
            </a:xfrm>
            <a:prstGeom prst="rect">
              <a:avLst/>
            </a:prstGeom>
          </p:spPr>
        </p:pic>
        <p:sp>
          <p:nvSpPr>
            <p:cNvPr id="12" name="Rectangle 11">
              <a:extLst>
                <a:ext uri="{FF2B5EF4-FFF2-40B4-BE49-F238E27FC236}">
                  <a16:creationId xmlns:a16="http://schemas.microsoft.com/office/drawing/2014/main" id="{69097D24-38EB-1010-B8FB-CD9DB2D65D37}"/>
                </a:ext>
              </a:extLst>
            </p:cNvPr>
            <p:cNvSpPr/>
            <p:nvPr/>
          </p:nvSpPr>
          <p:spPr>
            <a:xfrm>
              <a:off x="7145731" y="6420683"/>
              <a:ext cx="819150" cy="43731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44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1B52D5E1-6D91-CC42-9F3A-E8A937E78C7D}"/>
              </a:ext>
            </a:extLst>
          </p:cNvPr>
          <p:cNvSpPr txBox="1"/>
          <p:nvPr/>
        </p:nvSpPr>
        <p:spPr>
          <a:xfrm>
            <a:off x="468577" y="1749492"/>
            <a:ext cx="4493869" cy="562398"/>
          </a:xfrm>
          <a:prstGeom prst="rect">
            <a:avLst/>
          </a:prstGeom>
        </p:spPr>
        <p:txBody>
          <a:bodyPr wrap="square" lIns="0" tIns="0" rIns="0" bIns="0" rtlCol="0" anchor="t">
            <a:spAutoFit/>
          </a:bodyPr>
          <a:lstStyle/>
          <a:p>
            <a:pPr algn="ctr">
              <a:lnSpc>
                <a:spcPct val="150000"/>
              </a:lnSpc>
              <a:spcAft>
                <a:spcPts val="1000"/>
              </a:spcAft>
            </a:pPr>
            <a:r>
              <a:rPr lang="en-US" sz="2800" b="1" dirty="0">
                <a:solidFill>
                  <a:srgbClr val="C00000"/>
                </a:solidFill>
                <a:latin typeface="UTM Avo" panose="02040603050506020204" pitchFamily="18" charset="0"/>
              </a:rPr>
              <a:t>THẢO LUẬN NHÓM ĐÔI</a:t>
            </a:r>
          </a:p>
        </p:txBody>
      </p:sp>
      <p:sp>
        <p:nvSpPr>
          <p:cNvPr id="6" name="TextBox 14">
            <a:extLst>
              <a:ext uri="{FF2B5EF4-FFF2-40B4-BE49-F238E27FC236}">
                <a16:creationId xmlns:a16="http://schemas.microsoft.com/office/drawing/2014/main" id="{A1865EFC-5263-2007-5E8F-7C706BEF0AB3}"/>
              </a:ext>
            </a:extLst>
          </p:cNvPr>
          <p:cNvSpPr txBox="1"/>
          <p:nvPr/>
        </p:nvSpPr>
        <p:spPr>
          <a:xfrm>
            <a:off x="5124256" y="2995548"/>
            <a:ext cx="7084863" cy="866904"/>
          </a:xfrm>
          <a:prstGeom prst="rect">
            <a:avLst/>
          </a:prstGeom>
        </p:spPr>
        <p:txBody>
          <a:bodyPr wrap="square" lIns="0" tIns="0" rIns="0" bIns="0" rtlCol="0" anchor="t">
            <a:spAutoFit/>
          </a:bodyPr>
          <a:lstStyle>
            <a:defPPr>
              <a:defRPr lang="en-US"/>
            </a:defPPr>
            <a:lvl1pPr algn="ctr">
              <a:lnSpc>
                <a:spcPct val="150000"/>
              </a:lnSpc>
              <a:spcAft>
                <a:spcPts val="1000"/>
              </a:spcAft>
              <a:defRPr b="1">
                <a:latin typeface="UTM Avo" panose="02040603050506020204" pitchFamily="18" charset="0"/>
              </a:defRPr>
            </a:lvl1pPr>
          </a:lstStyle>
          <a:p>
            <a:pPr algn="l">
              <a:lnSpc>
                <a:spcPct val="100000"/>
              </a:lnSpc>
            </a:pPr>
            <a:r>
              <a:rPr lang="vi-VN" sz="2400" b="0" dirty="0"/>
              <a:t>a) Sự vật nào được nhân hoá trong bài thơ? </a:t>
            </a:r>
          </a:p>
          <a:p>
            <a:pPr algn="l">
              <a:lnSpc>
                <a:spcPct val="100000"/>
              </a:lnSpc>
            </a:pPr>
            <a:r>
              <a:rPr lang="vi-VN" sz="2400" b="0" dirty="0"/>
              <a:t>b) Sự vật đó được nhân hoá bằng cách nào?</a:t>
            </a:r>
          </a:p>
        </p:txBody>
      </p:sp>
      <p:pic>
        <p:nvPicPr>
          <p:cNvPr id="7" name="Picture 24">
            <a:extLst>
              <a:ext uri="{FF2B5EF4-FFF2-40B4-BE49-F238E27FC236}">
                <a16:creationId xmlns:a16="http://schemas.microsoft.com/office/drawing/2014/main" id="{DFC58B12-61FC-4B85-86D6-ADC285CCC6E2}"/>
              </a:ext>
            </a:extLst>
          </p:cNvPr>
          <p:cNvPicPr>
            <a:picLocks noChangeAspect="1"/>
          </p:cNvPicPr>
          <p:nvPr/>
        </p:nvPicPr>
        <p:blipFill>
          <a:blip r:embed="rId3"/>
          <a:srcRect/>
          <a:stretch>
            <a:fillRect/>
          </a:stretch>
        </p:blipFill>
        <p:spPr>
          <a:xfrm>
            <a:off x="5124256" y="1749492"/>
            <a:ext cx="1226671" cy="1008426"/>
          </a:xfrm>
          <a:prstGeom prst="rect">
            <a:avLst/>
          </a:prstGeom>
        </p:spPr>
      </p:pic>
      <p:grpSp>
        <p:nvGrpSpPr>
          <p:cNvPr id="8" name="Group 7">
            <a:extLst>
              <a:ext uri="{FF2B5EF4-FFF2-40B4-BE49-F238E27FC236}">
                <a16:creationId xmlns:a16="http://schemas.microsoft.com/office/drawing/2014/main" id="{ECDAF79D-B647-AB9E-3317-68388CF17834}"/>
              </a:ext>
            </a:extLst>
          </p:cNvPr>
          <p:cNvGrpSpPr/>
          <p:nvPr/>
        </p:nvGrpSpPr>
        <p:grpSpPr>
          <a:xfrm>
            <a:off x="9010651" y="4368957"/>
            <a:ext cx="2038350" cy="2317593"/>
            <a:chOff x="3211175" y="5984410"/>
            <a:chExt cx="3754431" cy="4215611"/>
          </a:xfrm>
        </p:grpSpPr>
        <p:pic>
          <p:nvPicPr>
            <p:cNvPr id="10" name="Picture 7">
              <a:extLst>
                <a:ext uri="{FF2B5EF4-FFF2-40B4-BE49-F238E27FC236}">
                  <a16:creationId xmlns:a16="http://schemas.microsoft.com/office/drawing/2014/main" id="{88AC2A19-A1A3-096A-4C08-6E1E6E1D6C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1175" y="6085221"/>
              <a:ext cx="2187702" cy="4114800"/>
            </a:xfrm>
            <a:prstGeom prst="rect">
              <a:avLst/>
            </a:prstGeom>
          </p:spPr>
        </p:pic>
        <p:pic>
          <p:nvPicPr>
            <p:cNvPr id="14" name="Picture 8">
              <a:extLst>
                <a:ext uri="{FF2B5EF4-FFF2-40B4-BE49-F238E27FC236}">
                  <a16:creationId xmlns:a16="http://schemas.microsoft.com/office/drawing/2014/main" id="{A7A044F9-9846-7813-15FC-ACE0736D8962}"/>
                </a:ext>
              </a:extLst>
            </p:cNvPr>
            <p:cNvPicPr>
              <a:picLocks noChangeAspect="1"/>
            </p:cNvPicPr>
            <p:nvPr/>
          </p:nvPicPr>
          <p:blipFill>
            <a:blip r:embed="rId6"/>
            <a:srcRect/>
            <a:stretch>
              <a:fillRect/>
            </a:stretch>
          </p:blipFill>
          <p:spPr>
            <a:xfrm>
              <a:off x="4949354" y="5984410"/>
              <a:ext cx="2016252" cy="4114800"/>
            </a:xfrm>
            <a:prstGeom prst="rect">
              <a:avLst/>
            </a:prstGeom>
          </p:spPr>
        </p:pic>
      </p:grpSp>
      <p:grpSp>
        <p:nvGrpSpPr>
          <p:cNvPr id="15" name="Group 14">
            <a:extLst>
              <a:ext uri="{FF2B5EF4-FFF2-40B4-BE49-F238E27FC236}">
                <a16:creationId xmlns:a16="http://schemas.microsoft.com/office/drawing/2014/main" id="{E4F9CD84-3744-C241-876A-5CB6B5D12581}"/>
              </a:ext>
            </a:extLst>
          </p:cNvPr>
          <p:cNvGrpSpPr/>
          <p:nvPr/>
        </p:nvGrpSpPr>
        <p:grpSpPr>
          <a:xfrm>
            <a:off x="211481" y="2457450"/>
            <a:ext cx="4207961" cy="4580880"/>
            <a:chOff x="7145731" y="3953832"/>
            <a:chExt cx="2741219" cy="3027033"/>
          </a:xfrm>
        </p:grpSpPr>
        <p:pic>
          <p:nvPicPr>
            <p:cNvPr id="16" name="Picture 15">
              <a:extLst>
                <a:ext uri="{FF2B5EF4-FFF2-40B4-BE49-F238E27FC236}">
                  <a16:creationId xmlns:a16="http://schemas.microsoft.com/office/drawing/2014/main" id="{9C6810F2-2068-335A-2F40-80EA92D2A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5731" y="3953832"/>
              <a:ext cx="2741219" cy="3027033"/>
            </a:xfrm>
            <a:prstGeom prst="rect">
              <a:avLst/>
            </a:prstGeom>
          </p:spPr>
        </p:pic>
        <p:sp>
          <p:nvSpPr>
            <p:cNvPr id="17" name="Rectangle 16">
              <a:extLst>
                <a:ext uri="{FF2B5EF4-FFF2-40B4-BE49-F238E27FC236}">
                  <a16:creationId xmlns:a16="http://schemas.microsoft.com/office/drawing/2014/main" id="{7FD7CF5C-869C-264E-5175-393B4DE83274}"/>
                </a:ext>
              </a:extLst>
            </p:cNvPr>
            <p:cNvSpPr/>
            <p:nvPr/>
          </p:nvSpPr>
          <p:spPr>
            <a:xfrm>
              <a:off x="7145731" y="6420683"/>
              <a:ext cx="819150" cy="437317"/>
            </a:xfrm>
            <a:prstGeom prst="rect">
              <a:avLst/>
            </a:prstGeom>
            <a:solidFill>
              <a:srgbClr val="FFB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034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Chi tiết với hơn 120 hình nền ánh sáng mặt trời siêu đỉnh - POPPY">
            <a:extLst>
              <a:ext uri="{FF2B5EF4-FFF2-40B4-BE49-F238E27FC236}">
                <a16:creationId xmlns:a16="http://schemas.microsoft.com/office/drawing/2014/main" id="{7C1634F2-AD6D-0FB7-2B8D-152350DE35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881" y="1724199"/>
            <a:ext cx="3466775" cy="493119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5">
            <a:extLst>
              <a:ext uri="{FF2B5EF4-FFF2-40B4-BE49-F238E27FC236}">
                <a16:creationId xmlns:a16="http://schemas.microsoft.com/office/drawing/2014/main" id="{349D8BD1-4D8C-DE40-898F-6A47781FD2C3}"/>
              </a:ext>
            </a:extLst>
          </p:cNvPr>
          <p:cNvSpPr/>
          <p:nvPr/>
        </p:nvSpPr>
        <p:spPr>
          <a:xfrm>
            <a:off x="5028822" y="1991032"/>
            <a:ext cx="6237106" cy="1323667"/>
          </a:xfrm>
          <a:custGeom>
            <a:avLst/>
            <a:gdLst/>
            <a:ahLst/>
            <a:cxnLst/>
            <a:rect l="l" t="t" r="r" b="b"/>
            <a:pathLst>
              <a:path w="9542034" h="3157546">
                <a:moveTo>
                  <a:pt x="0" y="0"/>
                </a:moveTo>
                <a:lnTo>
                  <a:pt x="9542034" y="0"/>
                </a:lnTo>
                <a:lnTo>
                  <a:pt x="9542034" y="3157546"/>
                </a:lnTo>
                <a:lnTo>
                  <a:pt x="0" y="3157546"/>
                </a:lnTo>
                <a:lnTo>
                  <a:pt x="0" y="0"/>
                </a:lnTo>
                <a:close/>
              </a:path>
            </a:pathLst>
          </a:custGeom>
          <a:solidFill>
            <a:schemeClr val="accent6">
              <a:lumMod val="20000"/>
              <a:lumOff val="80000"/>
            </a:schemeClr>
          </a:solidFill>
        </p:spPr>
        <p:txBody>
          <a:bodyPr/>
          <a:lstStyle/>
          <a:p>
            <a:endParaRPr lang="en-US" sz="2000"/>
          </a:p>
        </p:txBody>
      </p:sp>
      <p:sp>
        <p:nvSpPr>
          <p:cNvPr id="5" name="TextBox 6">
            <a:extLst>
              <a:ext uri="{FF2B5EF4-FFF2-40B4-BE49-F238E27FC236}">
                <a16:creationId xmlns:a16="http://schemas.microsoft.com/office/drawing/2014/main" id="{B15F2220-DA1D-2EC5-C049-309DC0C52363}"/>
              </a:ext>
            </a:extLst>
          </p:cNvPr>
          <p:cNvSpPr txBox="1"/>
          <p:nvPr/>
        </p:nvSpPr>
        <p:spPr>
          <a:xfrm>
            <a:off x="5363646" y="2118829"/>
            <a:ext cx="5396237" cy="1020216"/>
          </a:xfrm>
          <a:prstGeom prst="rect">
            <a:avLst/>
          </a:prstGeom>
        </p:spPr>
        <p:txBody>
          <a:bodyPr wrap="square" lIns="0" tIns="0" rIns="0" bIns="0" rtlCol="0" anchor="t">
            <a:spAutoFit/>
          </a:bodyPr>
          <a:lstStyle/>
          <a:p>
            <a:pPr>
              <a:lnSpc>
                <a:spcPct val="125000"/>
              </a:lnSpc>
            </a:pPr>
            <a:r>
              <a:rPr lang="vi-VN" sz="2800" b="1" dirty="0">
                <a:latin typeface="UTM Avo" panose="02040603050506020204" pitchFamily="18" charset="0"/>
              </a:rPr>
              <a:t>a) Sự vật nào được nhân hoá trong bài thơ? </a:t>
            </a:r>
          </a:p>
        </p:txBody>
      </p:sp>
      <p:sp>
        <p:nvSpPr>
          <p:cNvPr id="6" name="TextBox 9">
            <a:extLst>
              <a:ext uri="{FF2B5EF4-FFF2-40B4-BE49-F238E27FC236}">
                <a16:creationId xmlns:a16="http://schemas.microsoft.com/office/drawing/2014/main" id="{2093FC85-80FF-4239-ECD5-DBC7538084CE}"/>
              </a:ext>
            </a:extLst>
          </p:cNvPr>
          <p:cNvSpPr txBox="1"/>
          <p:nvPr/>
        </p:nvSpPr>
        <p:spPr>
          <a:xfrm>
            <a:off x="5575694" y="4189794"/>
            <a:ext cx="4863706" cy="1012650"/>
          </a:xfrm>
          <a:prstGeom prst="rect">
            <a:avLst/>
          </a:prstGeom>
        </p:spPr>
        <p:txBody>
          <a:bodyPr wrap="square" lIns="0" tIns="0" rIns="0" bIns="0" rtlCol="0" anchor="t">
            <a:spAutoFit/>
          </a:bodyPr>
          <a:lstStyle>
            <a:defPPr>
              <a:defRPr lang="en-US"/>
            </a:defPPr>
            <a:lvl1pPr algn="ctr">
              <a:lnSpc>
                <a:spcPct val="150000"/>
              </a:lnSpc>
              <a:defRPr sz="4000" b="1">
                <a:latin typeface="UTM Avo" panose="02040603050506020204" pitchFamily="18" charset="0"/>
              </a:defRPr>
            </a:lvl1pPr>
          </a:lstStyle>
          <a:p>
            <a:pPr>
              <a:lnSpc>
                <a:spcPct val="125000"/>
              </a:lnSpc>
            </a:pPr>
            <a:r>
              <a:rPr lang="en-US" sz="2800" b="0" dirty="0">
                <a:sym typeface="Wingdings" panose="05000000000000000000" pitchFamily="2" charset="2"/>
              </a:rPr>
              <a:t> </a:t>
            </a:r>
            <a:r>
              <a:rPr lang="vi-VN" sz="2800" b="0" dirty="0"/>
              <a:t>Sự vật được nhân hoá trong bài thơ là Mặt Trời.</a:t>
            </a:r>
            <a:endParaRPr lang="en-US" sz="2800" b="0" dirty="0"/>
          </a:p>
        </p:txBody>
      </p:sp>
    </p:spTree>
    <p:extLst>
      <p:ext uri="{BB962C8B-B14F-4D97-AF65-F5344CB8AC3E}">
        <p14:creationId xmlns:p14="http://schemas.microsoft.com/office/powerpoint/2010/main" val="19818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1176B2A-DB0D-EBD7-FE63-C6D1E920E0E7}"/>
              </a:ext>
            </a:extLst>
          </p:cNvPr>
          <p:cNvSpPr/>
          <p:nvPr/>
        </p:nvSpPr>
        <p:spPr>
          <a:xfrm>
            <a:off x="0" y="5200650"/>
            <a:ext cx="12192000" cy="1657350"/>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FA1D41F9-A21F-507C-6367-2CB9EC160EE6}"/>
              </a:ext>
            </a:extLst>
          </p:cNvPr>
          <p:cNvSpPr txBox="1"/>
          <p:nvPr/>
        </p:nvSpPr>
        <p:spPr>
          <a:xfrm>
            <a:off x="1844076" y="1939575"/>
            <a:ext cx="8503847" cy="481607"/>
          </a:xfrm>
          <a:prstGeom prst="rect">
            <a:avLst/>
          </a:prstGeom>
        </p:spPr>
        <p:txBody>
          <a:bodyPr wrap="square" lIns="0" tIns="0" rIns="0" bIns="0" rtlCol="0" anchor="t">
            <a:spAutoFit/>
          </a:bodyPr>
          <a:lstStyle/>
          <a:p>
            <a:pPr algn="ctr">
              <a:lnSpc>
                <a:spcPct val="125000"/>
              </a:lnSpc>
            </a:pPr>
            <a:r>
              <a:rPr lang="vi-VN" sz="2800" b="1" dirty="0">
                <a:latin typeface="UTM Avo" panose="02040603050506020204" pitchFamily="18" charset="0"/>
              </a:rPr>
              <a:t>b) Sự vật đó được nhân hoá bằng cách nào?</a:t>
            </a:r>
          </a:p>
        </p:txBody>
      </p:sp>
      <p:sp>
        <p:nvSpPr>
          <p:cNvPr id="3" name="TextBox 9">
            <a:extLst>
              <a:ext uri="{FF2B5EF4-FFF2-40B4-BE49-F238E27FC236}">
                <a16:creationId xmlns:a16="http://schemas.microsoft.com/office/drawing/2014/main" id="{4E7172AF-AFCD-F2C9-E413-344D24E85C0E}"/>
              </a:ext>
            </a:extLst>
          </p:cNvPr>
          <p:cNvSpPr txBox="1"/>
          <p:nvPr/>
        </p:nvSpPr>
        <p:spPr>
          <a:xfrm>
            <a:off x="511210" y="4623840"/>
            <a:ext cx="3458827" cy="1329595"/>
          </a:xfrm>
          <a:prstGeom prst="rect">
            <a:avLst/>
          </a:prstGeom>
        </p:spPr>
        <p:txBody>
          <a:bodyPr wrap="square" lIns="0" tIns="0" rIns="0" bIns="0" rtlCol="0" anchor="t">
            <a:spAutoFit/>
          </a:bodyPr>
          <a:lstStyle>
            <a:defPPr>
              <a:defRPr lang="en-US"/>
            </a:defPPr>
            <a:lvl1pPr algn="ctr">
              <a:lnSpc>
                <a:spcPct val="125000"/>
              </a:lnSpc>
              <a:defRPr sz="4000" b="1">
                <a:latin typeface="UTM Avo" panose="02040603050506020204" pitchFamily="18" charset="0"/>
              </a:defRPr>
            </a:lvl1pPr>
          </a:lstStyle>
          <a:p>
            <a:r>
              <a:rPr lang="vi-VN" sz="2400" b="0" dirty="0"/>
              <a:t>Gọi sự vật bằng từ ngữ dùng để gọi người: ông Mặt Trời. </a:t>
            </a:r>
          </a:p>
        </p:txBody>
      </p:sp>
      <p:sp>
        <p:nvSpPr>
          <p:cNvPr id="4" name="TextBox 9">
            <a:extLst>
              <a:ext uri="{FF2B5EF4-FFF2-40B4-BE49-F238E27FC236}">
                <a16:creationId xmlns:a16="http://schemas.microsoft.com/office/drawing/2014/main" id="{BACA4FA2-7885-1F5B-B870-D828FD815358}"/>
              </a:ext>
            </a:extLst>
          </p:cNvPr>
          <p:cNvSpPr txBox="1"/>
          <p:nvPr/>
        </p:nvSpPr>
        <p:spPr>
          <a:xfrm>
            <a:off x="4366585" y="4491965"/>
            <a:ext cx="3458827" cy="1583510"/>
          </a:xfrm>
          <a:prstGeom prst="rect">
            <a:avLst/>
          </a:prstGeom>
        </p:spPr>
        <p:txBody>
          <a:bodyPr wrap="square" lIns="0" tIns="0" rIns="0" bIns="0" rtlCol="0" anchor="t">
            <a:spAutoFit/>
          </a:bodyPr>
          <a:lstStyle/>
          <a:p>
            <a:pPr lvl="0" algn="ctr">
              <a:lnSpc>
                <a:spcPct val="150000"/>
              </a:lnSpc>
            </a:pPr>
            <a:r>
              <a:rPr lang="vi-VN" sz="2400" dirty="0" err="1">
                <a:latin typeface="UTM Avo" panose="02040603050506020204" pitchFamily="18" charset="0"/>
              </a:rPr>
              <a:t>Tả</a:t>
            </a:r>
            <a:r>
              <a:rPr lang="vi-VN" sz="2400" dirty="0">
                <a:latin typeface="UTM Avo" panose="02040603050506020204" pitchFamily="18" charset="0"/>
              </a:rPr>
              <a:t> </a:t>
            </a:r>
            <a:r>
              <a:rPr lang="vi-VN" sz="2400" dirty="0" err="1">
                <a:latin typeface="UTM Avo" panose="02040603050506020204" pitchFamily="18" charset="0"/>
              </a:rPr>
              <a:t>sự</a:t>
            </a:r>
            <a:r>
              <a:rPr lang="vi-VN" sz="2400" dirty="0">
                <a:latin typeface="UTM Avo" panose="02040603050506020204" pitchFamily="18" charset="0"/>
              </a:rPr>
              <a:t> </a:t>
            </a:r>
            <a:r>
              <a:rPr lang="vi-VN" sz="2400" dirty="0" err="1">
                <a:latin typeface="UTM Avo" panose="02040603050506020204" pitchFamily="18" charset="0"/>
              </a:rPr>
              <a:t>vật</a:t>
            </a:r>
            <a:r>
              <a:rPr lang="vi-VN" sz="2400" dirty="0">
                <a:latin typeface="UTM Avo" panose="02040603050506020204" pitchFamily="18" charset="0"/>
              </a:rPr>
              <a:t> </a:t>
            </a:r>
            <a:r>
              <a:rPr lang="vi-VN" sz="2400" dirty="0" err="1">
                <a:latin typeface="UTM Avo" panose="02040603050506020204" pitchFamily="18" charset="0"/>
              </a:rPr>
              <a:t>bằng</a:t>
            </a:r>
            <a:r>
              <a:rPr lang="vi-VN" sz="2400" dirty="0">
                <a:latin typeface="UTM Avo" panose="02040603050506020204" pitchFamily="18" charset="0"/>
              </a:rPr>
              <a:t> </a:t>
            </a:r>
            <a:r>
              <a:rPr lang="vi-VN" sz="2400" dirty="0" err="1">
                <a:latin typeface="UTM Avo" panose="02040603050506020204" pitchFamily="18" charset="0"/>
              </a:rPr>
              <a:t>từ</a:t>
            </a:r>
            <a:r>
              <a:rPr lang="vi-VN" sz="2400" dirty="0">
                <a:latin typeface="UTM Avo" panose="02040603050506020204" pitchFamily="18" charset="0"/>
              </a:rPr>
              <a:t> </a:t>
            </a:r>
            <a:r>
              <a:rPr lang="vi-VN" sz="2400" dirty="0" err="1">
                <a:latin typeface="UTM Avo" panose="02040603050506020204" pitchFamily="18" charset="0"/>
              </a:rPr>
              <a:t>ngữ</a:t>
            </a:r>
            <a:r>
              <a:rPr lang="vi-VN" sz="2400" dirty="0">
                <a:latin typeface="UTM Avo" panose="02040603050506020204" pitchFamily="18" charset="0"/>
              </a:rPr>
              <a:t> </a:t>
            </a:r>
            <a:r>
              <a:rPr lang="vi-VN" sz="2400" dirty="0" err="1">
                <a:latin typeface="UTM Avo" panose="02040603050506020204" pitchFamily="18" charset="0"/>
              </a:rPr>
              <a:t>dùng</a:t>
            </a:r>
            <a:r>
              <a:rPr lang="vi-VN" sz="2400" dirty="0">
                <a:latin typeface="UTM Avo" panose="02040603050506020204" pitchFamily="18" charset="0"/>
              </a:rPr>
              <a:t> </a:t>
            </a:r>
            <a:r>
              <a:rPr lang="vi-VN" sz="2400" dirty="0" err="1">
                <a:latin typeface="UTM Avo" panose="02040603050506020204" pitchFamily="18" charset="0"/>
              </a:rPr>
              <a:t>để</a:t>
            </a:r>
            <a:r>
              <a:rPr lang="vi-VN" sz="2400" dirty="0">
                <a:latin typeface="UTM Avo" panose="02040603050506020204" pitchFamily="18" charset="0"/>
              </a:rPr>
              <a:t> </a:t>
            </a:r>
            <a:r>
              <a:rPr lang="vi-VN" sz="2400" dirty="0" err="1">
                <a:latin typeface="UTM Avo" panose="02040603050506020204" pitchFamily="18" charset="0"/>
              </a:rPr>
              <a:t>tả</a:t>
            </a:r>
            <a:r>
              <a:rPr lang="vi-VN" sz="2400" dirty="0">
                <a:latin typeface="UTM Avo" panose="02040603050506020204" pitchFamily="18" charset="0"/>
              </a:rPr>
              <a:t> </a:t>
            </a:r>
            <a:r>
              <a:rPr lang="vi-VN" sz="2400" dirty="0" err="1">
                <a:latin typeface="UTM Avo" panose="02040603050506020204" pitchFamily="18" charset="0"/>
              </a:rPr>
              <a:t>người</a:t>
            </a:r>
            <a:r>
              <a:rPr lang="vi-VN" sz="2400" dirty="0">
                <a:latin typeface="UTM Avo" panose="02040603050506020204" pitchFamily="18" charset="0"/>
              </a:rPr>
              <a:t>: ông </a:t>
            </a:r>
            <a:r>
              <a:rPr lang="vi-VN" sz="2400" dirty="0" err="1">
                <a:latin typeface="UTM Avo" panose="02040603050506020204" pitchFamily="18" charset="0"/>
              </a:rPr>
              <a:t>Mặt</a:t>
            </a:r>
            <a:r>
              <a:rPr lang="vi-VN" sz="2400" dirty="0">
                <a:latin typeface="UTM Avo" panose="02040603050506020204" pitchFamily="18" charset="0"/>
              </a:rPr>
              <a:t> </a:t>
            </a:r>
            <a:r>
              <a:rPr lang="vi-VN" sz="2400" dirty="0" err="1">
                <a:latin typeface="UTM Avo" panose="02040603050506020204" pitchFamily="18" charset="0"/>
              </a:rPr>
              <a:t>Trời</a:t>
            </a:r>
            <a:r>
              <a:rPr lang="vi-VN" sz="2400" dirty="0">
                <a:latin typeface="UTM Avo" panose="02040603050506020204" pitchFamily="18" charset="0"/>
              </a:rPr>
              <a:t> </a:t>
            </a:r>
            <a:r>
              <a:rPr lang="vi-VN" sz="2400" dirty="0" err="1">
                <a:latin typeface="UTM Avo" panose="02040603050506020204" pitchFamily="18" charset="0"/>
              </a:rPr>
              <a:t>nhíu</a:t>
            </a:r>
            <a:r>
              <a:rPr lang="vi-VN" sz="2400" dirty="0">
                <a:latin typeface="UTM Avo" panose="02040603050506020204" pitchFamily="18" charset="0"/>
              </a:rPr>
              <a:t> </a:t>
            </a:r>
            <a:r>
              <a:rPr lang="vi-VN" sz="2400" dirty="0" err="1">
                <a:latin typeface="UTM Avo" panose="02040603050506020204" pitchFamily="18" charset="0"/>
              </a:rPr>
              <a:t>mắt</a:t>
            </a:r>
            <a:r>
              <a:rPr lang="vi-VN" sz="2400" dirty="0">
                <a:latin typeface="UTM Avo" panose="02040603050506020204" pitchFamily="18" charset="0"/>
              </a:rPr>
              <a:t>, </a:t>
            </a:r>
            <a:r>
              <a:rPr lang="vi-VN" sz="2400" dirty="0" err="1">
                <a:latin typeface="UTM Avo" panose="02040603050506020204" pitchFamily="18" charset="0"/>
              </a:rPr>
              <a:t>cười</a:t>
            </a:r>
            <a:r>
              <a:rPr lang="vi-VN" sz="2400" dirty="0">
                <a:latin typeface="UTM Avo" panose="02040603050506020204" pitchFamily="18" charset="0"/>
              </a:rPr>
              <a:t>. </a:t>
            </a:r>
          </a:p>
        </p:txBody>
      </p:sp>
      <p:sp>
        <p:nvSpPr>
          <p:cNvPr id="5" name="TextBox 9">
            <a:extLst>
              <a:ext uri="{FF2B5EF4-FFF2-40B4-BE49-F238E27FC236}">
                <a16:creationId xmlns:a16="http://schemas.microsoft.com/office/drawing/2014/main" id="{C625E1BD-3A58-3B38-A5ED-BAC3FDFB405A}"/>
              </a:ext>
            </a:extLst>
          </p:cNvPr>
          <p:cNvSpPr txBox="1"/>
          <p:nvPr/>
        </p:nvSpPr>
        <p:spPr>
          <a:xfrm>
            <a:off x="8493804" y="4414138"/>
            <a:ext cx="3458827" cy="2137508"/>
          </a:xfrm>
          <a:prstGeom prst="rect">
            <a:avLst/>
          </a:prstGeom>
        </p:spPr>
        <p:txBody>
          <a:bodyPr wrap="square" lIns="0" tIns="0" rIns="0" bIns="0" rtlCol="0" anchor="t">
            <a:spAutoFit/>
          </a:bodyPr>
          <a:lstStyle/>
          <a:p>
            <a:pPr algn="ctr">
              <a:lnSpc>
                <a:spcPct val="150000"/>
              </a:lnSpc>
            </a:pPr>
            <a:r>
              <a:rPr lang="vi-VN" sz="2400" dirty="0" err="1">
                <a:latin typeface="UTM Avo" panose="02040603050506020204" pitchFamily="18" charset="0"/>
              </a:rPr>
              <a:t>Nói</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sự</a:t>
            </a:r>
            <a:r>
              <a:rPr lang="vi-VN" sz="2400" dirty="0">
                <a:latin typeface="UTM Avo" panose="02040603050506020204" pitchFamily="18" charset="0"/>
              </a:rPr>
              <a:t> </a:t>
            </a:r>
            <a:r>
              <a:rPr lang="vi-VN" sz="2400" dirty="0" err="1">
                <a:latin typeface="UTM Avo" panose="02040603050506020204" pitchFamily="18" charset="0"/>
              </a:rPr>
              <a:t>vật</a:t>
            </a:r>
            <a:r>
              <a:rPr lang="vi-VN" sz="2400" dirty="0">
                <a:latin typeface="UTM Avo" panose="02040603050506020204" pitchFamily="18" charset="0"/>
              </a:rPr>
              <a:t> thân </a:t>
            </a:r>
            <a:r>
              <a:rPr lang="vi-VN" sz="2400" dirty="0" err="1">
                <a:latin typeface="UTM Avo" panose="02040603050506020204" pitchFamily="18" charset="0"/>
              </a:rPr>
              <a:t>mật</a:t>
            </a:r>
            <a:r>
              <a:rPr lang="vi-VN" sz="2400" dirty="0">
                <a:latin typeface="UTM Avo" panose="02040603050506020204" pitchFamily="18" charset="0"/>
              </a:rPr>
              <a:t> như </a:t>
            </a:r>
            <a:r>
              <a:rPr lang="vi-VN" sz="2400" dirty="0" err="1">
                <a:latin typeface="UTM Avo" panose="02040603050506020204" pitchFamily="18" charset="0"/>
              </a:rPr>
              <a:t>nói</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người</a:t>
            </a:r>
            <a:r>
              <a:rPr lang="vi-VN" sz="2400" dirty="0">
                <a:latin typeface="UTM Avo" panose="02040603050506020204" pitchFamily="18" charset="0"/>
              </a:rPr>
              <a:t>: “Ông ở trên </a:t>
            </a:r>
            <a:r>
              <a:rPr lang="vi-VN" sz="2400" dirty="0" err="1">
                <a:latin typeface="UTM Avo" panose="02040603050506020204" pitchFamily="18" charset="0"/>
              </a:rPr>
              <a:t>trời</a:t>
            </a:r>
            <a:r>
              <a:rPr lang="vi-VN" sz="2400" dirty="0">
                <a:latin typeface="UTM Avo" panose="02040603050506020204" pitchFamily="18" charset="0"/>
              </a:rPr>
              <a:t> </a:t>
            </a:r>
            <a:r>
              <a:rPr lang="vi-VN" sz="2400" dirty="0" err="1">
                <a:latin typeface="UTM Avo" panose="02040603050506020204" pitchFamily="18" charset="0"/>
              </a:rPr>
              <a:t>nhé</a:t>
            </a:r>
            <a:r>
              <a:rPr lang="vi-VN" sz="2400" dirty="0">
                <a:latin typeface="UTM Avo" panose="02040603050506020204" pitchFamily="18" charset="0"/>
              </a:rPr>
              <a:t>! </a:t>
            </a:r>
            <a:r>
              <a:rPr lang="vi-VN" sz="2400" dirty="0" err="1">
                <a:latin typeface="UTM Avo" panose="02040603050506020204" pitchFamily="18" charset="0"/>
              </a:rPr>
              <a:t>Cháu</a:t>
            </a:r>
            <a:r>
              <a:rPr lang="vi-VN" sz="2400" dirty="0">
                <a:latin typeface="UTM Avo" panose="02040603050506020204" pitchFamily="18" charset="0"/>
              </a:rPr>
              <a:t> ở </a:t>
            </a:r>
            <a:r>
              <a:rPr lang="vi-VN" sz="2400" dirty="0" err="1">
                <a:latin typeface="UTM Avo" panose="02040603050506020204" pitchFamily="18" charset="0"/>
              </a:rPr>
              <a:t>dưới</a:t>
            </a:r>
            <a:r>
              <a:rPr lang="vi-VN" sz="2400" dirty="0">
                <a:latin typeface="UTM Avo" panose="02040603050506020204" pitchFamily="18" charset="0"/>
              </a:rPr>
              <a:t> </a:t>
            </a:r>
            <a:r>
              <a:rPr lang="vi-VN" sz="2400" dirty="0" err="1">
                <a:latin typeface="UTM Avo" panose="02040603050506020204" pitchFamily="18" charset="0"/>
              </a:rPr>
              <a:t>này</a:t>
            </a:r>
            <a:r>
              <a:rPr lang="vi-VN" sz="2400" dirty="0">
                <a:latin typeface="UTM Avo" panose="02040603050506020204" pitchFamily="18" charset="0"/>
              </a:rPr>
              <a:t> thôi!”.</a:t>
            </a:r>
          </a:p>
        </p:txBody>
      </p:sp>
      <p:cxnSp>
        <p:nvCxnSpPr>
          <p:cNvPr id="6" name="Straight Arrow Connector 5">
            <a:extLst>
              <a:ext uri="{FF2B5EF4-FFF2-40B4-BE49-F238E27FC236}">
                <a16:creationId xmlns:a16="http://schemas.microsoft.com/office/drawing/2014/main" id="{C86AE471-0878-400A-BEDE-21F6ADB78324}"/>
              </a:ext>
            </a:extLst>
          </p:cNvPr>
          <p:cNvCxnSpPr>
            <a:cxnSpLocks/>
            <a:stCxn id="2" idx="2"/>
            <a:endCxn id="3" idx="0"/>
          </p:cNvCxnSpPr>
          <p:nvPr/>
        </p:nvCxnSpPr>
        <p:spPr>
          <a:xfrm flipH="1">
            <a:off x="2240624" y="2421182"/>
            <a:ext cx="3855376" cy="22026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979884E9-F64F-E6AD-30CA-BB7D5ECD8DCF}"/>
              </a:ext>
            </a:extLst>
          </p:cNvPr>
          <p:cNvCxnSpPr>
            <a:cxnSpLocks/>
            <a:stCxn id="2" idx="2"/>
            <a:endCxn id="4" idx="0"/>
          </p:cNvCxnSpPr>
          <p:nvPr/>
        </p:nvCxnSpPr>
        <p:spPr>
          <a:xfrm flipH="1">
            <a:off x="6095999" y="2421182"/>
            <a:ext cx="1" cy="20707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E388C814-5882-B597-1EF9-65136912824B}"/>
              </a:ext>
            </a:extLst>
          </p:cNvPr>
          <p:cNvCxnSpPr>
            <a:cxnSpLocks/>
            <a:endCxn id="5" idx="0"/>
          </p:cNvCxnSpPr>
          <p:nvPr/>
        </p:nvCxnSpPr>
        <p:spPr>
          <a:xfrm>
            <a:off x="6095999" y="2421182"/>
            <a:ext cx="4127219" cy="19929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8477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DC70B0F9-D1B3-B357-4496-54A5B29FA43C}"/>
              </a:ext>
            </a:extLst>
          </p:cNvPr>
          <p:cNvSpPr txBox="1"/>
          <p:nvPr/>
        </p:nvSpPr>
        <p:spPr>
          <a:xfrm>
            <a:off x="-116410" y="1869445"/>
            <a:ext cx="12424820" cy="562398"/>
          </a:xfrm>
          <a:prstGeom prst="rect">
            <a:avLst/>
          </a:prstGeom>
        </p:spPr>
        <p:txBody>
          <a:bodyPr wrap="square" lIns="0" tIns="0" rIns="0" bIns="0" rtlCol="0" anchor="t">
            <a:spAutoFit/>
          </a:bodyPr>
          <a:lstStyle/>
          <a:p>
            <a:pPr lvl="0" algn="ctr">
              <a:lnSpc>
                <a:spcPct val="150000"/>
              </a:lnSpc>
              <a:spcBef>
                <a:spcPct val="0"/>
              </a:spcBef>
            </a:pPr>
            <a:r>
              <a:rPr lang="en-US" sz="2800" b="1" dirty="0">
                <a:latin typeface="UTM Avo" panose="02040603050506020204" pitchFamily="18" charset="0"/>
                <a:cs typeface="Arial" panose="020B0604020202020204" pitchFamily="34" charset="0"/>
              </a:rPr>
              <a:t>Em </a:t>
            </a:r>
            <a:r>
              <a:rPr lang="en-US" sz="2800" b="1" dirty="0" err="1">
                <a:latin typeface="UTM Avo" panose="02040603050506020204" pitchFamily="18" charset="0"/>
                <a:cs typeface="Arial" panose="020B0604020202020204" pitchFamily="34" charset="0"/>
              </a:rPr>
              <a:t>hãy</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đọc</a:t>
            </a:r>
            <a:r>
              <a:rPr lang="en-US" sz="2800" b="1" dirty="0">
                <a:latin typeface="UTM Avo" panose="02040603050506020204" pitchFamily="18" charset="0"/>
                <a:cs typeface="Arial" panose="020B0604020202020204" pitchFamily="34" charset="0"/>
              </a:rPr>
              <a:t> to </a:t>
            </a:r>
            <a:r>
              <a:rPr lang="en-US" sz="2800" b="1" dirty="0" err="1">
                <a:latin typeface="UTM Avo" panose="02040603050506020204" pitchFamily="18" charset="0"/>
                <a:cs typeface="Arial" panose="020B0604020202020204" pitchFamily="34" charset="0"/>
              </a:rPr>
              <a:t>thông</a:t>
            </a:r>
            <a:r>
              <a:rPr lang="en-US" sz="2800" b="1" dirty="0">
                <a:latin typeface="UTM Avo" panose="02040603050506020204" pitchFamily="18" charset="0"/>
                <a:cs typeface="Arial" panose="020B0604020202020204" pitchFamily="34" charset="0"/>
              </a:rPr>
              <a:t> tin về 3 </a:t>
            </a:r>
            <a:r>
              <a:rPr lang="en-US" sz="2800" b="1" dirty="0" err="1">
                <a:latin typeface="UTM Avo" panose="02040603050506020204" pitchFamily="18" charset="0"/>
                <a:cs typeface="Arial" panose="020B0604020202020204" pitchFamily="34" charset="0"/>
              </a:rPr>
              <a:t>kiểu</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nhân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hóa</a:t>
            </a:r>
            <a:r>
              <a:rPr lang="en-US" sz="2800" b="1" dirty="0">
                <a:latin typeface="UTM Avo" panose="02040603050506020204" pitchFamily="18" charset="0"/>
                <a:cs typeface="Arial" panose="020B0604020202020204" pitchFamily="34" charset="0"/>
              </a:rPr>
              <a:t> </a:t>
            </a:r>
          </a:p>
        </p:txBody>
      </p:sp>
      <p:sp>
        <p:nvSpPr>
          <p:cNvPr id="3" name="Rectangle: Rounded Corners 2">
            <a:extLst>
              <a:ext uri="{FF2B5EF4-FFF2-40B4-BE49-F238E27FC236}">
                <a16:creationId xmlns:a16="http://schemas.microsoft.com/office/drawing/2014/main" id="{D608B378-7275-2A9A-9C9A-A732CCD58B8B}"/>
              </a:ext>
            </a:extLst>
          </p:cNvPr>
          <p:cNvSpPr/>
          <p:nvPr/>
        </p:nvSpPr>
        <p:spPr>
          <a:xfrm>
            <a:off x="459309" y="3015016"/>
            <a:ext cx="4400551" cy="1128749"/>
          </a:xfrm>
          <a:prstGeom prst="roundRect">
            <a:avLst/>
          </a:prstGeom>
          <a:solidFill>
            <a:schemeClr val="accent3">
              <a:lumMod val="20000"/>
              <a:lumOff val="80000"/>
            </a:schemeClr>
          </a:solidFill>
        </p:spPr>
        <p:txBody>
          <a:bodyPr wrap="square" lIns="0" tIns="0" rIns="0" bIns="0" rtlCol="0" anchor="t">
            <a:spAutoFit/>
          </a:bodyPr>
          <a:lstStyle/>
          <a:p>
            <a:pPr algn="ctr">
              <a:lnSpc>
                <a:spcPct val="125000"/>
              </a:lnSpc>
              <a:spcBef>
                <a:spcPct val="0"/>
              </a:spcBef>
            </a:pPr>
            <a:r>
              <a:rPr lang="vi-VN" sz="2800" dirty="0">
                <a:latin typeface="UTM Avo" panose="02040603050506020204" pitchFamily="18" charset="0"/>
                <a:cs typeface="Arial" panose="020B0604020202020204" pitchFamily="34" charset="0"/>
              </a:rPr>
              <a:t>Gọi sự vật bằng từ ngữ dùng để gọi người.</a:t>
            </a:r>
          </a:p>
        </p:txBody>
      </p:sp>
      <p:sp>
        <p:nvSpPr>
          <p:cNvPr id="4" name="Rectangle: Rounded Corners 3">
            <a:extLst>
              <a:ext uri="{FF2B5EF4-FFF2-40B4-BE49-F238E27FC236}">
                <a16:creationId xmlns:a16="http://schemas.microsoft.com/office/drawing/2014/main" id="{454771EE-576C-4BE5-D278-CA84D18AEA47}"/>
              </a:ext>
            </a:extLst>
          </p:cNvPr>
          <p:cNvSpPr/>
          <p:nvPr/>
        </p:nvSpPr>
        <p:spPr>
          <a:xfrm>
            <a:off x="7332141" y="3015017"/>
            <a:ext cx="4400551" cy="1128749"/>
          </a:xfrm>
          <a:prstGeom prst="roundRect">
            <a:avLst/>
          </a:prstGeom>
          <a:solidFill>
            <a:schemeClr val="accent3">
              <a:lumMod val="20000"/>
              <a:lumOff val="80000"/>
            </a:schemeClr>
          </a:solidFill>
        </p:spPr>
        <p:txBody>
          <a:bodyPr wrap="square" lIns="0" tIns="0" rIns="0" bIns="0" rtlCol="0" anchor="t">
            <a:spAutoFit/>
          </a:bodyPr>
          <a:lstStyle/>
          <a:p>
            <a:pPr algn="ctr">
              <a:lnSpc>
                <a:spcPct val="125000"/>
              </a:lnSpc>
              <a:spcBef>
                <a:spcPct val="0"/>
              </a:spcBef>
            </a:pPr>
            <a:r>
              <a:rPr lang="vi-VN" sz="2800" dirty="0">
                <a:latin typeface="UTM Avo" panose="02040603050506020204" pitchFamily="18" charset="0"/>
                <a:cs typeface="Arial" panose="020B0604020202020204" pitchFamily="34" charset="0"/>
              </a:rPr>
              <a:t>Tả sự vật bằng từ ngữ dùng để tả người.</a:t>
            </a:r>
            <a:endParaRPr lang="en-US" sz="2800" dirty="0">
              <a:latin typeface="UTM Avo" panose="0204060305050602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00A13AB6-247E-7E0D-4CC2-926AF481F5D1}"/>
              </a:ext>
            </a:extLst>
          </p:cNvPr>
          <p:cNvSpPr/>
          <p:nvPr/>
        </p:nvSpPr>
        <p:spPr>
          <a:xfrm>
            <a:off x="3895725" y="4579771"/>
            <a:ext cx="4400550" cy="1128749"/>
          </a:xfrm>
          <a:prstGeom prst="roundRect">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ct val="0"/>
              </a:spcBef>
            </a:pPr>
            <a:r>
              <a:rPr lang="vi-VN" sz="2800" dirty="0" err="1">
                <a:solidFill>
                  <a:schemeClr val="tx1"/>
                </a:solidFill>
                <a:latin typeface="UTM Avo" panose="02040603050506020204" pitchFamily="18" charset="0"/>
                <a:cs typeface="Arial" panose="020B0604020202020204" pitchFamily="34" charset="0"/>
              </a:rPr>
              <a:t>Nói</a:t>
            </a:r>
            <a:r>
              <a:rPr lang="vi-VN" sz="2800" dirty="0">
                <a:solidFill>
                  <a:schemeClr val="tx1"/>
                </a:solidFill>
                <a:latin typeface="UTM Avo" panose="02040603050506020204" pitchFamily="18" charset="0"/>
                <a:cs typeface="Arial" panose="020B0604020202020204" pitchFamily="34" charset="0"/>
              </a:rPr>
              <a:t> </a:t>
            </a:r>
            <a:r>
              <a:rPr lang="vi-VN" sz="2800" dirty="0" err="1">
                <a:solidFill>
                  <a:schemeClr val="tx1"/>
                </a:solidFill>
                <a:latin typeface="UTM Avo" panose="02040603050506020204" pitchFamily="18" charset="0"/>
                <a:cs typeface="Arial" panose="020B0604020202020204" pitchFamily="34" charset="0"/>
              </a:rPr>
              <a:t>với</a:t>
            </a:r>
            <a:r>
              <a:rPr lang="vi-VN" sz="2800" dirty="0">
                <a:solidFill>
                  <a:schemeClr val="tx1"/>
                </a:solidFill>
                <a:latin typeface="UTM Avo" panose="02040603050506020204" pitchFamily="18" charset="0"/>
                <a:cs typeface="Arial" panose="020B0604020202020204" pitchFamily="34" charset="0"/>
              </a:rPr>
              <a:t> </a:t>
            </a:r>
            <a:r>
              <a:rPr lang="vi-VN" sz="2800" dirty="0" err="1">
                <a:solidFill>
                  <a:schemeClr val="tx1"/>
                </a:solidFill>
                <a:latin typeface="UTM Avo" panose="02040603050506020204" pitchFamily="18" charset="0"/>
                <a:cs typeface="Arial" panose="020B0604020202020204" pitchFamily="34" charset="0"/>
              </a:rPr>
              <a:t>sự</a:t>
            </a:r>
            <a:r>
              <a:rPr lang="vi-VN" sz="2800" dirty="0">
                <a:solidFill>
                  <a:schemeClr val="tx1"/>
                </a:solidFill>
                <a:latin typeface="UTM Avo" panose="02040603050506020204" pitchFamily="18" charset="0"/>
                <a:cs typeface="Arial" panose="020B0604020202020204" pitchFamily="34" charset="0"/>
              </a:rPr>
              <a:t> </a:t>
            </a:r>
            <a:r>
              <a:rPr lang="vi-VN" sz="2800" dirty="0" err="1">
                <a:solidFill>
                  <a:schemeClr val="tx1"/>
                </a:solidFill>
                <a:latin typeface="UTM Avo" panose="02040603050506020204" pitchFamily="18" charset="0"/>
                <a:cs typeface="Arial" panose="020B0604020202020204" pitchFamily="34" charset="0"/>
              </a:rPr>
              <a:t>vật</a:t>
            </a:r>
            <a:r>
              <a:rPr lang="vi-VN" sz="2800" dirty="0">
                <a:solidFill>
                  <a:schemeClr val="tx1"/>
                </a:solidFill>
                <a:latin typeface="UTM Avo" panose="02040603050506020204" pitchFamily="18" charset="0"/>
                <a:cs typeface="Arial" panose="020B0604020202020204" pitchFamily="34" charset="0"/>
              </a:rPr>
              <a:t> như </a:t>
            </a:r>
            <a:r>
              <a:rPr lang="vi-VN" sz="2800" dirty="0" err="1">
                <a:solidFill>
                  <a:schemeClr val="tx1"/>
                </a:solidFill>
                <a:latin typeface="UTM Avo" panose="02040603050506020204" pitchFamily="18" charset="0"/>
                <a:cs typeface="Arial" panose="020B0604020202020204" pitchFamily="34" charset="0"/>
              </a:rPr>
              <a:t>nói</a:t>
            </a:r>
            <a:r>
              <a:rPr lang="vi-VN" sz="2800" dirty="0">
                <a:solidFill>
                  <a:schemeClr val="tx1"/>
                </a:solidFill>
                <a:latin typeface="UTM Avo" panose="02040603050506020204" pitchFamily="18" charset="0"/>
                <a:cs typeface="Arial" panose="020B0604020202020204" pitchFamily="34" charset="0"/>
              </a:rPr>
              <a:t> </a:t>
            </a:r>
            <a:r>
              <a:rPr lang="vi-VN" sz="2800" dirty="0" err="1">
                <a:solidFill>
                  <a:schemeClr val="tx1"/>
                </a:solidFill>
                <a:latin typeface="UTM Avo" panose="02040603050506020204" pitchFamily="18" charset="0"/>
                <a:cs typeface="Arial" panose="020B0604020202020204" pitchFamily="34" charset="0"/>
              </a:rPr>
              <a:t>với</a:t>
            </a:r>
            <a:r>
              <a:rPr lang="vi-VN" sz="2800" dirty="0">
                <a:solidFill>
                  <a:schemeClr val="tx1"/>
                </a:solidFill>
                <a:latin typeface="UTM Avo" panose="02040603050506020204" pitchFamily="18" charset="0"/>
                <a:cs typeface="Arial" panose="020B0604020202020204" pitchFamily="34" charset="0"/>
              </a:rPr>
              <a:t> </a:t>
            </a:r>
            <a:r>
              <a:rPr lang="vi-VN" sz="2800" dirty="0" err="1">
                <a:solidFill>
                  <a:schemeClr val="tx1"/>
                </a:solidFill>
                <a:latin typeface="UTM Avo" panose="02040603050506020204" pitchFamily="18" charset="0"/>
                <a:cs typeface="Arial" panose="020B0604020202020204" pitchFamily="34" charset="0"/>
              </a:rPr>
              <a:t>người</a:t>
            </a:r>
            <a:r>
              <a:rPr lang="vi-VN" sz="2800" dirty="0">
                <a:solidFill>
                  <a:schemeClr val="tx1"/>
                </a:solidFill>
                <a:latin typeface="UTM Avo" panose="02040603050506020204" pitchFamily="18" charset="0"/>
                <a:cs typeface="Arial" panose="020B0604020202020204" pitchFamily="34" charset="0"/>
              </a:rPr>
              <a:t>.</a:t>
            </a:r>
            <a:endParaRPr lang="en-US" sz="2800" dirty="0">
              <a:solidFill>
                <a:schemeClr val="tx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2033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8-Luyện từ và câu-Mở rộng vốn từ_ Sách và thư viện</Template>
  <TotalTime>62</TotalTime>
  <Words>772</Words>
  <Application>Microsoft Office PowerPoint</Application>
  <PresentationFormat>Widescreen</PresentationFormat>
  <Paragraphs>71</Paragraphs>
  <Slides>18</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 Light</vt:lpstr>
      <vt:lpstr>UTM Avo</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hung.nv2510hung.nv2510</dc:creator>
  <cp:lastModifiedBy>OnePercent</cp:lastModifiedBy>
  <cp:revision>9</cp:revision>
  <dcterms:created xsi:type="dcterms:W3CDTF">2023-10-25T04:19:37Z</dcterms:created>
  <dcterms:modified xsi:type="dcterms:W3CDTF">2023-10-27T04:13:13Z</dcterms:modified>
</cp:coreProperties>
</file>