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327" r:id="rId2"/>
    <p:sldId id="326" r:id="rId3"/>
    <p:sldId id="7687" r:id="rId4"/>
    <p:sldId id="7688" r:id="rId5"/>
    <p:sldId id="476" r:id="rId6"/>
    <p:sldId id="298" r:id="rId7"/>
    <p:sldId id="268" r:id="rId8"/>
    <p:sldId id="257" r:id="rId9"/>
    <p:sldId id="475" r:id="rId10"/>
    <p:sldId id="271" r:id="rId11"/>
    <p:sldId id="477" r:id="rId12"/>
    <p:sldId id="454" r:id="rId13"/>
    <p:sldId id="273" r:id="rId14"/>
    <p:sldId id="259" r:id="rId15"/>
    <p:sldId id="481" r:id="rId16"/>
    <p:sldId id="274" r:id="rId17"/>
    <p:sldId id="7689" r:id="rId18"/>
    <p:sldId id="276" r:id="rId19"/>
    <p:sldId id="277" r:id="rId20"/>
    <p:sldId id="479" r:id="rId21"/>
    <p:sldId id="448" r:id="rId22"/>
    <p:sldId id="302" r:id="rId23"/>
    <p:sldId id="301" r:id="rId24"/>
    <p:sldId id="303" r:id="rId25"/>
    <p:sldId id="480" r:id="rId26"/>
    <p:sldId id="264" r:id="rId27"/>
    <p:sldId id="474" r:id="rId28"/>
    <p:sldId id="471" r:id="rId29"/>
    <p:sldId id="7690" r:id="rId30"/>
    <p:sldId id="272" r:id="rId31"/>
    <p:sldId id="478" r:id="rId32"/>
    <p:sldId id="275" r:id="rId33"/>
  </p:sldIdLst>
  <p:sldSz cx="18288000" cy="10287000"/>
  <p:notesSz cx="6858000" cy="9144000"/>
  <p:embeddedFontLst>
    <p:embeddedFont>
      <p:font typeface="Arial" panose="020B0604020202020204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DengXian" panose="02010600030101010101" pitchFamily="2" charset="-122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3505" autoAdjust="0"/>
  </p:normalViewPr>
  <p:slideViewPr>
    <p:cSldViewPr>
      <p:cViewPr varScale="1">
        <p:scale>
          <a:sx n="44" d="100"/>
          <a:sy n="44" d="100"/>
        </p:scale>
        <p:origin x="9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BDCFC-AF47-4DBF-B3FC-3C1BEB2D604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7677B-2930-40A0-B8C4-6F9A5195C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9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38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1.svg"/><Relationship Id="rId7" Type="http://schemas.openxmlformats.org/officeDocument/2006/relationships/image" Target="../media/image1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3.sv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1.svg"/><Relationship Id="rId7" Type="http://schemas.openxmlformats.org/officeDocument/2006/relationships/image" Target="../media/image1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3.sv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4"/><Relationship Id="rId7" Type="http://schemas.openxmlformats.org/officeDocument/2006/relationships/image" Target="../media/image31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4"/><Relationship Id="rId7" Type="http://schemas.openxmlformats.org/officeDocument/2006/relationships/image" Target="../media/image31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.svg"/><Relationship Id="rId7" Type="http://schemas.openxmlformats.org/officeDocument/2006/relationships/image" Target="../media/image1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3.sv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1152940" y="1733321"/>
            <a:ext cx="16121270" cy="7351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329846" y="-63485"/>
            <a:ext cx="8099783" cy="10287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8429627" y="-63485"/>
            <a:ext cx="9679751" cy="10287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14688733" y="8356469"/>
            <a:ext cx="2002040" cy="162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566">
              <a:defRPr/>
            </a:pPr>
            <a:endParaRPr lang="zh-CN" altLang="en-US" sz="270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7829117" y="7582936"/>
            <a:ext cx="2581160" cy="314795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zh-CN" altLang="en-US" sz="270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4172"/>
            <a:ext cx="5441178" cy="1985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036" y="3414713"/>
            <a:ext cx="11580119" cy="43758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779" y="2434115"/>
            <a:ext cx="5912904" cy="591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53800" y="7458488"/>
            <a:ext cx="7635272" cy="6719039"/>
          </a:xfrm>
          <a:custGeom>
            <a:avLst/>
            <a:gdLst/>
            <a:ahLst/>
            <a:cxnLst/>
            <a:rect l="l" t="t" r="r" b="b"/>
            <a:pathLst>
              <a:path w="9140417" h="8043567">
                <a:moveTo>
                  <a:pt x="0" y="0"/>
                </a:moveTo>
                <a:lnTo>
                  <a:pt x="9140417" y="0"/>
                </a:lnTo>
                <a:lnTo>
                  <a:pt x="9140417" y="8043567"/>
                </a:lnTo>
                <a:lnTo>
                  <a:pt x="0" y="8043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7136214">
            <a:off x="16581100" y="-1458292"/>
            <a:ext cx="3960139" cy="3484922"/>
          </a:xfrm>
          <a:custGeom>
            <a:avLst/>
            <a:gdLst/>
            <a:ahLst/>
            <a:cxnLst/>
            <a:rect l="l" t="t" r="r" b="b"/>
            <a:pathLst>
              <a:path w="6311745" h="5554335">
                <a:moveTo>
                  <a:pt x="0" y="0"/>
                </a:moveTo>
                <a:lnTo>
                  <a:pt x="6311745" y="0"/>
                </a:lnTo>
                <a:lnTo>
                  <a:pt x="6311745" y="5554335"/>
                </a:lnTo>
                <a:lnTo>
                  <a:pt x="0" y="55543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636C0-C064-E3A2-F005-624FAB7A9950}"/>
              </a:ext>
            </a:extLst>
          </p:cNvPr>
          <p:cNvSpPr txBox="1"/>
          <p:nvPr/>
        </p:nvSpPr>
        <p:spPr>
          <a:xfrm>
            <a:off x="838201" y="723900"/>
            <a:ext cx="134874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Tìm câu hỏi phù hợp với bộ phận in đậm</a:t>
            </a:r>
            <a:r>
              <a:rPr lang="en-US" sz="50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50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5000" dirty="0">
              <a:solidFill>
                <a:srgbClr val="03637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8884B2-00BB-77BA-3378-129A8A4B2857}"/>
              </a:ext>
            </a:extLst>
          </p:cNvPr>
          <p:cNvGrpSpPr/>
          <p:nvPr/>
        </p:nvGrpSpPr>
        <p:grpSpPr>
          <a:xfrm>
            <a:off x="10591800" y="1585674"/>
            <a:ext cx="6412654" cy="8701326"/>
            <a:chOff x="10554303" y="2079128"/>
            <a:chExt cx="6412654" cy="820787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9E87CAF0-DDD9-97EB-1741-AB164E3071A1}"/>
                </a:ext>
              </a:extLst>
            </p:cNvPr>
            <p:cNvSpPr/>
            <p:nvPr/>
          </p:nvSpPr>
          <p:spPr>
            <a:xfrm>
              <a:off x="10668000" y="2079128"/>
              <a:ext cx="6185261" cy="861774"/>
            </a:xfrm>
            <a:custGeom>
              <a:avLst/>
              <a:gdLst/>
              <a:ahLst/>
              <a:cxnLst/>
              <a:rect l="l" t="t" r="r" b="b"/>
              <a:pathLst>
                <a:path w="6460792" h="6508784">
                  <a:moveTo>
                    <a:pt x="63030" y="5915231"/>
                  </a:moveTo>
                  <a:cubicBezTo>
                    <a:pt x="63030" y="5915231"/>
                    <a:pt x="0" y="566866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567719" y="6965"/>
                  </a:cubicBezTo>
                  <a:cubicBezTo>
                    <a:pt x="5784467" y="16819"/>
                    <a:pt x="5988782" y="36481"/>
                    <a:pt x="6122970" y="101690"/>
                  </a:cubicBezTo>
                  <a:cubicBezTo>
                    <a:pt x="6379016" y="226120"/>
                    <a:pt x="6460791" y="459160"/>
                    <a:pt x="6455304" y="704684"/>
                  </a:cubicBezTo>
                  <a:cubicBezTo>
                    <a:pt x="6455304" y="704684"/>
                    <a:pt x="6412016" y="1013073"/>
                    <a:pt x="6419449" y="1248607"/>
                  </a:cubicBezTo>
                  <a:cubicBezTo>
                    <a:pt x="6426573" y="5657033"/>
                    <a:pt x="6433729" y="5852635"/>
                    <a:pt x="6433729" y="5852635"/>
                  </a:cubicBezTo>
                  <a:cubicBezTo>
                    <a:pt x="6417048" y="6068368"/>
                    <a:pt x="6302403" y="6278979"/>
                    <a:pt x="6105534" y="6390603"/>
                  </a:cubicBezTo>
                  <a:cubicBezTo>
                    <a:pt x="5955183" y="6475852"/>
                    <a:pt x="5757152" y="6490950"/>
                    <a:pt x="4572945" y="6480208"/>
                  </a:cubicBezTo>
                  <a:cubicBezTo>
                    <a:pt x="645952" y="6474932"/>
                    <a:pt x="384604" y="6508785"/>
                    <a:pt x="254278" y="6399627"/>
                  </a:cubicBezTo>
                  <a:cubicBezTo>
                    <a:pt x="145767" y="6308742"/>
                    <a:pt x="81795" y="6115430"/>
                    <a:pt x="63030" y="5915231"/>
                  </a:cubicBezTo>
                  <a:close/>
                </a:path>
              </a:pathLst>
            </a:custGeom>
            <a:solidFill>
              <a:srgbClr val="FAFAF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ĐÔI</a:t>
              </a:r>
              <a:endParaRPr lang="vi-VN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32">
              <a:extLst>
                <a:ext uri="{FF2B5EF4-FFF2-40B4-BE49-F238E27FC236}">
                  <a16:creationId xmlns:a16="http://schemas.microsoft.com/office/drawing/2014/main" id="{F4E9F94E-4858-4503-B99C-202E48497B20}"/>
                </a:ext>
              </a:extLst>
            </p:cNvPr>
            <p:cNvSpPr/>
            <p:nvPr/>
          </p:nvSpPr>
          <p:spPr>
            <a:xfrm>
              <a:off x="10554303" y="4146882"/>
              <a:ext cx="6412654" cy="6140118"/>
            </a:xfrm>
            <a:custGeom>
              <a:avLst/>
              <a:gdLst/>
              <a:ahLst/>
              <a:cxnLst/>
              <a:rect l="l" t="t" r="r" b="b"/>
              <a:pathLst>
                <a:path w="939711" h="899773">
                  <a:moveTo>
                    <a:pt x="0" y="0"/>
                  </a:moveTo>
                  <a:lnTo>
                    <a:pt x="939711" y="0"/>
                  </a:lnTo>
                  <a:lnTo>
                    <a:pt x="939711" y="899773"/>
                  </a:lnTo>
                  <a:lnTo>
                    <a:pt x="0" y="899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vi-VN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F08BB9-6CF5-1932-DEB6-AE0E618CDFB0}"/>
              </a:ext>
            </a:extLst>
          </p:cNvPr>
          <p:cNvSpPr/>
          <p:nvPr/>
        </p:nvSpPr>
        <p:spPr>
          <a:xfrm>
            <a:off x="1207168" y="2247900"/>
            <a:ext cx="412683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03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đâu 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8712CA-64A8-F602-F244-F4AB1DFF7FB4}"/>
              </a:ext>
            </a:extLst>
          </p:cNvPr>
          <p:cNvSpPr/>
          <p:nvPr/>
        </p:nvSpPr>
        <p:spPr>
          <a:xfrm>
            <a:off x="5518485" y="3695700"/>
            <a:ext cx="412683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03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giờ?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0A7C364-F20C-F73B-8181-B3FA9AD45153}"/>
              </a:ext>
            </a:extLst>
          </p:cNvPr>
          <p:cNvSpPr/>
          <p:nvPr/>
        </p:nvSpPr>
        <p:spPr>
          <a:xfrm>
            <a:off x="1179094" y="5143499"/>
            <a:ext cx="412683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03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2098BC9-2293-88F9-D394-0051DDAB6642}"/>
              </a:ext>
            </a:extLst>
          </p:cNvPr>
          <p:cNvSpPr/>
          <p:nvPr/>
        </p:nvSpPr>
        <p:spPr>
          <a:xfrm>
            <a:off x="5518485" y="6591299"/>
            <a:ext cx="412683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03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làm gì?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647BFF-4FE9-46DD-0154-1182ADD51A71}"/>
              </a:ext>
            </a:extLst>
          </p:cNvPr>
          <p:cNvSpPr/>
          <p:nvPr/>
        </p:nvSpPr>
        <p:spPr>
          <a:xfrm>
            <a:off x="1179094" y="8039098"/>
            <a:ext cx="4126832" cy="1389648"/>
          </a:xfrm>
          <a:prstGeom prst="roundRect">
            <a:avLst/>
          </a:prstGeom>
          <a:solidFill>
            <a:schemeClr val="bg1"/>
          </a:solidFill>
          <a:ln>
            <a:solidFill>
              <a:srgbClr val="03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gì?</a:t>
            </a:r>
          </a:p>
        </p:txBody>
      </p:sp>
      <p:pic>
        <p:nvPicPr>
          <p:cNvPr id="16" name="Đếm ngược 2p">
            <a:hlinkClick r:id="" action="ppaction://media"/>
            <a:extLst>
              <a:ext uri="{FF2B5EF4-FFF2-40B4-BE49-F238E27FC236}">
                <a16:creationId xmlns:a16="http://schemas.microsoft.com/office/drawing/2014/main" id="{B8B0751B-B00B-45AC-95D9-EA9BF53D68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82600" y="2681708"/>
            <a:ext cx="1543855" cy="91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77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242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53800" y="7458488"/>
            <a:ext cx="7635272" cy="6719039"/>
          </a:xfrm>
          <a:custGeom>
            <a:avLst/>
            <a:gdLst/>
            <a:ahLst/>
            <a:cxnLst/>
            <a:rect l="l" t="t" r="r" b="b"/>
            <a:pathLst>
              <a:path w="9140417" h="8043567">
                <a:moveTo>
                  <a:pt x="0" y="0"/>
                </a:moveTo>
                <a:lnTo>
                  <a:pt x="9140417" y="0"/>
                </a:lnTo>
                <a:lnTo>
                  <a:pt x="9140417" y="8043567"/>
                </a:lnTo>
                <a:lnTo>
                  <a:pt x="0" y="804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7136214">
            <a:off x="16581100" y="-1458292"/>
            <a:ext cx="3960139" cy="3484922"/>
          </a:xfrm>
          <a:custGeom>
            <a:avLst/>
            <a:gdLst/>
            <a:ahLst/>
            <a:cxnLst/>
            <a:rect l="l" t="t" r="r" b="b"/>
            <a:pathLst>
              <a:path w="6311745" h="5554335">
                <a:moveTo>
                  <a:pt x="0" y="0"/>
                </a:moveTo>
                <a:lnTo>
                  <a:pt x="6311745" y="0"/>
                </a:lnTo>
                <a:lnTo>
                  <a:pt x="6311745" y="5554335"/>
                </a:lnTo>
                <a:lnTo>
                  <a:pt x="0" y="5554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636C0-C064-E3A2-F005-624FAB7A9950}"/>
              </a:ext>
            </a:extLst>
          </p:cNvPr>
          <p:cNvSpPr txBox="1"/>
          <p:nvPr/>
        </p:nvSpPr>
        <p:spPr>
          <a:xfrm>
            <a:off x="831273" y="419100"/>
            <a:ext cx="162305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Tìm câu hỏi phù hợp với bộ phận in đậm</a:t>
            </a:r>
            <a:r>
              <a:rPr lang="en-US" sz="50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đâu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?, Bao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?,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?,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?,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?.</a:t>
            </a:r>
            <a:r>
              <a:rPr lang="vi-VN" sz="50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5000" dirty="0">
              <a:solidFill>
                <a:srgbClr val="03637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B95900-FF62-BC48-8185-9F5C33ACB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411799"/>
              </p:ext>
            </p:extLst>
          </p:nvPr>
        </p:nvGraphicFramePr>
        <p:xfrm>
          <a:off x="699656" y="2108042"/>
          <a:ext cx="17260913" cy="7899717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4009056">
                  <a:extLst>
                    <a:ext uri="{9D8B030D-6E8A-4147-A177-3AD203B41FA5}">
                      <a16:colId xmlns:a16="http://schemas.microsoft.com/office/drawing/2014/main" val="857353081"/>
                    </a:ext>
                  </a:extLst>
                </a:gridCol>
                <a:gridCol w="3251857">
                  <a:extLst>
                    <a:ext uri="{9D8B030D-6E8A-4147-A177-3AD203B41FA5}">
                      <a16:colId xmlns:a16="http://schemas.microsoft.com/office/drawing/2014/main" val="1216118797"/>
                    </a:ext>
                  </a:extLst>
                </a:gridCol>
              </a:tblGrid>
              <a:tr h="7515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</a:p>
                  </a:txBody>
                  <a:tcPr marL="180000" marR="180000" marT="19574" marB="19574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4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4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endParaRPr lang="vi-VN" sz="4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27547"/>
                  </a:ext>
                </a:extLst>
              </a:tr>
              <a:tr h="11459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20679"/>
                  </a:ext>
                </a:extLst>
              </a:tr>
              <a:tr h="11459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084895"/>
                  </a:ext>
                </a:extLst>
              </a:tr>
              <a:tr h="14244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695847"/>
                  </a:ext>
                </a:extLst>
              </a:tr>
              <a:tr h="17029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997785"/>
                  </a:ext>
                </a:extLst>
              </a:tr>
              <a:tr h="15597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603398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DB81A9-D9F5-4A8C-BDFF-457DA13BDA75}"/>
              </a:ext>
            </a:extLst>
          </p:cNvPr>
          <p:cNvSpPr/>
          <p:nvPr/>
        </p:nvSpPr>
        <p:spPr>
          <a:xfrm>
            <a:off x="14677686" y="3160955"/>
            <a:ext cx="3280772" cy="9460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CFFF71-59E8-4A79-B3DB-DA55C5CBF204}"/>
              </a:ext>
            </a:extLst>
          </p:cNvPr>
          <p:cNvSpPr/>
          <p:nvPr/>
        </p:nvSpPr>
        <p:spPr>
          <a:xfrm>
            <a:off x="14726886" y="4329552"/>
            <a:ext cx="3280772" cy="10251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Bao giờ?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3E95F0-583E-4D12-B426-D0E669FFAB28}"/>
              </a:ext>
            </a:extLst>
          </p:cNvPr>
          <p:cNvSpPr/>
          <p:nvPr/>
        </p:nvSpPr>
        <p:spPr>
          <a:xfrm>
            <a:off x="14747172" y="5570994"/>
            <a:ext cx="3240200" cy="10309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Vì sao?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7AEBD3-0356-428B-B105-6BD90148F2CB}"/>
              </a:ext>
            </a:extLst>
          </p:cNvPr>
          <p:cNvSpPr/>
          <p:nvPr/>
        </p:nvSpPr>
        <p:spPr>
          <a:xfrm>
            <a:off x="14677686" y="7079740"/>
            <a:ext cx="3240200" cy="10809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Bằng gì?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0576A3-8017-464E-A690-B2BB0755A168}"/>
              </a:ext>
            </a:extLst>
          </p:cNvPr>
          <p:cNvSpPr/>
          <p:nvPr/>
        </p:nvSpPr>
        <p:spPr>
          <a:xfrm>
            <a:off x="14697972" y="8613817"/>
            <a:ext cx="3277005" cy="11589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Để làm gì?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F0BA21-CC79-4762-8C1E-9EEB13DB4B27}"/>
              </a:ext>
            </a:extLst>
          </p:cNvPr>
          <p:cNvSpPr/>
          <p:nvPr/>
        </p:nvSpPr>
        <p:spPr>
          <a:xfrm>
            <a:off x="653143" y="3058871"/>
            <a:ext cx="13030200" cy="11702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Ở Ea Lâm</a:t>
            </a:r>
            <a:r>
              <a:rPr lang="vi-VN" sz="3600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nhà nào cũng có cuộc sống đầy đủ, dễ chịu.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B6497A-13C9-4496-A200-D1BA8695BD12}"/>
              </a:ext>
            </a:extLst>
          </p:cNvPr>
          <p:cNvSpPr/>
          <p:nvPr/>
        </p:nvSpPr>
        <p:spPr>
          <a:xfrm>
            <a:off x="685800" y="4275414"/>
            <a:ext cx="13030200" cy="1020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b</a:t>
            </a:r>
            <a:r>
              <a:rPr lang="vi-VN" sz="3600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vi-VN" sz="3600" b="1" dirty="0">
                <a:solidFill>
                  <a:srgbClr val="0070C0"/>
                </a:solidFill>
                <a:cs typeface="Arial" panose="020B0604020202020204" pitchFamily="34" charset="0"/>
              </a:rPr>
              <a:t>Bây giờ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, nhà nào cũng có cuộc sống đầy đủ, dễ chịu.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5DDFC5-DF41-4686-9D11-2D7DD6EA1F11}"/>
              </a:ext>
            </a:extLst>
          </p:cNvPr>
          <p:cNvSpPr/>
          <p:nvPr/>
        </p:nvSpPr>
        <p:spPr>
          <a:xfrm>
            <a:off x="740228" y="5373012"/>
            <a:ext cx="13030200" cy="13706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Vì chịu khó lao động</a:t>
            </a:r>
            <a:r>
              <a:rPr lang="vi-VN" sz="3600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nhà nào cũng có cuộc sống đầy đủ, dễ chịu.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7D56E2-1CC8-40E7-A255-6C8A101B3EE2}"/>
              </a:ext>
            </a:extLst>
          </p:cNvPr>
          <p:cNvSpPr/>
          <p:nvPr/>
        </p:nvSpPr>
        <p:spPr>
          <a:xfrm>
            <a:off x="685800" y="6820812"/>
            <a:ext cx="13030200" cy="16019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3600" b="1" dirty="0">
                <a:solidFill>
                  <a:srgbClr val="7030A0"/>
                </a:solidFill>
                <a:cs typeface="Arial" panose="020B0604020202020204" pitchFamily="34" charset="0"/>
              </a:rPr>
              <a:t>Bằng hai bàn tay lao động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, người dân Ea Lâm đã thay đổi cuộc sống của mình.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34A3FF-2C97-43F4-B4AC-E62B0AB29CC7}"/>
              </a:ext>
            </a:extLst>
          </p:cNvPr>
          <p:cNvSpPr/>
          <p:nvPr/>
        </p:nvSpPr>
        <p:spPr>
          <a:xfrm>
            <a:off x="740228" y="8499895"/>
            <a:ext cx="13030200" cy="15204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e.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Để có cuộc sống đầy đủ, dễ chịu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, nhà nào cũng chịu khó lao động.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0A1838E-BF3B-42A8-AEB1-F58E9B95DB18}"/>
              </a:ext>
            </a:extLst>
          </p:cNvPr>
          <p:cNvSpPr/>
          <p:nvPr/>
        </p:nvSpPr>
        <p:spPr>
          <a:xfrm>
            <a:off x="685800" y="3058871"/>
            <a:ext cx="14020800" cy="111220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Ở </a:t>
            </a:r>
            <a:r>
              <a:rPr lang="en-US" sz="6000" b="1" dirty="0" err="1">
                <a:solidFill>
                  <a:srgbClr val="C00000"/>
                </a:solidFill>
              </a:rPr>
              <a:t>Ea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Lâm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trả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lời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cho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câu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hỏi</a:t>
            </a:r>
            <a:r>
              <a:rPr lang="en-US" sz="6000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E49DCEA-5C58-4490-B760-A31BB80BF777}"/>
              </a:ext>
            </a:extLst>
          </p:cNvPr>
          <p:cNvSpPr/>
          <p:nvPr/>
        </p:nvSpPr>
        <p:spPr>
          <a:xfrm>
            <a:off x="699656" y="4265806"/>
            <a:ext cx="14006944" cy="120193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</a:rPr>
              <a:t>Bây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giờ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trả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lời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cho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câu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hỏi</a:t>
            </a:r>
            <a:r>
              <a:rPr lang="en-US" sz="6000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13C295-10EA-434B-B08A-3D5EBEA5D5C5}"/>
              </a:ext>
            </a:extLst>
          </p:cNvPr>
          <p:cNvSpPr/>
          <p:nvPr/>
        </p:nvSpPr>
        <p:spPr>
          <a:xfrm>
            <a:off x="756196" y="5404136"/>
            <a:ext cx="13950404" cy="14157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cs typeface="Arial" panose="020B0604020202020204" pitchFamily="34" charset="0"/>
              </a:rPr>
              <a:t>Vì chịu khó lao động </a:t>
            </a:r>
            <a:r>
              <a:rPr lang="en-US" sz="6000" dirty="0" err="1">
                <a:solidFill>
                  <a:schemeClr val="tx1"/>
                </a:solidFill>
              </a:rPr>
              <a:t>trả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lời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cho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câu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hỏi</a:t>
            </a:r>
            <a:r>
              <a:rPr lang="en-US" sz="6000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DC40557-D6AE-4F30-8C2F-A79DD650B4A1}"/>
              </a:ext>
            </a:extLst>
          </p:cNvPr>
          <p:cNvSpPr/>
          <p:nvPr/>
        </p:nvSpPr>
        <p:spPr>
          <a:xfrm>
            <a:off x="679138" y="6802821"/>
            <a:ext cx="14043429" cy="158165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7030A0"/>
                </a:solidFill>
                <a:cs typeface="Arial" panose="020B0604020202020204" pitchFamily="34" charset="0"/>
              </a:rPr>
              <a:t>Bằng hai bàn tay lao động </a:t>
            </a:r>
            <a:r>
              <a:rPr lang="en-US" sz="5400" dirty="0" err="1">
                <a:solidFill>
                  <a:schemeClr val="tx1"/>
                </a:solidFill>
              </a:rPr>
              <a:t>trả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lời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cho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câu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hỏi</a:t>
            </a:r>
            <a:r>
              <a:rPr lang="en-US" sz="5400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6DCF68-26AE-48A8-B29D-382CFAEBDF70}"/>
              </a:ext>
            </a:extLst>
          </p:cNvPr>
          <p:cNvSpPr/>
          <p:nvPr/>
        </p:nvSpPr>
        <p:spPr>
          <a:xfrm>
            <a:off x="738117" y="8471647"/>
            <a:ext cx="14009055" cy="158165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Để có cuộc sống đầy đủ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dễ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chịu</a:t>
            </a:r>
            <a:r>
              <a:rPr lang="vi-VN" sz="4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trả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lời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cho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câu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hỏi</a:t>
            </a:r>
            <a:r>
              <a:rPr lang="en-US" sz="4400" dirty="0">
                <a:solidFill>
                  <a:schemeClr val="tx1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912289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Callout 5">
            <a:extLst>
              <a:ext uri="{FF2B5EF4-FFF2-40B4-BE49-F238E27FC236}">
                <a16:creationId xmlns:a16="http://schemas.microsoft.com/office/drawing/2014/main" id="{0A27B490-5B04-A29C-2817-F2FB9E53C60C}"/>
              </a:ext>
            </a:extLst>
          </p:cNvPr>
          <p:cNvSpPr/>
          <p:nvPr/>
        </p:nvSpPr>
        <p:spPr>
          <a:xfrm>
            <a:off x="3352800" y="952499"/>
            <a:ext cx="14706600" cy="5666014"/>
          </a:xfrm>
          <a:prstGeom prst="cloudCallout">
            <a:avLst>
              <a:gd name="adj1" fmla="val -41918"/>
              <a:gd name="adj2" fmla="val 5965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9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9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9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9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0B21C-FF33-532D-7EDC-8B5FFDCB6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952499"/>
            <a:ext cx="7162800" cy="11967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F428A2-8682-EB86-C1EF-B376E778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9008" y="7904749"/>
            <a:ext cx="2581278" cy="23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766568">
            <a:off x="-4638184" y="9429702"/>
            <a:ext cx="8955581" cy="7880911"/>
          </a:xfrm>
          <a:custGeom>
            <a:avLst/>
            <a:gdLst/>
            <a:ahLst/>
            <a:cxnLst/>
            <a:rect l="l" t="t" r="r" b="b"/>
            <a:pathLst>
              <a:path w="8955581" h="7880911">
                <a:moveTo>
                  <a:pt x="0" y="0"/>
                </a:moveTo>
                <a:lnTo>
                  <a:pt x="8955581" y="0"/>
                </a:lnTo>
                <a:lnTo>
                  <a:pt x="8955581" y="7880912"/>
                </a:lnTo>
                <a:lnTo>
                  <a:pt x="0" y="7880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3766568">
            <a:off x="13349150" y="5817368"/>
            <a:ext cx="7820300" cy="6881864"/>
          </a:xfrm>
          <a:custGeom>
            <a:avLst/>
            <a:gdLst/>
            <a:ahLst/>
            <a:cxnLst/>
            <a:rect l="l" t="t" r="r" b="b"/>
            <a:pathLst>
              <a:path w="7820300" h="6881864">
                <a:moveTo>
                  <a:pt x="0" y="0"/>
                </a:moveTo>
                <a:lnTo>
                  <a:pt x="7820300" y="0"/>
                </a:lnTo>
                <a:lnTo>
                  <a:pt x="7820300" y="6881864"/>
                </a:lnTo>
                <a:lnTo>
                  <a:pt x="0" y="6881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1472322">
            <a:off x="14156743" y="6604750"/>
            <a:ext cx="923989" cy="2839073"/>
          </a:xfrm>
          <a:custGeom>
            <a:avLst/>
            <a:gdLst/>
            <a:ahLst/>
            <a:cxnLst/>
            <a:rect l="l" t="t" r="r" b="b"/>
            <a:pathLst>
              <a:path w="923989" h="2839073">
                <a:moveTo>
                  <a:pt x="0" y="0"/>
                </a:moveTo>
                <a:lnTo>
                  <a:pt x="923989" y="0"/>
                </a:lnTo>
                <a:lnTo>
                  <a:pt x="923989" y="2839072"/>
                </a:lnTo>
                <a:lnTo>
                  <a:pt x="0" y="2839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CFDB19-12C5-7941-30BB-38B2D58D3E71}"/>
              </a:ext>
            </a:extLst>
          </p:cNvPr>
          <p:cNvGrpSpPr/>
          <p:nvPr/>
        </p:nvGrpSpPr>
        <p:grpSpPr>
          <a:xfrm>
            <a:off x="6009399" y="4186377"/>
            <a:ext cx="7257755" cy="6100623"/>
            <a:chOff x="1961024" y="4999219"/>
            <a:chExt cx="1409904" cy="1371992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86198636-12F1-B4E1-F52A-74BAF3AB0D50}"/>
                </a:ext>
              </a:extLst>
            </p:cNvPr>
            <p:cNvSpPr/>
            <p:nvPr/>
          </p:nvSpPr>
          <p:spPr>
            <a:xfrm>
              <a:off x="1961024" y="4999219"/>
              <a:ext cx="1409904" cy="1305924"/>
            </a:xfrm>
            <a:custGeom>
              <a:avLst/>
              <a:gdLst/>
              <a:ahLst/>
              <a:cxnLst/>
              <a:rect l="l" t="t" r="r" b="b"/>
              <a:pathLst>
                <a:path w="1409904" h="1305924">
                  <a:moveTo>
                    <a:pt x="0" y="0"/>
                  </a:moveTo>
                  <a:lnTo>
                    <a:pt x="1409904" y="0"/>
                  </a:lnTo>
                  <a:lnTo>
                    <a:pt x="1409904" y="1305924"/>
                  </a:lnTo>
                  <a:lnTo>
                    <a:pt x="0" y="1305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E90B2769-75F3-151E-584B-B2B8F766331F}"/>
                </a:ext>
              </a:extLst>
            </p:cNvPr>
            <p:cNvSpPr/>
            <p:nvPr/>
          </p:nvSpPr>
          <p:spPr>
            <a:xfrm>
              <a:off x="2134947" y="5322429"/>
              <a:ext cx="1062057" cy="1048782"/>
            </a:xfrm>
            <a:custGeom>
              <a:avLst/>
              <a:gdLst/>
              <a:ahLst/>
              <a:cxnLst/>
              <a:rect l="l" t="t" r="r" b="b"/>
              <a:pathLst>
                <a:path w="1062057" h="1048782">
                  <a:moveTo>
                    <a:pt x="0" y="0"/>
                  </a:moveTo>
                  <a:lnTo>
                    <a:pt x="1062057" y="0"/>
                  </a:lnTo>
                  <a:lnTo>
                    <a:pt x="1062057" y="1048782"/>
                  </a:lnTo>
                  <a:lnTo>
                    <a:pt x="0" y="1048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D152CE-BD88-42A2-BC60-F4BC7B9FE283}"/>
              </a:ext>
            </a:extLst>
          </p:cNvPr>
          <p:cNvSpPr/>
          <p:nvPr/>
        </p:nvSpPr>
        <p:spPr>
          <a:xfrm>
            <a:off x="5837547" y="1402537"/>
            <a:ext cx="8781190" cy="14161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vi-VN" sz="8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Rút ra bài học</a:t>
            </a:r>
            <a:endParaRPr lang="vi-VN" sz="8000" dirty="0"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10AC76-600B-42BB-9870-2EA9193B1C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903641"/>
            <a:ext cx="5383530" cy="881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36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4916289" y="7436563"/>
            <a:ext cx="3606238" cy="3193160"/>
          </a:xfrm>
          <a:custGeom>
            <a:avLst/>
            <a:gdLst/>
            <a:ahLst/>
            <a:cxnLst/>
            <a:rect l="l" t="t" r="r" b="b"/>
            <a:pathLst>
              <a:path w="3606238" h="3193160">
                <a:moveTo>
                  <a:pt x="0" y="0"/>
                </a:moveTo>
                <a:lnTo>
                  <a:pt x="3606237" y="0"/>
                </a:lnTo>
                <a:lnTo>
                  <a:pt x="3606237" y="3193159"/>
                </a:lnTo>
                <a:lnTo>
                  <a:pt x="0" y="3193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H="1" flipV="1">
            <a:off x="-245043" y="-370928"/>
            <a:ext cx="3606238" cy="3193160"/>
          </a:xfrm>
          <a:custGeom>
            <a:avLst/>
            <a:gdLst/>
            <a:ahLst/>
            <a:cxnLst/>
            <a:rect l="l" t="t" r="r" b="b"/>
            <a:pathLst>
              <a:path w="3606238" h="3193160">
                <a:moveTo>
                  <a:pt x="3606238" y="3193160"/>
                </a:moveTo>
                <a:lnTo>
                  <a:pt x="0" y="3193160"/>
                </a:lnTo>
                <a:lnTo>
                  <a:pt x="0" y="0"/>
                </a:lnTo>
                <a:lnTo>
                  <a:pt x="3606238" y="0"/>
                </a:lnTo>
                <a:lnTo>
                  <a:pt x="3606238" y="31931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EA0EE08-FC9C-383E-3E6E-6EF0577BD8AE}"/>
              </a:ext>
            </a:extLst>
          </p:cNvPr>
          <p:cNvSpPr/>
          <p:nvPr/>
        </p:nvSpPr>
        <p:spPr>
          <a:xfrm>
            <a:off x="609600" y="3383328"/>
            <a:ext cx="16459200" cy="5597860"/>
          </a:xfrm>
          <a:prstGeom prst="roundRect">
            <a:avLst>
              <a:gd name="adj" fmla="val 628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3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vi-VN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 diễn ra sự việc </a:t>
            </a:r>
            <a:r>
              <a:rPr lang="vi-VN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(trả lời câu hỏi </a:t>
            </a:r>
            <a:r>
              <a:rPr lang="vi-VN" sz="4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nào?, Bao giờ?</a:t>
            </a:r>
            <a:r>
              <a:rPr lang="vi-VN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vi-VN" sz="4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Địa điểm diễn ra sự việc 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(trả lời câu hỏi </a:t>
            </a:r>
            <a:r>
              <a:rPr lang="vi-VN" sz="4400" b="1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Ở đâu?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vi-VN" sz="4400" b="1" dirty="0">
              <a:solidFill>
                <a:srgbClr val="0070C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c) Nguyên nhân của sự việc 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(trả lời câu hỏi </a:t>
            </a:r>
            <a:r>
              <a:rPr lang="vi-VN" sz="4400" b="1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Vì sao?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vi-VN" sz="4400" b="1" dirty="0">
              <a:solidFill>
                <a:srgbClr val="0070C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d) Mục đích của hoạt động 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(trả lời câu hỏi </a:t>
            </a:r>
            <a:r>
              <a:rPr lang="vi-VN" sz="4400" b="1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Để làm gì?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vi-VN" sz="4400" b="1" dirty="0">
              <a:solidFill>
                <a:srgbClr val="0070C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e) Phương tiện thực hiện hoạt động 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(trả lời câu hỏi </a:t>
            </a:r>
            <a:r>
              <a:rPr lang="vi-VN" sz="4400" b="1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Bằng gì?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vi-VN" sz="4400" b="1" dirty="0">
              <a:solidFill>
                <a:srgbClr val="0070C0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145924-59C0-48D1-9FD7-80B8979A4CEB}"/>
              </a:ext>
            </a:extLst>
          </p:cNvPr>
          <p:cNvSpPr/>
          <p:nvPr/>
        </p:nvSpPr>
        <p:spPr>
          <a:xfrm>
            <a:off x="2590800" y="342900"/>
            <a:ext cx="14163243" cy="228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Trạng ngữ là một thành phần phụ của câu, bổ sung cho câu những thông tin sau:</a:t>
            </a:r>
            <a:endParaRPr lang="vi-VN" sz="4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Callout 5">
            <a:extLst>
              <a:ext uri="{FF2B5EF4-FFF2-40B4-BE49-F238E27FC236}">
                <a16:creationId xmlns:a16="http://schemas.microsoft.com/office/drawing/2014/main" id="{0A27B490-5B04-A29C-2817-F2FB9E53C60C}"/>
              </a:ext>
            </a:extLst>
          </p:cNvPr>
          <p:cNvSpPr/>
          <p:nvPr/>
        </p:nvSpPr>
        <p:spPr>
          <a:xfrm>
            <a:off x="3352800" y="952499"/>
            <a:ext cx="14706600" cy="5666014"/>
          </a:xfrm>
          <a:prstGeom prst="cloudCallout">
            <a:avLst>
              <a:gd name="adj1" fmla="val -41918"/>
              <a:gd name="adj2" fmla="val 5965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0B21C-FF33-532D-7EDC-8B5FFDCB6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952499"/>
            <a:ext cx="7162800" cy="11967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F428A2-8682-EB86-C1EF-B376E778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9008" y="7904749"/>
            <a:ext cx="2581278" cy="23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766568">
            <a:off x="-4638184" y="9429702"/>
            <a:ext cx="8955581" cy="7880911"/>
          </a:xfrm>
          <a:custGeom>
            <a:avLst/>
            <a:gdLst/>
            <a:ahLst/>
            <a:cxnLst/>
            <a:rect l="l" t="t" r="r" b="b"/>
            <a:pathLst>
              <a:path w="8955581" h="7880911">
                <a:moveTo>
                  <a:pt x="0" y="0"/>
                </a:moveTo>
                <a:lnTo>
                  <a:pt x="8955581" y="0"/>
                </a:lnTo>
                <a:lnTo>
                  <a:pt x="8955581" y="7880912"/>
                </a:lnTo>
                <a:lnTo>
                  <a:pt x="0" y="7880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3766568">
            <a:off x="13349150" y="5817368"/>
            <a:ext cx="7820300" cy="6881864"/>
          </a:xfrm>
          <a:custGeom>
            <a:avLst/>
            <a:gdLst/>
            <a:ahLst/>
            <a:cxnLst/>
            <a:rect l="l" t="t" r="r" b="b"/>
            <a:pathLst>
              <a:path w="7820300" h="6881864">
                <a:moveTo>
                  <a:pt x="0" y="0"/>
                </a:moveTo>
                <a:lnTo>
                  <a:pt x="7820300" y="0"/>
                </a:lnTo>
                <a:lnTo>
                  <a:pt x="7820300" y="6881864"/>
                </a:lnTo>
                <a:lnTo>
                  <a:pt x="0" y="6881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1472322">
            <a:off x="14156743" y="6604750"/>
            <a:ext cx="923989" cy="2839073"/>
          </a:xfrm>
          <a:custGeom>
            <a:avLst/>
            <a:gdLst/>
            <a:ahLst/>
            <a:cxnLst/>
            <a:rect l="l" t="t" r="r" b="b"/>
            <a:pathLst>
              <a:path w="923989" h="2839073">
                <a:moveTo>
                  <a:pt x="0" y="0"/>
                </a:moveTo>
                <a:lnTo>
                  <a:pt x="923989" y="0"/>
                </a:lnTo>
                <a:lnTo>
                  <a:pt x="923989" y="2839072"/>
                </a:lnTo>
                <a:lnTo>
                  <a:pt x="0" y="2839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8F265B-8C52-D4E7-6A8D-A93AEA3D59BD}"/>
              </a:ext>
            </a:extLst>
          </p:cNvPr>
          <p:cNvGrpSpPr/>
          <p:nvPr/>
        </p:nvGrpSpPr>
        <p:grpSpPr>
          <a:xfrm>
            <a:off x="5685194" y="3335739"/>
            <a:ext cx="8411806" cy="6504820"/>
            <a:chOff x="2016368" y="6769875"/>
            <a:chExt cx="1409904" cy="1305924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C1BAED0-7DF5-AC50-1B35-7BC871E1B3B7}"/>
                </a:ext>
              </a:extLst>
            </p:cNvPr>
            <p:cNvSpPr/>
            <p:nvPr/>
          </p:nvSpPr>
          <p:spPr>
            <a:xfrm>
              <a:off x="2016368" y="6769875"/>
              <a:ext cx="1409904" cy="1305924"/>
            </a:xfrm>
            <a:custGeom>
              <a:avLst/>
              <a:gdLst/>
              <a:ahLst/>
              <a:cxnLst/>
              <a:rect l="l" t="t" r="r" b="b"/>
              <a:pathLst>
                <a:path w="1409904" h="1305924">
                  <a:moveTo>
                    <a:pt x="0" y="0"/>
                  </a:moveTo>
                  <a:lnTo>
                    <a:pt x="1409904" y="0"/>
                  </a:lnTo>
                  <a:lnTo>
                    <a:pt x="1409904" y="1305924"/>
                  </a:lnTo>
                  <a:lnTo>
                    <a:pt x="0" y="1305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5042DE43-48F5-3A35-660B-1B8953064DEA}"/>
                </a:ext>
              </a:extLst>
            </p:cNvPr>
            <p:cNvSpPr/>
            <p:nvPr/>
          </p:nvSpPr>
          <p:spPr>
            <a:xfrm>
              <a:off x="2206619" y="6978283"/>
              <a:ext cx="955874" cy="975381"/>
            </a:xfrm>
            <a:custGeom>
              <a:avLst/>
              <a:gdLst/>
              <a:ahLst/>
              <a:cxnLst/>
              <a:rect l="l" t="t" r="r" b="b"/>
              <a:pathLst>
                <a:path w="955874" h="975381">
                  <a:moveTo>
                    <a:pt x="0" y="0"/>
                  </a:moveTo>
                  <a:lnTo>
                    <a:pt x="955874" y="0"/>
                  </a:lnTo>
                  <a:lnTo>
                    <a:pt x="955874" y="975381"/>
                  </a:lnTo>
                  <a:lnTo>
                    <a:pt x="0" y="97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24CCE2E-708B-4681-A8D1-2C56D61FAA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903641"/>
            <a:ext cx="5383530" cy="88118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115254-A390-4751-A04D-AF5D8A3C1A08}"/>
              </a:ext>
            </a:extLst>
          </p:cNvPr>
          <p:cNvSpPr/>
          <p:nvPr/>
        </p:nvSpPr>
        <p:spPr>
          <a:xfrm>
            <a:off x="6019800" y="1739148"/>
            <a:ext cx="7772400" cy="11092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vi-VN" sz="7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3. Luyện tập</a:t>
            </a:r>
            <a:endParaRPr lang="vi-VN" sz="7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787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2800" y="7458488"/>
            <a:ext cx="7635272" cy="6719039"/>
          </a:xfrm>
          <a:custGeom>
            <a:avLst/>
            <a:gdLst/>
            <a:ahLst/>
            <a:cxnLst/>
            <a:rect l="l" t="t" r="r" b="b"/>
            <a:pathLst>
              <a:path w="9140417" h="8043567">
                <a:moveTo>
                  <a:pt x="0" y="0"/>
                </a:moveTo>
                <a:lnTo>
                  <a:pt x="9140417" y="0"/>
                </a:lnTo>
                <a:lnTo>
                  <a:pt x="9140417" y="8043567"/>
                </a:lnTo>
                <a:lnTo>
                  <a:pt x="0" y="8043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7136214">
            <a:off x="16581100" y="-1458292"/>
            <a:ext cx="3960139" cy="3484922"/>
          </a:xfrm>
          <a:custGeom>
            <a:avLst/>
            <a:gdLst/>
            <a:ahLst/>
            <a:cxnLst/>
            <a:rect l="l" t="t" r="r" b="b"/>
            <a:pathLst>
              <a:path w="6311745" h="5554335">
                <a:moveTo>
                  <a:pt x="0" y="0"/>
                </a:moveTo>
                <a:lnTo>
                  <a:pt x="6311745" y="0"/>
                </a:lnTo>
                <a:lnTo>
                  <a:pt x="6311745" y="5554335"/>
                </a:lnTo>
                <a:lnTo>
                  <a:pt x="0" y="5554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636C0-C064-E3A2-F005-624FAB7A9950}"/>
              </a:ext>
            </a:extLst>
          </p:cNvPr>
          <p:cNvSpPr txBox="1"/>
          <p:nvPr/>
        </p:nvSpPr>
        <p:spPr>
          <a:xfrm>
            <a:off x="838200" y="647700"/>
            <a:ext cx="12344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54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trạng ngữ trong các câu</a:t>
            </a:r>
            <a:r>
              <a:rPr lang="en-US" sz="54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54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5400" dirty="0">
              <a:solidFill>
                <a:srgbClr val="03637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039CA2-30A3-00E9-A639-D09FE14666B1}"/>
              </a:ext>
            </a:extLst>
          </p:cNvPr>
          <p:cNvSpPr txBox="1"/>
          <p:nvPr/>
        </p:nvSpPr>
        <p:spPr>
          <a:xfrm>
            <a:off x="533400" y="2429967"/>
            <a:ext cx="17297400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Tháng 12 năm 1075, Lý Thường Kiệt đem quân phá tan ba thành tr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địch. Vì bị mất lương thảo và vũ khí tích trữ ở đó, hơn một năm sau, nhà 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cử Quách Quỳ chỉ huy đại quân tràn vào Đại Việt.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vi-VN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 tướng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 Thường Kiệt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Trên dòng sông mênh mông, những chiếc xu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ồ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 với lá cờ mỗi lúc mỗi gần nhau, đổ về bến chợ.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NGUYỄN QUANG SÁNG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5F59ED-B7FD-221C-20C9-C570F7726DF4}"/>
              </a:ext>
            </a:extLst>
          </p:cNvPr>
          <p:cNvCxnSpPr/>
          <p:nvPr/>
        </p:nvCxnSpPr>
        <p:spPr>
          <a:xfrm>
            <a:off x="1219200" y="3314700"/>
            <a:ext cx="46482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D30C4B-CB57-90DB-17FF-C91563038AD3}"/>
              </a:ext>
            </a:extLst>
          </p:cNvPr>
          <p:cNvCxnSpPr>
            <a:cxnSpLocks/>
          </p:cNvCxnSpPr>
          <p:nvPr/>
        </p:nvCxnSpPr>
        <p:spPr>
          <a:xfrm>
            <a:off x="1842727" y="4229100"/>
            <a:ext cx="1469267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B762DD-D913-C508-83FD-6AA3B583573E}"/>
              </a:ext>
            </a:extLst>
          </p:cNvPr>
          <p:cNvCxnSpPr>
            <a:cxnSpLocks/>
          </p:cNvCxnSpPr>
          <p:nvPr/>
        </p:nvCxnSpPr>
        <p:spPr>
          <a:xfrm>
            <a:off x="1219200" y="6972300"/>
            <a:ext cx="66294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E252EF-4C32-4878-ABB8-DE56099AE1C6}"/>
              </a:ext>
            </a:extLst>
          </p:cNvPr>
          <p:cNvSpPr/>
          <p:nvPr/>
        </p:nvSpPr>
        <p:spPr>
          <a:xfrm>
            <a:off x="1143000" y="2628900"/>
            <a:ext cx="4965940" cy="76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u="sng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Tháng 12 năm 1075</a:t>
            </a:r>
            <a:r>
              <a:rPr lang="en-US" sz="4000" u="sng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E0E2971-EA15-45EA-BE0E-7BBD8F61D98C}"/>
              </a:ext>
            </a:extLst>
          </p:cNvPr>
          <p:cNvSpPr/>
          <p:nvPr/>
        </p:nvSpPr>
        <p:spPr>
          <a:xfrm>
            <a:off x="1842727" y="3505840"/>
            <a:ext cx="14983546" cy="803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u="sng" spc="7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Vì bị mất lương thảo và vũ khí tích trữ</a:t>
            </a:r>
            <a:r>
              <a:rPr lang="en-US" sz="4000" u="sng" spc="7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u="sng" spc="7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ở đó, hơn một năm sau,</a:t>
            </a:r>
            <a:endParaRPr lang="en-US" sz="4000" u="sng" spc="7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678690-65A6-4078-B7F9-EA43D818E4F9}"/>
              </a:ext>
            </a:extLst>
          </p:cNvPr>
          <p:cNvSpPr/>
          <p:nvPr/>
        </p:nvSpPr>
        <p:spPr>
          <a:xfrm>
            <a:off x="1219200" y="6292775"/>
            <a:ext cx="6865620" cy="7065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dòng sông mênh mông,</a:t>
            </a:r>
            <a:endParaRPr lang="en-US" sz="40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3E4B0C9-D658-4683-B907-B2F65B96827E}"/>
              </a:ext>
            </a:extLst>
          </p:cNvPr>
          <p:cNvSpPr/>
          <p:nvPr/>
        </p:nvSpPr>
        <p:spPr>
          <a:xfrm>
            <a:off x="3810000" y="8899415"/>
            <a:ext cx="12725400" cy="10718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Tháng</a:t>
            </a:r>
            <a:r>
              <a:rPr lang="en-US" sz="4800" dirty="0">
                <a:solidFill>
                  <a:srgbClr val="FF0000"/>
                </a:solidFill>
              </a:rPr>
              <a:t> 12 </a:t>
            </a:r>
            <a:r>
              <a:rPr lang="en-US" sz="4800" dirty="0" err="1">
                <a:solidFill>
                  <a:srgbClr val="FF0000"/>
                </a:solidFill>
              </a:rPr>
              <a:t>năm</a:t>
            </a:r>
            <a:r>
              <a:rPr lang="en-US" sz="4800" dirty="0">
                <a:solidFill>
                  <a:srgbClr val="FF0000"/>
                </a:solidFill>
              </a:rPr>
              <a:t> 1075 </a:t>
            </a:r>
            <a:r>
              <a:rPr lang="en-US" sz="4800" dirty="0" err="1">
                <a:solidFill>
                  <a:srgbClr val="0070C0"/>
                </a:solidFill>
              </a:rPr>
              <a:t>bổ</a:t>
            </a:r>
            <a:r>
              <a:rPr lang="en-US" sz="4800" dirty="0">
                <a:solidFill>
                  <a:srgbClr val="0070C0"/>
                </a:solidFill>
              </a:rPr>
              <a:t> sung </a:t>
            </a:r>
            <a:r>
              <a:rPr lang="en-US" sz="4800" dirty="0" err="1">
                <a:solidFill>
                  <a:srgbClr val="0070C0"/>
                </a:solidFill>
              </a:rPr>
              <a:t>cho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câu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thông</a:t>
            </a:r>
            <a:r>
              <a:rPr lang="en-US" sz="4800" dirty="0">
                <a:solidFill>
                  <a:srgbClr val="0070C0"/>
                </a:solidFill>
              </a:rPr>
              <a:t> tin </a:t>
            </a:r>
            <a:r>
              <a:rPr lang="en-US" sz="4800" dirty="0" err="1">
                <a:solidFill>
                  <a:srgbClr val="0070C0"/>
                </a:solidFill>
              </a:rPr>
              <a:t>gì</a:t>
            </a:r>
            <a:r>
              <a:rPr lang="en-US" sz="4800" dirty="0">
                <a:solidFill>
                  <a:srgbClr val="0070C0"/>
                </a:solidFill>
              </a:rPr>
              <a:t>?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4" name="LoiThayCo-TuyetMai_3bavr">
            <a:hlinkClick r:id="" action="ppaction://media"/>
            <a:extLst>
              <a:ext uri="{FF2B5EF4-FFF2-40B4-BE49-F238E27FC236}">
                <a16:creationId xmlns:a16="http://schemas.microsoft.com/office/drawing/2014/main" id="{24BFEB34-BE83-4A86-965F-9C3DE8B0A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15" name="đồng hồ">
            <a:hlinkClick r:id="" action="ppaction://media"/>
            <a:extLst>
              <a:ext uri="{FF2B5EF4-FFF2-40B4-BE49-F238E27FC236}">
                <a16:creationId xmlns:a16="http://schemas.microsoft.com/office/drawing/2014/main" id="{A71C728A-8021-43FF-947A-B994570CDB9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34545" y="262810"/>
            <a:ext cx="2881672" cy="179976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04F8561-0CF3-4E6A-91D7-8463EA6F2382}"/>
              </a:ext>
            </a:extLst>
          </p:cNvPr>
          <p:cNvSpPr/>
          <p:nvPr/>
        </p:nvSpPr>
        <p:spPr>
          <a:xfrm>
            <a:off x="2819400" y="8927291"/>
            <a:ext cx="16078200" cy="10718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B0F0"/>
                </a:solidFill>
              </a:rPr>
              <a:t>Trạng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ngữ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trong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các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câu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trên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trả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lời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cho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câu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hỏi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nào</a:t>
            </a:r>
            <a:r>
              <a:rPr lang="en-US" sz="4800" dirty="0">
                <a:solidFill>
                  <a:srgbClr val="00B0F0"/>
                </a:solidFill>
              </a:rPr>
              <a:t>?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817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2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/>
      <p:bldP spid="6" grpId="0"/>
      <p:bldP spid="7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2800" y="7458488"/>
            <a:ext cx="7635272" cy="6719039"/>
          </a:xfrm>
          <a:custGeom>
            <a:avLst/>
            <a:gdLst/>
            <a:ahLst/>
            <a:cxnLst/>
            <a:rect l="l" t="t" r="r" b="b"/>
            <a:pathLst>
              <a:path w="9140417" h="8043567">
                <a:moveTo>
                  <a:pt x="0" y="0"/>
                </a:moveTo>
                <a:lnTo>
                  <a:pt x="9140417" y="0"/>
                </a:lnTo>
                <a:lnTo>
                  <a:pt x="9140417" y="8043567"/>
                </a:lnTo>
                <a:lnTo>
                  <a:pt x="0" y="8043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7136214">
            <a:off x="16581100" y="-1458292"/>
            <a:ext cx="3960139" cy="3484922"/>
          </a:xfrm>
          <a:custGeom>
            <a:avLst/>
            <a:gdLst/>
            <a:ahLst/>
            <a:cxnLst/>
            <a:rect l="l" t="t" r="r" b="b"/>
            <a:pathLst>
              <a:path w="6311745" h="5554335">
                <a:moveTo>
                  <a:pt x="0" y="0"/>
                </a:moveTo>
                <a:lnTo>
                  <a:pt x="6311745" y="0"/>
                </a:lnTo>
                <a:lnTo>
                  <a:pt x="6311745" y="5554335"/>
                </a:lnTo>
                <a:lnTo>
                  <a:pt x="0" y="55543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636C0-C064-E3A2-F005-624FAB7A9950}"/>
              </a:ext>
            </a:extLst>
          </p:cNvPr>
          <p:cNvSpPr txBox="1"/>
          <p:nvPr/>
        </p:nvSpPr>
        <p:spPr>
          <a:xfrm>
            <a:off x="1524000" y="647700"/>
            <a:ext cx="14706599" cy="2258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0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Đặt câu nói về hoạt động ở trường em, trong câu có trạng ngữ</a:t>
            </a:r>
            <a:endParaRPr lang="vi-VN" sz="5000" dirty="0">
              <a:solidFill>
                <a:srgbClr val="03637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A55024-7838-CF59-2F6B-D2753BF95107}"/>
              </a:ext>
            </a:extLst>
          </p:cNvPr>
          <p:cNvSpPr/>
          <p:nvPr/>
        </p:nvSpPr>
        <p:spPr>
          <a:xfrm>
            <a:off x="1524000" y="3467100"/>
            <a:ext cx="15316199" cy="5140660"/>
          </a:xfrm>
          <a:prstGeom prst="roundRect">
            <a:avLst>
              <a:gd name="adj" fmla="val 6282"/>
            </a:avLst>
          </a:prstGeom>
          <a:solidFill>
            <a:schemeClr val="bg1"/>
          </a:solidFill>
          <a:ln>
            <a:solidFill>
              <a:srgbClr val="03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một nội dung để viết: 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iết </a:t>
            </a:r>
            <a:r>
              <a:rPr lang="vi-VN" sz="4000" u="sng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hoạt động đền ơn đáp nghĩa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 </a:t>
            </a:r>
            <a:r>
              <a:rPr lang="vi-VN" sz="4000" u="sng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kỉ niệm Ngày thành lập Quân đội nhân dân Việt Nam ở trường em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 1 câu theo nội dung đã chọn, trong câu có trạng ngữ.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 ra trạng ngữ trong câu mới viết.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Đếm ngược 2p">
            <a:hlinkClick r:id="" action="ppaction://media"/>
            <a:extLst>
              <a:ext uri="{FF2B5EF4-FFF2-40B4-BE49-F238E27FC236}">
                <a16:creationId xmlns:a16="http://schemas.microsoft.com/office/drawing/2014/main" id="{658C0B23-A99B-4BB2-812E-7A77F70B1F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77800" y="2005552"/>
            <a:ext cx="1620055" cy="118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35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242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2800" y="6801368"/>
            <a:ext cx="8382000" cy="7376160"/>
          </a:xfrm>
          <a:custGeom>
            <a:avLst/>
            <a:gdLst/>
            <a:ahLst/>
            <a:cxnLst/>
            <a:rect l="l" t="t" r="r" b="b"/>
            <a:pathLst>
              <a:path w="9140417" h="8043567">
                <a:moveTo>
                  <a:pt x="0" y="0"/>
                </a:moveTo>
                <a:lnTo>
                  <a:pt x="9140417" y="0"/>
                </a:lnTo>
                <a:lnTo>
                  <a:pt x="9140417" y="8043567"/>
                </a:lnTo>
                <a:lnTo>
                  <a:pt x="0" y="804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7136214">
            <a:off x="16581100" y="-1458292"/>
            <a:ext cx="3960139" cy="3484922"/>
          </a:xfrm>
          <a:custGeom>
            <a:avLst/>
            <a:gdLst/>
            <a:ahLst/>
            <a:cxnLst/>
            <a:rect l="l" t="t" r="r" b="b"/>
            <a:pathLst>
              <a:path w="6311745" h="5554335">
                <a:moveTo>
                  <a:pt x="0" y="0"/>
                </a:moveTo>
                <a:lnTo>
                  <a:pt x="6311745" y="0"/>
                </a:lnTo>
                <a:lnTo>
                  <a:pt x="6311745" y="5554335"/>
                </a:lnTo>
                <a:lnTo>
                  <a:pt x="0" y="5554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A55024-7838-CF59-2F6B-D2753BF95107}"/>
              </a:ext>
            </a:extLst>
          </p:cNvPr>
          <p:cNvSpPr/>
          <p:nvPr/>
        </p:nvSpPr>
        <p:spPr>
          <a:xfrm>
            <a:off x="1453244" y="6343173"/>
            <a:ext cx="16230600" cy="1618732"/>
          </a:xfrm>
          <a:prstGeom prst="roundRect">
            <a:avLst>
              <a:gd name="adj" fmla="val 628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3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>
              <a:lnSpc>
                <a:spcPct val="12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      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+mj-lt"/>
                <a:cs typeface="Arial" panose="020B0604020202020204" pitchFamily="34" charset="0"/>
              </a:rPr>
              <a:t>Nhân kỉ niệm Ngày thành lập Quân đội nhân dân Việt Nam, trường em tổ chức hoạt động đền ơn đáp nghĩa. </a:t>
            </a:r>
          </a:p>
        </p:txBody>
      </p:sp>
      <p:pic>
        <p:nvPicPr>
          <p:cNvPr id="2050" name="Picture 2" descr="Ngày thành lập Quân đội nhân dân Việt Nam, Ngày hội Quốc phòng toàn dân 22  - 12 - YouTube">
            <a:extLst>
              <a:ext uri="{FF2B5EF4-FFF2-40B4-BE49-F238E27FC236}">
                <a16:creationId xmlns:a16="http://schemas.microsoft.com/office/drawing/2014/main" id="{A908DB2B-F4B9-074E-4008-E6D222DE8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15" y="1534887"/>
            <a:ext cx="746760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63F6E03-CADD-4530-BB62-D46869962029}"/>
              </a:ext>
            </a:extLst>
          </p:cNvPr>
          <p:cNvSpPr/>
          <p:nvPr/>
        </p:nvSpPr>
        <p:spPr>
          <a:xfrm>
            <a:off x="5470073" y="234280"/>
            <a:ext cx="8153399" cy="13006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làm tham khảo</a:t>
            </a:r>
            <a:endParaRPr lang="vi-VN" sz="4800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E456ED-D225-4F0B-B73B-CD0270D3E926}"/>
              </a:ext>
            </a:extLst>
          </p:cNvPr>
          <p:cNvSpPr/>
          <p:nvPr/>
        </p:nvSpPr>
        <p:spPr>
          <a:xfrm>
            <a:off x="1453244" y="8420100"/>
            <a:ext cx="16230600" cy="1618732"/>
          </a:xfrm>
          <a:prstGeom prst="roundRect">
            <a:avLst>
              <a:gd name="adj" fmla="val 628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3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Trạng ngữ 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là: </a:t>
            </a:r>
            <a:r>
              <a:rPr lang="vi-VN" sz="4000" i="1" dirty="0">
                <a:solidFill>
                  <a:srgbClr val="FF0000"/>
                </a:solidFill>
                <a:cs typeface="Arial" panose="020B0604020202020204" pitchFamily="34" charset="0"/>
              </a:rPr>
              <a:t>Nhân kỉ niệm Ngày thành lập Quân đội nhân dân Việt Nam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7378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8E0C5BEE-17A2-4427-A86B-8F30D26F9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41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4146E-7C0C-4FD3-8751-23AF9B7B6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4169"/>
            <a:ext cx="9982200" cy="557088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52A6E9-AAB3-4173-BE6D-400D29C3B22A}"/>
              </a:ext>
            </a:extLst>
          </p:cNvPr>
          <p:cNvSpPr/>
          <p:nvPr/>
        </p:nvSpPr>
        <p:spPr>
          <a:xfrm>
            <a:off x="4343400" y="6134100"/>
            <a:ext cx="13155386" cy="1618732"/>
          </a:xfrm>
          <a:prstGeom prst="roundRect">
            <a:avLst>
              <a:gd name="adj" fmla="val 628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3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>
              <a:lnSpc>
                <a:spcPct val="12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phụ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trách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đội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viên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trường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thăm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gia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đình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binh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vi-VN" sz="4000" b="1" i="0" dirty="0">
              <a:solidFill>
                <a:srgbClr val="002060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E21F84-DC93-4674-B6CC-B19D210B420C}"/>
              </a:ext>
            </a:extLst>
          </p:cNvPr>
          <p:cNvSpPr/>
          <p:nvPr/>
        </p:nvSpPr>
        <p:spPr>
          <a:xfrm>
            <a:off x="4343400" y="8031879"/>
            <a:ext cx="13155386" cy="1618732"/>
          </a:xfrm>
          <a:prstGeom prst="roundRect">
            <a:avLst>
              <a:gd name="adj" fmla="val 628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3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i="1" dirty="0">
                <a:solidFill>
                  <a:srgbClr val="FF0000"/>
                </a:solidFill>
                <a:cs typeface="Arial" panose="020B0604020202020204" pitchFamily="34" charset="0"/>
              </a:rPr>
              <a:t>Trạng ngữ </a:t>
            </a:r>
            <a:r>
              <a:rPr lang="vi-VN" sz="5400" dirty="0">
                <a:solidFill>
                  <a:srgbClr val="FF0000"/>
                </a:solidFill>
                <a:cs typeface="Arial" panose="020B0604020202020204" pitchFamily="34" charset="0"/>
              </a:rPr>
              <a:t>là:</a:t>
            </a:r>
            <a:r>
              <a:rPr lang="en-US" sz="5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ECEFEF9A-61DF-464E-892B-C1D2D5C5D90C}"/>
              </a:ext>
            </a:extLst>
          </p:cNvPr>
          <p:cNvSpPr/>
          <p:nvPr/>
        </p:nvSpPr>
        <p:spPr>
          <a:xfrm>
            <a:off x="-3352800" y="6801368"/>
            <a:ext cx="6781800" cy="6724132"/>
          </a:xfrm>
          <a:custGeom>
            <a:avLst/>
            <a:gdLst/>
            <a:ahLst/>
            <a:cxnLst/>
            <a:rect l="l" t="t" r="r" b="b"/>
            <a:pathLst>
              <a:path w="9140417" h="8043567">
                <a:moveTo>
                  <a:pt x="0" y="0"/>
                </a:moveTo>
                <a:lnTo>
                  <a:pt x="9140417" y="0"/>
                </a:lnTo>
                <a:lnTo>
                  <a:pt x="9140417" y="8043567"/>
                </a:lnTo>
                <a:lnTo>
                  <a:pt x="0" y="8043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8E23B91-AEC1-4A13-BF10-DACD502397B1}"/>
              </a:ext>
            </a:extLst>
          </p:cNvPr>
          <p:cNvSpPr/>
          <p:nvPr/>
        </p:nvSpPr>
        <p:spPr>
          <a:xfrm rot="7136214">
            <a:off x="16581100" y="-1458292"/>
            <a:ext cx="3960139" cy="3484922"/>
          </a:xfrm>
          <a:custGeom>
            <a:avLst/>
            <a:gdLst/>
            <a:ahLst/>
            <a:cxnLst/>
            <a:rect l="l" t="t" r="r" b="b"/>
            <a:pathLst>
              <a:path w="6311745" h="5554335">
                <a:moveTo>
                  <a:pt x="0" y="0"/>
                </a:moveTo>
                <a:lnTo>
                  <a:pt x="6311745" y="0"/>
                </a:lnTo>
                <a:lnTo>
                  <a:pt x="6311745" y="5554335"/>
                </a:lnTo>
                <a:lnTo>
                  <a:pt x="0" y="55543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801316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11"/>
            <a:ext cx="18207990" cy="10287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381000" y="952500"/>
            <a:ext cx="17001139" cy="6495873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2590800" y="3086100"/>
            <a:ext cx="13361543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100" b="1" dirty="0">
                <a:solidFill>
                  <a:srgbClr val="0070C0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TRÒ CHƠI</a:t>
            </a:r>
          </a:p>
          <a:p>
            <a:r>
              <a:rPr lang="en-US" altLang="zh-CN" sz="9000" b="1" dirty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000" b="1" i="1" dirty="0">
                <a:solidFill>
                  <a:srgbClr val="0070C0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AI NHANH – AI ĐÚNG</a:t>
            </a:r>
            <a:endParaRPr lang="zh-CN" altLang="en-US" sz="9000" b="1" i="1" dirty="0">
              <a:solidFill>
                <a:srgbClr val="0070C0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10508840" y="4530879"/>
            <a:ext cx="6805661" cy="1694829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59541" y="3132981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endParaRPr lang="en-US" sz="54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779119" y="4612601"/>
            <a:ext cx="6805661" cy="1694829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2693007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Bác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Hồ</a:t>
              </a: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616292" y="7352856"/>
            <a:ext cx="6946494" cy="1694829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Truyên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ngôn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lập</a:t>
              </a: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10227800" y="7224551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47192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Năm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1945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599488" y="4812803"/>
            <a:ext cx="1430025" cy="12863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44461" y="4692398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95250" y="7527923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40395" y="7399617"/>
            <a:ext cx="1336614" cy="134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05" y="4304696"/>
            <a:ext cx="2212907" cy="2238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512753" y="4374835"/>
            <a:ext cx="2078346" cy="21012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63987" y="7022181"/>
            <a:ext cx="2231834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5564" y="6921695"/>
            <a:ext cx="2047779" cy="235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115352" y="573942"/>
            <a:ext cx="2739783" cy="35768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C00C7C5-82B0-4878-B228-D0BA51236730}"/>
              </a:ext>
            </a:extLst>
          </p:cNvPr>
          <p:cNvGrpSpPr/>
          <p:nvPr/>
        </p:nvGrpSpPr>
        <p:grpSpPr>
          <a:xfrm>
            <a:off x="2727761" y="401467"/>
            <a:ext cx="14973474" cy="2876549"/>
            <a:chOff x="1102874" y="-1602053"/>
            <a:chExt cx="13830686" cy="1849335"/>
          </a:xfrm>
        </p:grpSpPr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C5578E42-86EA-4F87-B418-661086DC4DE5}"/>
                </a:ext>
              </a:extLst>
            </p:cNvPr>
            <p:cNvSpPr/>
            <p:nvPr/>
          </p:nvSpPr>
          <p:spPr>
            <a:xfrm>
              <a:off x="1102874" y="-1602053"/>
              <a:ext cx="13830686" cy="1849335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08DE7A-1EAB-48D1-913A-9375BCFA683A}"/>
                </a:ext>
              </a:extLst>
            </p:cNvPr>
            <p:cNvSpPr txBox="1"/>
            <p:nvPr/>
          </p:nvSpPr>
          <p:spPr>
            <a:xfrm>
              <a:off x="1386554" y="-1412839"/>
              <a:ext cx="12814960" cy="100913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defTabSz="1371600">
                <a:defRPr/>
              </a:pP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1945,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Tuyên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altLang="en-US" sz="4800" b="1" kern="0" spc="-225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0B0D3FB-D935-4318-8F86-01E95A587292}"/>
              </a:ext>
            </a:extLst>
          </p:cNvPr>
          <p:cNvSpPr/>
          <p:nvPr/>
        </p:nvSpPr>
        <p:spPr>
          <a:xfrm>
            <a:off x="11179248" y="4952750"/>
            <a:ext cx="5729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01047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2337844" y="233070"/>
            <a:ext cx="14973474" cy="3144457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1025659" y="384313"/>
              <a:ext cx="12814960" cy="100913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defTabSz="1371600">
                <a:defRPr/>
              </a:pP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1945,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Tuyên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altLang="en-US" sz="4800" b="1" kern="0" spc="-225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981916" y="4501407"/>
            <a:ext cx="6805661" cy="1694829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224598" y="3052958"/>
              <a:ext cx="358892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nl-NL" sz="3600" b="1" dirty="0"/>
                <a:t>Trạng ng</a:t>
              </a:r>
              <a:r>
                <a:rPr lang="en-US" sz="3600" b="1" dirty="0"/>
                <a:t>ữ </a:t>
              </a:r>
              <a:r>
                <a:rPr lang="en-US" sz="3600" b="1" dirty="0" err="1"/>
                <a:t>trả</a:t>
              </a:r>
              <a:r>
                <a:rPr lang="en-US" sz="3600" b="1" dirty="0"/>
                <a:t> </a:t>
              </a:r>
              <a:r>
                <a:rPr lang="en-US" sz="3600" b="1" dirty="0" err="1"/>
                <a:t>lời</a:t>
              </a:r>
              <a:r>
                <a:rPr lang="en-US" sz="3600" b="1" dirty="0"/>
                <a:t> </a:t>
              </a:r>
              <a:r>
                <a:rPr lang="en-US" sz="3600" b="1" dirty="0" err="1"/>
                <a:t>cho</a:t>
              </a:r>
              <a:r>
                <a:rPr lang="en-US" sz="3600" b="1" dirty="0"/>
                <a:t> </a:t>
              </a:r>
              <a:r>
                <a:rPr lang="en-US" sz="3600" b="1" dirty="0" err="1"/>
                <a:t>câu</a:t>
              </a:r>
              <a:r>
                <a:rPr lang="en-US" sz="3600" b="1" dirty="0"/>
                <a:t> </a:t>
              </a:r>
              <a:r>
                <a:rPr lang="en-US" sz="3600" b="1" dirty="0" err="1"/>
                <a:t>hỏi</a:t>
              </a:r>
              <a:r>
                <a:rPr lang="en-US" sz="3600" b="1" dirty="0"/>
                <a:t> </a:t>
              </a:r>
              <a:r>
                <a:rPr lang="en-US" sz="3600" b="1" dirty="0" err="1">
                  <a:solidFill>
                    <a:srgbClr val="00B050"/>
                  </a:solidFill>
                </a:rPr>
                <a:t>Khi</a:t>
              </a:r>
              <a:r>
                <a:rPr lang="en-US" sz="3600" b="1" dirty="0">
                  <a:solidFill>
                    <a:srgbClr val="00B050"/>
                  </a:solidFill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</a:rPr>
                <a:t>nào</a:t>
              </a:r>
              <a:r>
                <a:rPr lang="en-US" sz="3600" b="1" dirty="0">
                  <a:solidFill>
                    <a:srgbClr val="00B050"/>
                  </a:solidFill>
                </a:rPr>
                <a:t>?</a:t>
              </a:r>
              <a:endParaRPr lang="en-US" altLang="en-US" sz="3600" b="1" kern="0" spc="-225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0D0B02F-09FB-F7BA-DB9F-0ECB607A4431}"/>
              </a:ext>
            </a:extLst>
          </p:cNvPr>
          <p:cNvSpPr/>
          <p:nvPr/>
        </p:nvSpPr>
        <p:spPr>
          <a:xfrm>
            <a:off x="10529924" y="4496246"/>
            <a:ext cx="6805661" cy="1694829"/>
          </a:xfrm>
          <a:prstGeom prst="roundRect">
            <a:avLst>
              <a:gd name="adj" fmla="val 13859"/>
            </a:avLst>
          </a:prstGeom>
          <a:solidFill>
            <a:sysClr val="window" lastClr="FFFFFF"/>
          </a:solidFill>
          <a:ln w="38100" cap="flat" cmpd="sng" algn="ctr">
            <a:solidFill>
              <a:srgbClr val="FBA409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270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2176412" y="7385642"/>
            <a:ext cx="6805661" cy="1694829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endParaRPr lang="pt-BR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10505657" y="7298801"/>
            <a:ext cx="6805661" cy="1694829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endParaRPr lang="pt-BR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147118" y="4854821"/>
            <a:ext cx="1430025" cy="1286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495266" y="4576043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73107" y="7602173"/>
            <a:ext cx="1336614" cy="134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518252" y="7473867"/>
            <a:ext cx="1336614" cy="1344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062" y="4378946"/>
            <a:ext cx="2212907" cy="2238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682854" y="4345570"/>
            <a:ext cx="2078346" cy="21012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472441" y="7096431"/>
            <a:ext cx="2231834" cy="235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3421" y="6995945"/>
            <a:ext cx="2047779" cy="2356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307908" y="-96678"/>
            <a:ext cx="4210050" cy="46855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203925-AF20-4842-8943-7E2A34B45C25}"/>
              </a:ext>
            </a:extLst>
          </p:cNvPr>
          <p:cNvSpPr txBox="1"/>
          <p:nvPr/>
        </p:nvSpPr>
        <p:spPr>
          <a:xfrm>
            <a:off x="11430000" y="4704610"/>
            <a:ext cx="5315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spcBef>
                <a:spcPct val="50000"/>
              </a:spcBef>
              <a:defRPr/>
            </a:pPr>
            <a:r>
              <a:rPr lang="nl-NL" sz="3600" b="1" dirty="0"/>
              <a:t>Trạng ng</a:t>
            </a:r>
            <a:r>
              <a:rPr lang="en-US" sz="3600" b="1" dirty="0"/>
              <a:t>ữ </a:t>
            </a:r>
            <a:r>
              <a:rPr lang="en-US" sz="3600" b="1" dirty="0" err="1"/>
              <a:t>trả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Vì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sao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  <a:endParaRPr lang="en-US" altLang="en-US" sz="3600" b="1" kern="0" spc="-225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5B9BD5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9663C9-68A8-427D-BCC9-A70E90CF1F4C}"/>
              </a:ext>
            </a:extLst>
          </p:cNvPr>
          <p:cNvSpPr/>
          <p:nvPr/>
        </p:nvSpPr>
        <p:spPr>
          <a:xfrm>
            <a:off x="2329880" y="7700832"/>
            <a:ext cx="5443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nl-NL" sz="3600" b="1" dirty="0"/>
              <a:t>Trạng ng</a:t>
            </a:r>
            <a:r>
              <a:rPr lang="en-US" sz="3600" b="1" dirty="0"/>
              <a:t>ữ </a:t>
            </a:r>
            <a:r>
              <a:rPr lang="en-US" sz="3600" b="1" dirty="0" err="1"/>
              <a:t>trả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00B050"/>
                </a:solidFill>
              </a:rPr>
              <a:t>Ở </a:t>
            </a:r>
            <a:r>
              <a:rPr lang="en-US" sz="3600" b="1" dirty="0" err="1">
                <a:solidFill>
                  <a:srgbClr val="00B050"/>
                </a:solidFill>
              </a:rPr>
              <a:t>đâu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  <a:endParaRPr lang="en-US" altLang="en-US" sz="3600" b="1" kern="0" spc="-225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5B9BD5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EE2C19-1B3C-48E7-8ABB-F222F560FE36}"/>
              </a:ext>
            </a:extLst>
          </p:cNvPr>
          <p:cNvSpPr/>
          <p:nvPr/>
        </p:nvSpPr>
        <p:spPr>
          <a:xfrm>
            <a:off x="11430000" y="7458067"/>
            <a:ext cx="5586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nl-NL" sz="3600" b="1" dirty="0"/>
              <a:t>Trạng ng</a:t>
            </a:r>
            <a:r>
              <a:rPr lang="en-US" sz="3600" b="1" dirty="0"/>
              <a:t>ữ </a:t>
            </a:r>
            <a:r>
              <a:rPr lang="en-US" sz="3600" b="1" dirty="0" err="1"/>
              <a:t>trả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Bằng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gì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  <a:endParaRPr lang="en-US" altLang="en-US" sz="3600" b="1" kern="0" spc="-225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5B9BD5"/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71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2654896" y="255117"/>
            <a:ext cx="15521293" cy="3395545"/>
            <a:chOff x="170362" y="-193964"/>
            <a:chExt cx="35200591" cy="3275514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170362" y="-193964"/>
              <a:ext cx="35119316" cy="3275514"/>
            </a:xfrm>
            <a:custGeom>
              <a:avLst/>
              <a:gdLst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5625" h="2392709" fill="none" extrusionOk="0">
                  <a:moveTo>
                    <a:pt x="0" y="0"/>
                  </a:moveTo>
                  <a:cubicBezTo>
                    <a:pt x="11376530" y="170434"/>
                    <a:pt x="17454100" y="1034821"/>
                    <a:pt x="31555625" y="0"/>
                  </a:cubicBezTo>
                  <a:cubicBezTo>
                    <a:pt x="31059107" y="501752"/>
                    <a:pt x="30844831" y="1671566"/>
                    <a:pt x="31555625" y="2392709"/>
                  </a:cubicBezTo>
                  <a:cubicBezTo>
                    <a:pt x="16714277" y="2225787"/>
                    <a:pt x="6561020" y="987095"/>
                    <a:pt x="0" y="2392709"/>
                  </a:cubicBezTo>
                  <a:cubicBezTo>
                    <a:pt x="390563" y="1451151"/>
                    <a:pt x="315168" y="558169"/>
                    <a:pt x="0" y="0"/>
                  </a:cubicBezTo>
                  <a:close/>
                </a:path>
                <a:path w="31555625" h="2392709" stroke="0" extrusionOk="0">
                  <a:moveTo>
                    <a:pt x="0" y="0"/>
                  </a:moveTo>
                  <a:cubicBezTo>
                    <a:pt x="15230138" y="146231"/>
                    <a:pt x="26068501" y="-296335"/>
                    <a:pt x="31555625" y="0"/>
                  </a:cubicBezTo>
                  <a:cubicBezTo>
                    <a:pt x="31223941" y="308179"/>
                    <a:pt x="31889820" y="1466872"/>
                    <a:pt x="31555625" y="2392709"/>
                  </a:cubicBezTo>
                  <a:cubicBezTo>
                    <a:pt x="20360137" y="2269662"/>
                    <a:pt x="8811047" y="3336061"/>
                    <a:pt x="0" y="2392709"/>
                  </a:cubicBezTo>
                  <a:cubicBezTo>
                    <a:pt x="15814" y="1699585"/>
                    <a:pt x="274633" y="1328793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0622740" y="-274934"/>
                    <a:pt x="19619363" y="319558"/>
                    <a:pt x="31555625" y="0"/>
                  </a:cubicBezTo>
                  <a:cubicBezTo>
                    <a:pt x="30939700" y="446366"/>
                    <a:pt x="31548882" y="1679437"/>
                    <a:pt x="31555625" y="2392709"/>
                  </a:cubicBezTo>
                  <a:cubicBezTo>
                    <a:pt x="26946258" y="2398228"/>
                    <a:pt x="12952570" y="2370602"/>
                    <a:pt x="0" y="2392709"/>
                  </a:cubicBezTo>
                  <a:cubicBezTo>
                    <a:pt x="261020" y="1577916"/>
                    <a:pt x="-2301" y="422610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1500648" y="-98915"/>
                    <a:pt x="18627787" y="593308"/>
                    <a:pt x="31555625" y="0"/>
                  </a:cubicBezTo>
                  <a:cubicBezTo>
                    <a:pt x="30973437" y="424692"/>
                    <a:pt x="30894642" y="1864360"/>
                    <a:pt x="31555625" y="2392709"/>
                  </a:cubicBezTo>
                  <a:cubicBezTo>
                    <a:pt x="15992921" y="1446286"/>
                    <a:pt x="7438547" y="720747"/>
                    <a:pt x="0" y="2392709"/>
                  </a:cubicBezTo>
                  <a:cubicBezTo>
                    <a:pt x="362928" y="1537695"/>
                    <a:pt x="292822" y="51648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348425" y="445334"/>
              <a:ext cx="35022528" cy="1692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đám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bồng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bềnh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muốt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5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10565299" y="7222528"/>
            <a:ext cx="6805661" cy="1694829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078145" y="3117154"/>
              <a:ext cx="3750829" cy="6155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bầu</a:t>
              </a: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trời</a:t>
              </a:r>
              <a:endParaRPr lang="en-US" sz="54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10527157" y="4664518"/>
            <a:ext cx="6805661" cy="1694829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159922" y="3069240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Vì</a:t>
              </a: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l</a:t>
              </a:r>
              <a:r>
                <a:rPr lang="vi-VN" sz="5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ư</a:t>
              </a:r>
              <a:r>
                <a:rPr lang="en-US" sz="5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ời</a:t>
              </a: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học</a:t>
              </a:r>
              <a:endParaRPr lang="en-US" sz="54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605461" y="7406330"/>
            <a:ext cx="6805661" cy="1694829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218374" y="5090104"/>
              <a:ext cx="393154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cánh</a:t>
              </a: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đồng</a:t>
              </a:r>
              <a:endParaRPr lang="en-US" sz="54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794791" y="4643948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404125" y="4926374"/>
              <a:ext cx="3820942" cy="6155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5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Trời</a:t>
              </a: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thu</a:t>
              </a:r>
              <a:endParaRPr lang="en-US" sz="54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710327" y="7528545"/>
            <a:ext cx="1430025" cy="12863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492499" y="4744316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62682" y="7602173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807386" y="4819016"/>
            <a:ext cx="1336614" cy="134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504" y="4378406"/>
            <a:ext cx="2212907" cy="2238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680087" y="4513843"/>
            <a:ext cx="2078346" cy="21012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62016" y="7096431"/>
            <a:ext cx="2231834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8115" y="7096431"/>
            <a:ext cx="2047779" cy="235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35837" y="1366664"/>
            <a:ext cx="3028623" cy="243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57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4916289" y="7436563"/>
            <a:ext cx="3606238" cy="3193160"/>
          </a:xfrm>
          <a:custGeom>
            <a:avLst/>
            <a:gdLst/>
            <a:ahLst/>
            <a:cxnLst/>
            <a:rect l="l" t="t" r="r" b="b"/>
            <a:pathLst>
              <a:path w="3606238" h="3193160">
                <a:moveTo>
                  <a:pt x="0" y="0"/>
                </a:moveTo>
                <a:lnTo>
                  <a:pt x="3606237" y="0"/>
                </a:lnTo>
                <a:lnTo>
                  <a:pt x="3606237" y="3193159"/>
                </a:lnTo>
                <a:lnTo>
                  <a:pt x="0" y="3193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H="1" flipV="1">
            <a:off x="-245043" y="-370928"/>
            <a:ext cx="3606238" cy="3193160"/>
          </a:xfrm>
          <a:custGeom>
            <a:avLst/>
            <a:gdLst/>
            <a:ahLst/>
            <a:cxnLst/>
            <a:rect l="l" t="t" r="r" b="b"/>
            <a:pathLst>
              <a:path w="3606238" h="3193160">
                <a:moveTo>
                  <a:pt x="3606238" y="3193160"/>
                </a:moveTo>
                <a:lnTo>
                  <a:pt x="0" y="3193160"/>
                </a:lnTo>
                <a:lnTo>
                  <a:pt x="0" y="0"/>
                </a:lnTo>
                <a:lnTo>
                  <a:pt x="3606238" y="0"/>
                </a:lnTo>
                <a:lnTo>
                  <a:pt x="3606238" y="31931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EA0EE08-FC9C-383E-3E6E-6EF0577BD8AE}"/>
              </a:ext>
            </a:extLst>
          </p:cNvPr>
          <p:cNvSpPr/>
          <p:nvPr/>
        </p:nvSpPr>
        <p:spPr>
          <a:xfrm>
            <a:off x="609600" y="3383328"/>
            <a:ext cx="16459200" cy="5597860"/>
          </a:xfrm>
          <a:prstGeom prst="roundRect">
            <a:avLst>
              <a:gd name="adj" fmla="val 628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3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vi-VN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 diễn ra sự việc </a:t>
            </a:r>
            <a:r>
              <a:rPr lang="vi-VN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(trả lời câu hỏi </a:t>
            </a:r>
            <a:r>
              <a:rPr lang="vi-VN" sz="4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nào?, Bao giờ?</a:t>
            </a:r>
            <a:r>
              <a:rPr lang="vi-VN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vi-VN" sz="4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Địa điểm diễn ra sự việc 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(trả lời câu hỏi </a:t>
            </a:r>
            <a:r>
              <a:rPr lang="vi-VN" sz="4400" b="1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Ở đâu?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vi-VN" sz="4400" b="1" dirty="0">
              <a:solidFill>
                <a:srgbClr val="0070C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c) Nguyên nhân của sự việc 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(trả lời câu hỏi </a:t>
            </a:r>
            <a:r>
              <a:rPr lang="vi-VN" sz="4400" b="1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Vì sao?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vi-VN" sz="4400" b="1" dirty="0">
              <a:solidFill>
                <a:srgbClr val="0070C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d) Mục đích của hoạt động 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(trả lời câu hỏi </a:t>
            </a:r>
            <a:r>
              <a:rPr lang="vi-VN" sz="4400" b="1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Để làm gì?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vi-VN" sz="4400" b="1" dirty="0">
              <a:solidFill>
                <a:srgbClr val="0070C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e) Phương tiện thực hiện hoạt động 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(trả lời câu hỏi </a:t>
            </a:r>
            <a:r>
              <a:rPr lang="vi-VN" sz="4400" b="1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Bằng gì?</a:t>
            </a:r>
            <a:r>
              <a:rPr lang="vi-VN" sz="44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vi-VN" sz="4400" b="1" dirty="0">
              <a:solidFill>
                <a:srgbClr val="0070C0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145924-59C0-48D1-9FD7-80B8979A4CEB}"/>
              </a:ext>
            </a:extLst>
          </p:cNvPr>
          <p:cNvSpPr/>
          <p:nvPr/>
        </p:nvSpPr>
        <p:spPr>
          <a:xfrm>
            <a:off x="2590800" y="342900"/>
            <a:ext cx="14163243" cy="228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Trạng ngữ là một thành phần phụ của câu, bổ sung cho câu những thông tin sau:</a:t>
            </a:r>
            <a:endParaRPr lang="vi-VN" sz="4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76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1184139" y="4940958"/>
            <a:ext cx="5391097" cy="5702122"/>
          </a:xfrm>
          <a:custGeom>
            <a:avLst/>
            <a:gdLst/>
            <a:ahLst/>
            <a:cxnLst/>
            <a:rect l="l" t="t" r="r" b="b"/>
            <a:pathLst>
              <a:path w="5391097" h="5702122">
                <a:moveTo>
                  <a:pt x="5391097" y="5702122"/>
                </a:moveTo>
                <a:lnTo>
                  <a:pt x="0" y="5702122"/>
                </a:lnTo>
                <a:lnTo>
                  <a:pt x="0" y="0"/>
                </a:lnTo>
                <a:lnTo>
                  <a:pt x="5391097" y="0"/>
                </a:lnTo>
                <a:lnTo>
                  <a:pt x="5391097" y="570212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47876" y="0"/>
            <a:ext cx="4671451" cy="4940958"/>
          </a:xfrm>
          <a:custGeom>
            <a:avLst/>
            <a:gdLst/>
            <a:ahLst/>
            <a:cxnLst/>
            <a:rect l="l" t="t" r="r" b="b"/>
            <a:pathLst>
              <a:path w="4671451" h="4940958">
                <a:moveTo>
                  <a:pt x="0" y="0"/>
                </a:moveTo>
                <a:lnTo>
                  <a:pt x="4671452" y="0"/>
                </a:lnTo>
                <a:lnTo>
                  <a:pt x="4671452" y="4940958"/>
                </a:lnTo>
                <a:lnTo>
                  <a:pt x="0" y="4940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28230" y="2914209"/>
            <a:ext cx="2875631" cy="2185480"/>
          </a:xfrm>
          <a:custGeom>
            <a:avLst/>
            <a:gdLst/>
            <a:ahLst/>
            <a:cxnLst/>
            <a:rect l="l" t="t" r="r" b="b"/>
            <a:pathLst>
              <a:path w="2875631" h="2185480">
                <a:moveTo>
                  <a:pt x="0" y="0"/>
                </a:moveTo>
                <a:lnTo>
                  <a:pt x="2875631" y="0"/>
                </a:lnTo>
                <a:lnTo>
                  <a:pt x="2875631" y="2185479"/>
                </a:lnTo>
                <a:lnTo>
                  <a:pt x="0" y="218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71275" y="2733287"/>
            <a:ext cx="1886555" cy="2207671"/>
          </a:xfrm>
          <a:custGeom>
            <a:avLst/>
            <a:gdLst/>
            <a:ahLst/>
            <a:cxnLst/>
            <a:rect l="l" t="t" r="r" b="b"/>
            <a:pathLst>
              <a:path w="1886555" h="2207671">
                <a:moveTo>
                  <a:pt x="0" y="0"/>
                </a:moveTo>
                <a:lnTo>
                  <a:pt x="1886555" y="0"/>
                </a:lnTo>
                <a:lnTo>
                  <a:pt x="1886555" y="2207670"/>
                </a:lnTo>
                <a:lnTo>
                  <a:pt x="0" y="22076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17976" y="5676531"/>
            <a:ext cx="5848505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400" dirty="0">
                <a:solidFill>
                  <a:srgbClr val="152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bài tập về trạng ngữ trong </a:t>
            </a:r>
            <a:r>
              <a:rPr lang="en-US" sz="4400" dirty="0" err="1">
                <a:solidFill>
                  <a:srgbClr val="152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400" dirty="0">
                <a:solidFill>
                  <a:srgbClr val="152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52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152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52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152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52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solidFill>
                  <a:srgbClr val="152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52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4400" dirty="0">
              <a:solidFill>
                <a:srgbClr val="1522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E81B0323-8D6F-5034-6FA3-9FEF007F2C3D}"/>
              </a:ext>
            </a:extLst>
          </p:cNvPr>
          <p:cNvSpPr txBox="1"/>
          <p:nvPr/>
        </p:nvSpPr>
        <p:spPr>
          <a:xfrm>
            <a:off x="5028230" y="1250667"/>
            <a:ext cx="8229600" cy="962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1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0363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  <a:endParaRPr lang="en-US" sz="6600" b="1" dirty="0">
              <a:solidFill>
                <a:srgbClr val="0363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9A80C0A3-F87A-1632-6753-D4CBE586EB42}"/>
              </a:ext>
            </a:extLst>
          </p:cNvPr>
          <p:cNvSpPr txBox="1"/>
          <p:nvPr/>
        </p:nvSpPr>
        <p:spPr>
          <a:xfrm>
            <a:off x="10515600" y="5682547"/>
            <a:ext cx="5638800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400" dirty="0">
                <a:solidFill>
                  <a:srgbClr val="152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bài mới: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400" b="1" i="1" dirty="0">
                <a:solidFill>
                  <a:srgbClr val="152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2 – Luyện tập tả con vật</a:t>
            </a:r>
            <a:r>
              <a:rPr lang="vi-VN" sz="4400" dirty="0">
                <a:solidFill>
                  <a:srgbClr val="1522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1522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EA8A50-C9D8-4324-905C-402CC2A42D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69" y="24503"/>
            <a:ext cx="18288000" cy="10643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49B856-BF94-44FC-4C74-F40934085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0703"/>
            <a:ext cx="18288000" cy="10367705"/>
          </a:xfrm>
          <a:prstGeom prst="rect">
            <a:avLst/>
          </a:prstGeom>
        </p:spPr>
      </p:pic>
      <p:sp>
        <p:nvSpPr>
          <p:cNvPr id="3" name="TextBox 204">
            <a:extLst>
              <a:ext uri="{FF2B5EF4-FFF2-40B4-BE49-F238E27FC236}">
                <a16:creationId xmlns:a16="http://schemas.microsoft.com/office/drawing/2014/main" id="{69A3B8B1-74AC-E56A-187A-2EA8B474DB3E}"/>
              </a:ext>
            </a:extLst>
          </p:cNvPr>
          <p:cNvSpPr txBox="1"/>
          <p:nvPr/>
        </p:nvSpPr>
        <p:spPr>
          <a:xfrm>
            <a:off x="4234544" y="1827585"/>
            <a:ext cx="9818913" cy="7924800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725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4B!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EE774-B611-4574-BAAA-0D5013F22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72" y="4574885"/>
            <a:ext cx="10548257" cy="5177501"/>
          </a:xfrm>
          <a:prstGeom prst="rect">
            <a:avLst/>
          </a:prstGeom>
        </p:spPr>
      </p:pic>
      <p:pic>
        <p:nvPicPr>
          <p:cNvPr id="5" name="LoiThayCo-TuyetMai_3bavr">
            <a:hlinkClick r:id="" action="ppaction://media"/>
            <a:extLst>
              <a:ext uri="{FF2B5EF4-FFF2-40B4-BE49-F238E27FC236}">
                <a16:creationId xmlns:a16="http://schemas.microsoft.com/office/drawing/2014/main" id="{68377522-73BC-49D1-8597-5D62153B4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70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113" y="0"/>
            <a:ext cx="18207990" cy="10287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64414" y="960473"/>
            <a:ext cx="15670208" cy="128571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*</a:t>
            </a:r>
            <a:r>
              <a:rPr lang="vi-VN" sz="6000" b="1">
                <a:solidFill>
                  <a:srgbClr val="FF0000"/>
                </a:solidFill>
              </a:rPr>
              <a:t>Ghép trạng ngữ với những câu phù hợp</a:t>
            </a:r>
            <a:endParaRPr lang="en-US" sz="6000" b="1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9449" y="2280863"/>
          <a:ext cx="17700866" cy="786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86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8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6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83080">
                <a:tc>
                  <a:txBody>
                    <a:bodyPr/>
                    <a:lstStyle/>
                    <a:p>
                      <a:r>
                        <a:rPr lang="en-US" sz="60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60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60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6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 rowSpan="4">
                  <a:txBody>
                    <a:bodyPr/>
                    <a:lstStyle/>
                    <a:p>
                      <a:endParaRPr lang="en-US" sz="6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6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r>
                        <a:rPr lang="en-US" sz="6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6000" b="1" baseline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vào thu</a:t>
                      </a:r>
                      <a:endParaRPr lang="en-US" sz="60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bồng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bềnh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muốt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6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r>
                        <a:rPr lang="en-US" sz="6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6000" b="1" baseline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lười học</a:t>
                      </a:r>
                      <a:endParaRPr lang="en-US" sz="60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6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r>
                        <a:rPr lang="en-US" sz="6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6000" b="1" baseline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chí kiên cường</a:t>
                      </a:r>
                      <a:endParaRPr lang="en-US" sz="60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rụng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6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6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5085708" y="3020603"/>
            <a:ext cx="3976098" cy="18031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54887" y="4669605"/>
            <a:ext cx="4022333" cy="35908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085709" y="3143892"/>
            <a:ext cx="3991511" cy="33134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070297" y="6465014"/>
            <a:ext cx="3991509" cy="21961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71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5">
            <a:extLst>
              <a:ext uri="{FF2B5EF4-FFF2-40B4-BE49-F238E27FC236}">
                <a16:creationId xmlns:a16="http://schemas.microsoft.com/office/drawing/2014/main" id="{064B8E8D-7265-4461-A40F-C071C9317051}"/>
              </a:ext>
            </a:extLst>
          </p:cNvPr>
          <p:cNvSpPr txBox="1"/>
          <p:nvPr/>
        </p:nvSpPr>
        <p:spPr>
          <a:xfrm>
            <a:off x="1652684" y="2340173"/>
            <a:ext cx="14982632" cy="55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UTM Avo" panose="02040603050506020204" pitchFamily="18"/>
              </a:rPr>
              <a:t>1. Tìm thông tin phù hợp với bộ phận câu in đậm</a:t>
            </a:r>
            <a:endParaRPr sz="30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graphicFrame>
        <p:nvGraphicFramePr>
          <p:cNvPr id="5" name="Google Shape;130;p5">
            <a:extLst>
              <a:ext uri="{FF2B5EF4-FFF2-40B4-BE49-F238E27FC236}">
                <a16:creationId xmlns:a16="http://schemas.microsoft.com/office/drawing/2014/main" id="{8473B134-9B5E-00C4-D4E4-F0EDE98D5CD7}"/>
              </a:ext>
            </a:extLst>
          </p:cNvPr>
          <p:cNvGraphicFramePr/>
          <p:nvPr>
            <p:extLst/>
          </p:nvPr>
        </p:nvGraphicFramePr>
        <p:xfrm>
          <a:off x="838200" y="2025666"/>
          <a:ext cx="16611603" cy="747537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005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441">
                  <a:extLst>
                    <a:ext uri="{9D8B030D-6E8A-4147-A177-3AD203B41FA5}">
                      <a16:colId xmlns:a16="http://schemas.microsoft.com/office/drawing/2014/main" val="2992015497"/>
                    </a:ext>
                  </a:extLst>
                </a:gridCol>
                <a:gridCol w="4565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408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4400" b="1" u="none" strike="noStrike" cap="none" dirty="0">
                          <a:latin typeface="UTM Avo" panose="02040603050506020204" pitchFamily="18"/>
                          <a:sym typeface="Arial"/>
                        </a:rPr>
                        <a:t>Câu</a:t>
                      </a:r>
                      <a:endParaRPr sz="11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4400" b="1" u="none" strike="noStrike" cap="none" dirty="0">
                          <a:latin typeface="UTM Avo" panose="02040603050506020204" pitchFamily="18"/>
                          <a:sym typeface="Arial"/>
                        </a:rPr>
                        <a:t>Thông tin</a:t>
                      </a:r>
                      <a:endParaRPr sz="11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988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latin typeface="UTM Avo" panose="02040603050506020204" pitchFamily="18"/>
                          <a:sym typeface="Arial"/>
                        </a:rPr>
                        <a:t>a. </a:t>
                      </a:r>
                      <a:r>
                        <a:rPr lang="vi-VN" sz="3000" b="1" u="none" strike="noStrike" cap="none" dirty="0">
                          <a:solidFill>
                            <a:srgbClr val="C00000"/>
                          </a:solidFill>
                          <a:latin typeface="UTM Avo" panose="02040603050506020204" pitchFamily="18"/>
                          <a:sym typeface="Arial"/>
                        </a:rPr>
                        <a:t>Ở Ea Lâm</a:t>
                      </a:r>
                      <a:r>
                        <a:rPr lang="vi-VN" sz="3000" u="none" strike="noStrike" cap="none" dirty="0">
                          <a:latin typeface="UTM Avo" panose="02040603050506020204" pitchFamily="18"/>
                          <a:sym typeface="Arial"/>
                        </a:rPr>
                        <a:t>, nhà nào cũng có cuộc sống đầy đủ, dễ chịu.</a:t>
                      </a:r>
                      <a:endParaRPr sz="8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solidFill>
                            <a:srgbClr val="0070C0"/>
                          </a:solidFill>
                          <a:latin typeface="UTM Avo" panose="02040603050506020204" pitchFamily="18"/>
                          <a:sym typeface="Arial"/>
                        </a:rPr>
                        <a:t>1. Thời gian diễn ra sự việc.</a:t>
                      </a:r>
                      <a:endParaRPr sz="800" dirty="0">
                        <a:solidFill>
                          <a:srgbClr val="0070C0"/>
                        </a:solidFill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79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latin typeface="UTM Avo" panose="02040603050506020204" pitchFamily="18"/>
                          <a:sym typeface="Arial"/>
                        </a:rPr>
                        <a:t>b. </a:t>
                      </a:r>
                      <a:r>
                        <a:rPr lang="vi-VN" sz="3000" b="1" u="none" strike="noStrike" cap="none" dirty="0">
                          <a:solidFill>
                            <a:srgbClr val="C00000"/>
                          </a:solidFill>
                          <a:latin typeface="UTM Avo" panose="02040603050506020204" pitchFamily="18"/>
                          <a:sym typeface="Arial"/>
                        </a:rPr>
                        <a:t>Bây giờ</a:t>
                      </a:r>
                      <a:r>
                        <a:rPr lang="vi-VN" sz="3000" u="none" strike="noStrike" cap="none" dirty="0">
                          <a:latin typeface="UTM Avo" panose="02040603050506020204" pitchFamily="18"/>
                          <a:sym typeface="Arial"/>
                        </a:rPr>
                        <a:t>, nhà nào cũng có cuộc sống đầy đủ, dễ chịu. </a:t>
                      </a:r>
                      <a:endParaRPr sz="8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solidFill>
                            <a:srgbClr val="0070C0"/>
                          </a:solidFill>
                          <a:latin typeface="UTM Avo" panose="02040603050506020204" pitchFamily="18"/>
                          <a:sym typeface="Arial"/>
                        </a:rPr>
                        <a:t>2. Địa điểm diễn ra sự việc.</a:t>
                      </a:r>
                      <a:endParaRPr sz="800" dirty="0">
                        <a:solidFill>
                          <a:srgbClr val="0070C0"/>
                        </a:solidFill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479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latin typeface="UTM Avo" panose="02040603050506020204" pitchFamily="18"/>
                          <a:sym typeface="Arial"/>
                        </a:rPr>
                        <a:t>c. </a:t>
                      </a:r>
                      <a:r>
                        <a:rPr lang="vi-VN" sz="3000" b="1" u="none" strike="noStrike" cap="none" dirty="0">
                          <a:solidFill>
                            <a:srgbClr val="C00000"/>
                          </a:solidFill>
                          <a:latin typeface="UTM Avo" panose="02040603050506020204" pitchFamily="18"/>
                          <a:sym typeface="Arial"/>
                        </a:rPr>
                        <a:t>Vì chịu khó lao động</a:t>
                      </a:r>
                      <a:r>
                        <a:rPr lang="vi-VN" sz="3000" u="none" strike="noStrike" cap="none" dirty="0">
                          <a:latin typeface="UTM Avo" panose="02040603050506020204" pitchFamily="18"/>
                          <a:sym typeface="Arial"/>
                        </a:rPr>
                        <a:t>, nhà nào cũng có cuộc sống đầy đủ, dễ chịu.</a:t>
                      </a:r>
                      <a:endParaRPr sz="8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solidFill>
                            <a:srgbClr val="0070C0"/>
                          </a:solidFill>
                          <a:latin typeface="UTM Avo" panose="02040603050506020204" pitchFamily="18"/>
                          <a:sym typeface="Arial"/>
                        </a:rPr>
                        <a:t>3. Mục đích của hoạt động.</a:t>
                      </a:r>
                      <a:endParaRPr sz="800" dirty="0">
                        <a:solidFill>
                          <a:srgbClr val="0070C0"/>
                        </a:solidFill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988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latin typeface="UTM Avo" panose="02040603050506020204" pitchFamily="18"/>
                          <a:sym typeface="Arial"/>
                        </a:rPr>
                        <a:t>d. </a:t>
                      </a:r>
                      <a:r>
                        <a:rPr lang="vi-VN" sz="3000" b="1" u="none" strike="noStrike" cap="none" dirty="0">
                          <a:solidFill>
                            <a:srgbClr val="C00000"/>
                          </a:solidFill>
                          <a:latin typeface="UTM Avo" panose="02040603050506020204" pitchFamily="18"/>
                          <a:sym typeface="Arial"/>
                        </a:rPr>
                        <a:t>Bằng hai bàn tay lao động</a:t>
                      </a:r>
                      <a:r>
                        <a:rPr lang="vi-VN" sz="3000" u="none" strike="noStrike" cap="none" dirty="0">
                          <a:latin typeface="UTM Avo" panose="02040603050506020204" pitchFamily="18"/>
                          <a:sym typeface="Arial"/>
                        </a:rPr>
                        <a:t>, người dân Ea Lâm đã thay đổi cuộc sống của mình.</a:t>
                      </a:r>
                      <a:endParaRPr sz="8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solidFill>
                            <a:srgbClr val="0070C0"/>
                          </a:solidFill>
                          <a:latin typeface="UTM Avo" panose="02040603050506020204" pitchFamily="18"/>
                          <a:sym typeface="Arial"/>
                        </a:rPr>
                        <a:t>4. Nguyên nhân của sự việc.</a:t>
                      </a:r>
                      <a:endParaRPr sz="800" dirty="0">
                        <a:solidFill>
                          <a:srgbClr val="0070C0"/>
                        </a:solidFill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988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latin typeface="UTM Avo" panose="02040603050506020204" pitchFamily="18"/>
                          <a:sym typeface="Arial"/>
                        </a:rPr>
                        <a:t>e. </a:t>
                      </a:r>
                      <a:r>
                        <a:rPr lang="vi-VN" sz="3000" b="1" u="none" strike="noStrike" cap="none" dirty="0">
                          <a:solidFill>
                            <a:srgbClr val="C00000"/>
                          </a:solidFill>
                          <a:latin typeface="UTM Avo" panose="02040603050506020204" pitchFamily="18"/>
                          <a:sym typeface="Arial"/>
                        </a:rPr>
                        <a:t>Để có cuộc sống đầy đủ, dễ chịu</a:t>
                      </a:r>
                      <a:r>
                        <a:rPr lang="vi-VN" sz="3000" u="none" strike="noStrike" cap="none" dirty="0">
                          <a:latin typeface="UTM Avo" panose="02040603050506020204" pitchFamily="18"/>
                          <a:sym typeface="Arial"/>
                        </a:rPr>
                        <a:t>, nhà nào cũng chịu khó lao động.</a:t>
                      </a:r>
                      <a:endParaRPr sz="8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solidFill>
                            <a:srgbClr val="0070C0"/>
                          </a:solidFill>
                          <a:latin typeface="UTM Avo" panose="02040603050506020204" pitchFamily="18"/>
                          <a:sym typeface="Calibri"/>
                        </a:rPr>
                        <a:t>5. Phương tiện thực hiện hoạt động</a:t>
                      </a:r>
                      <a:r>
                        <a:rPr lang="vi-VN" sz="3000" u="none" strike="noStrike" cap="none" dirty="0">
                          <a:solidFill>
                            <a:srgbClr val="0070C0"/>
                          </a:solidFill>
                          <a:latin typeface="UTM Avo" panose="02040603050506020204" pitchFamily="18"/>
                          <a:sym typeface="Arial"/>
                        </a:rPr>
                        <a:t>.</a:t>
                      </a:r>
                      <a:endParaRPr sz="800" dirty="0">
                        <a:solidFill>
                          <a:srgbClr val="0070C0"/>
                        </a:solidFill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6" name="Google Shape;131;p5">
            <a:extLst>
              <a:ext uri="{FF2B5EF4-FFF2-40B4-BE49-F238E27FC236}">
                <a16:creationId xmlns:a16="http://schemas.microsoft.com/office/drawing/2014/main" id="{98335735-701C-A869-C964-B4D32B2844D4}"/>
              </a:ext>
            </a:extLst>
          </p:cNvPr>
          <p:cNvCxnSpPr>
            <a:cxnSpLocks/>
          </p:cNvCxnSpPr>
          <p:nvPr/>
        </p:nvCxnSpPr>
        <p:spPr>
          <a:xfrm>
            <a:off x="10896600" y="3695700"/>
            <a:ext cx="2076866" cy="1130796"/>
          </a:xfrm>
          <a:prstGeom prst="straightConnector1">
            <a:avLst/>
          </a:prstGeom>
          <a:noFill/>
          <a:ln w="38100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" name="Google Shape;132;p5">
            <a:extLst>
              <a:ext uri="{FF2B5EF4-FFF2-40B4-BE49-F238E27FC236}">
                <a16:creationId xmlns:a16="http://schemas.microsoft.com/office/drawing/2014/main" id="{FF4F26A0-E690-4F36-EB91-9C8E133EEEF7}"/>
              </a:ext>
            </a:extLst>
          </p:cNvPr>
          <p:cNvCxnSpPr>
            <a:cxnSpLocks/>
          </p:cNvCxnSpPr>
          <p:nvPr/>
        </p:nvCxnSpPr>
        <p:spPr>
          <a:xfrm flipV="1">
            <a:off x="10896600" y="3524089"/>
            <a:ext cx="1982390" cy="1619411"/>
          </a:xfrm>
          <a:prstGeom prst="straightConnector1">
            <a:avLst/>
          </a:prstGeom>
          <a:noFill/>
          <a:ln w="38100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" name="Google Shape;133;p5">
            <a:extLst>
              <a:ext uri="{FF2B5EF4-FFF2-40B4-BE49-F238E27FC236}">
                <a16:creationId xmlns:a16="http://schemas.microsoft.com/office/drawing/2014/main" id="{8C6E1DDE-49EA-C1D7-EEDE-94F2BC10BB08}"/>
              </a:ext>
            </a:extLst>
          </p:cNvPr>
          <p:cNvCxnSpPr>
            <a:cxnSpLocks/>
          </p:cNvCxnSpPr>
          <p:nvPr/>
        </p:nvCxnSpPr>
        <p:spPr>
          <a:xfrm>
            <a:off x="10896600" y="6057900"/>
            <a:ext cx="2119224" cy="1161518"/>
          </a:xfrm>
          <a:prstGeom prst="straightConnector1">
            <a:avLst/>
          </a:prstGeom>
          <a:noFill/>
          <a:ln w="38100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" name="Google Shape;134;p5">
            <a:extLst>
              <a:ext uri="{FF2B5EF4-FFF2-40B4-BE49-F238E27FC236}">
                <a16:creationId xmlns:a16="http://schemas.microsoft.com/office/drawing/2014/main" id="{11D862E8-DD5E-0B8A-528B-1E620CB3E56F}"/>
              </a:ext>
            </a:extLst>
          </p:cNvPr>
          <p:cNvCxnSpPr>
            <a:cxnSpLocks/>
          </p:cNvCxnSpPr>
          <p:nvPr/>
        </p:nvCxnSpPr>
        <p:spPr>
          <a:xfrm>
            <a:off x="10896600" y="7219418"/>
            <a:ext cx="2047286" cy="1200529"/>
          </a:xfrm>
          <a:prstGeom prst="straightConnector1">
            <a:avLst/>
          </a:prstGeom>
          <a:noFill/>
          <a:ln w="38100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" name="Google Shape;135;p5">
            <a:extLst>
              <a:ext uri="{FF2B5EF4-FFF2-40B4-BE49-F238E27FC236}">
                <a16:creationId xmlns:a16="http://schemas.microsoft.com/office/drawing/2014/main" id="{34EB098D-C541-8B89-CB2E-BC5305EDDFC0}"/>
              </a:ext>
            </a:extLst>
          </p:cNvPr>
          <p:cNvCxnSpPr>
            <a:cxnSpLocks/>
          </p:cNvCxnSpPr>
          <p:nvPr/>
        </p:nvCxnSpPr>
        <p:spPr>
          <a:xfrm flipV="1">
            <a:off x="10896600" y="5840872"/>
            <a:ext cx="1980478" cy="2884028"/>
          </a:xfrm>
          <a:prstGeom prst="straightConnector1">
            <a:avLst/>
          </a:prstGeom>
          <a:noFill/>
          <a:ln w="38100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14BA70B-E1BC-45DF-A576-8205F17C1D3C}"/>
              </a:ext>
            </a:extLst>
          </p:cNvPr>
          <p:cNvSpPr txBox="1"/>
          <p:nvPr/>
        </p:nvSpPr>
        <p:spPr>
          <a:xfrm>
            <a:off x="609600" y="274114"/>
            <a:ext cx="168402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sung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50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LoiThayCo-TuyetMai_3bavr">
            <a:hlinkClick r:id="" action="ppaction://media"/>
            <a:extLst>
              <a:ext uri="{FF2B5EF4-FFF2-40B4-BE49-F238E27FC236}">
                <a16:creationId xmlns:a16="http://schemas.microsoft.com/office/drawing/2014/main" id="{6DC5599C-BE4A-40E3-A869-B313DD19B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42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2" y="5563331"/>
            <a:ext cx="2984658" cy="428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7162800" y="5143500"/>
            <a:ext cx="10401300" cy="19804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685800" lvl="1" algn="ctr" defTabSz="1371600">
              <a:defRPr/>
            </a:pPr>
            <a:r>
              <a:rPr lang="en-US" sz="1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endParaRPr lang="en-US" sz="1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508760" y="434340"/>
            <a:ext cx="16664940" cy="390906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7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7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7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53800" y="7458488"/>
            <a:ext cx="7635272" cy="6719039"/>
          </a:xfrm>
          <a:custGeom>
            <a:avLst/>
            <a:gdLst/>
            <a:ahLst/>
            <a:cxnLst/>
            <a:rect l="l" t="t" r="r" b="b"/>
            <a:pathLst>
              <a:path w="9140417" h="8043567">
                <a:moveTo>
                  <a:pt x="0" y="0"/>
                </a:moveTo>
                <a:lnTo>
                  <a:pt x="9140417" y="0"/>
                </a:lnTo>
                <a:lnTo>
                  <a:pt x="9140417" y="8043567"/>
                </a:lnTo>
                <a:lnTo>
                  <a:pt x="0" y="804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7136214">
            <a:off x="16581100" y="-1458292"/>
            <a:ext cx="3960139" cy="3484922"/>
          </a:xfrm>
          <a:custGeom>
            <a:avLst/>
            <a:gdLst/>
            <a:ahLst/>
            <a:cxnLst/>
            <a:rect l="l" t="t" r="r" b="b"/>
            <a:pathLst>
              <a:path w="6311745" h="5554335">
                <a:moveTo>
                  <a:pt x="0" y="0"/>
                </a:moveTo>
                <a:lnTo>
                  <a:pt x="6311745" y="0"/>
                </a:lnTo>
                <a:lnTo>
                  <a:pt x="6311745" y="5554335"/>
                </a:lnTo>
                <a:lnTo>
                  <a:pt x="0" y="5554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636C0-C064-E3A2-F005-624FAB7A9950}"/>
              </a:ext>
            </a:extLst>
          </p:cNvPr>
          <p:cNvSpPr txBox="1"/>
          <p:nvPr/>
        </p:nvSpPr>
        <p:spPr>
          <a:xfrm>
            <a:off x="831273" y="419100"/>
            <a:ext cx="162305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Tìm câu hỏi phù hợp với bộ phận in đậm</a:t>
            </a:r>
            <a:r>
              <a:rPr lang="en-US" sz="50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đâu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?, Bao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?,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?,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?,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5000" b="1" dirty="0">
                <a:solidFill>
                  <a:srgbClr val="0363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?.</a:t>
            </a:r>
            <a:r>
              <a:rPr lang="vi-VN" sz="50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5000" dirty="0">
              <a:solidFill>
                <a:srgbClr val="03637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B95900-FF62-BC48-8185-9F5C33ACBE1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1944" y="2271739"/>
          <a:ext cx="16770928" cy="773057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3045623">
                  <a:extLst>
                    <a:ext uri="{9D8B030D-6E8A-4147-A177-3AD203B41FA5}">
                      <a16:colId xmlns:a16="http://schemas.microsoft.com/office/drawing/2014/main" val="857353081"/>
                    </a:ext>
                  </a:extLst>
                </a:gridCol>
                <a:gridCol w="3725305">
                  <a:extLst>
                    <a:ext uri="{9D8B030D-6E8A-4147-A177-3AD203B41FA5}">
                      <a16:colId xmlns:a16="http://schemas.microsoft.com/office/drawing/2014/main" val="1216118797"/>
                    </a:ext>
                  </a:extLst>
                </a:gridCol>
              </a:tblGrid>
              <a:tr h="7515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</a:p>
                  </a:txBody>
                  <a:tcPr marL="180000" marR="180000" marT="19574" marB="19574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</a:p>
                  </a:txBody>
                  <a:tcPr marL="180000" marR="180000" marT="19574" marB="19574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27547"/>
                  </a:ext>
                </a:extLst>
              </a:tr>
              <a:tr h="11459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20679"/>
                  </a:ext>
                </a:extLst>
              </a:tr>
              <a:tr h="11459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084895"/>
                  </a:ext>
                </a:extLst>
              </a:tr>
              <a:tr h="14244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695847"/>
                  </a:ext>
                </a:extLst>
              </a:tr>
              <a:tr h="17029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997785"/>
                  </a:ext>
                </a:extLst>
              </a:tr>
              <a:tr h="15597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19574" marB="1957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603398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DB81A9-D9F5-4A8C-BDFF-457DA13BDA75}"/>
              </a:ext>
            </a:extLst>
          </p:cNvPr>
          <p:cNvSpPr/>
          <p:nvPr/>
        </p:nvSpPr>
        <p:spPr>
          <a:xfrm>
            <a:off x="13702144" y="3330292"/>
            <a:ext cx="3740728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CFFF71-59E8-4A79-B3DB-DA55C5CBF204}"/>
              </a:ext>
            </a:extLst>
          </p:cNvPr>
          <p:cNvSpPr/>
          <p:nvPr/>
        </p:nvSpPr>
        <p:spPr>
          <a:xfrm>
            <a:off x="13716000" y="4381500"/>
            <a:ext cx="3709554" cy="8064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Bao giờ?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3E95F0-583E-4D12-B426-D0E669FFAB28}"/>
              </a:ext>
            </a:extLst>
          </p:cNvPr>
          <p:cNvSpPr/>
          <p:nvPr/>
        </p:nvSpPr>
        <p:spPr>
          <a:xfrm>
            <a:off x="13716000" y="5471932"/>
            <a:ext cx="3655126" cy="8064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Vì sao?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7AEBD3-0356-428B-B105-6BD90148F2CB}"/>
              </a:ext>
            </a:extLst>
          </p:cNvPr>
          <p:cNvSpPr/>
          <p:nvPr/>
        </p:nvSpPr>
        <p:spPr>
          <a:xfrm>
            <a:off x="13788738" y="6872315"/>
            <a:ext cx="3678380" cy="8064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Bằng gì?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0576A3-8017-464E-A690-B2BB0755A168}"/>
              </a:ext>
            </a:extLst>
          </p:cNvPr>
          <p:cNvSpPr/>
          <p:nvPr/>
        </p:nvSpPr>
        <p:spPr>
          <a:xfrm>
            <a:off x="13760817" y="8569105"/>
            <a:ext cx="3655126" cy="8064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Để làm gì?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F0BA21-CC79-4762-8C1E-9EEB13DB4B27}"/>
              </a:ext>
            </a:extLst>
          </p:cNvPr>
          <p:cNvSpPr/>
          <p:nvPr/>
        </p:nvSpPr>
        <p:spPr>
          <a:xfrm>
            <a:off x="653143" y="3058871"/>
            <a:ext cx="13030200" cy="11702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Ở Ea Lâm</a:t>
            </a:r>
            <a:r>
              <a:rPr lang="vi-VN" sz="3600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nhà nào cũng có cuộc sống đầy đủ, dễ chịu.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B6497A-13C9-4496-A200-D1BA8695BD12}"/>
              </a:ext>
            </a:extLst>
          </p:cNvPr>
          <p:cNvSpPr/>
          <p:nvPr/>
        </p:nvSpPr>
        <p:spPr>
          <a:xfrm>
            <a:off x="685800" y="4275414"/>
            <a:ext cx="13030200" cy="10204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b</a:t>
            </a:r>
            <a:r>
              <a:rPr lang="vi-VN" sz="3600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vi-VN" sz="3600" b="1" dirty="0">
                <a:solidFill>
                  <a:srgbClr val="0070C0"/>
                </a:solidFill>
                <a:cs typeface="Arial" panose="020B0604020202020204" pitchFamily="34" charset="0"/>
              </a:rPr>
              <a:t>Bây giờ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, nhà nào cũng có cuộc sống đầy đủ, dễ chịu.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5DDFC5-DF41-4686-9D11-2D7DD6EA1F11}"/>
              </a:ext>
            </a:extLst>
          </p:cNvPr>
          <p:cNvSpPr/>
          <p:nvPr/>
        </p:nvSpPr>
        <p:spPr>
          <a:xfrm>
            <a:off x="740228" y="5373012"/>
            <a:ext cx="13030200" cy="13706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Vì chịu khó lao động</a:t>
            </a:r>
            <a:r>
              <a:rPr lang="vi-VN" sz="3600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nhà nào cũng có cuộc sống đầy đủ, dễ chịu.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7D56E2-1CC8-40E7-A255-6C8A101B3EE2}"/>
              </a:ext>
            </a:extLst>
          </p:cNvPr>
          <p:cNvSpPr/>
          <p:nvPr/>
        </p:nvSpPr>
        <p:spPr>
          <a:xfrm>
            <a:off x="685800" y="6820812"/>
            <a:ext cx="13030200" cy="16019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3600" b="1" dirty="0">
                <a:solidFill>
                  <a:srgbClr val="7030A0"/>
                </a:solidFill>
                <a:cs typeface="Arial" panose="020B0604020202020204" pitchFamily="34" charset="0"/>
              </a:rPr>
              <a:t>Bằng hai bàn tay lao động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, người dân Ea Lâm đã thay đổi cuộc sống của mình.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34A3FF-2C97-43F4-B4AC-E62B0AB29CC7}"/>
              </a:ext>
            </a:extLst>
          </p:cNvPr>
          <p:cNvSpPr/>
          <p:nvPr/>
        </p:nvSpPr>
        <p:spPr>
          <a:xfrm>
            <a:off x="740228" y="8499895"/>
            <a:ext cx="13030200" cy="15204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e.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Để có cuộc sống đầy đủ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,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dễ chịu, nhà nào cũng chịu khó lao động.</a:t>
            </a:r>
          </a:p>
        </p:txBody>
      </p:sp>
    </p:spTree>
    <p:extLst>
      <p:ext uri="{BB962C8B-B14F-4D97-AF65-F5344CB8AC3E}">
        <p14:creationId xmlns:p14="http://schemas.microsoft.com/office/powerpoint/2010/main" val="3583915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2800" y="7458488"/>
            <a:ext cx="7635272" cy="6719039"/>
          </a:xfrm>
          <a:custGeom>
            <a:avLst/>
            <a:gdLst/>
            <a:ahLst/>
            <a:cxnLst/>
            <a:rect l="l" t="t" r="r" b="b"/>
            <a:pathLst>
              <a:path w="9140417" h="8043567">
                <a:moveTo>
                  <a:pt x="0" y="0"/>
                </a:moveTo>
                <a:lnTo>
                  <a:pt x="9140417" y="0"/>
                </a:lnTo>
                <a:lnTo>
                  <a:pt x="9140417" y="8043567"/>
                </a:lnTo>
                <a:lnTo>
                  <a:pt x="0" y="804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7136214">
            <a:off x="16581100" y="-1458292"/>
            <a:ext cx="3960139" cy="3484922"/>
          </a:xfrm>
          <a:custGeom>
            <a:avLst/>
            <a:gdLst/>
            <a:ahLst/>
            <a:cxnLst/>
            <a:rect l="l" t="t" r="r" b="b"/>
            <a:pathLst>
              <a:path w="6311745" h="5554335">
                <a:moveTo>
                  <a:pt x="0" y="0"/>
                </a:moveTo>
                <a:lnTo>
                  <a:pt x="6311745" y="0"/>
                </a:lnTo>
                <a:lnTo>
                  <a:pt x="6311745" y="5554335"/>
                </a:lnTo>
                <a:lnTo>
                  <a:pt x="0" y="5554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636C0-C064-E3A2-F005-624FAB7A9950}"/>
              </a:ext>
            </a:extLst>
          </p:cNvPr>
          <p:cNvSpPr txBox="1"/>
          <p:nvPr/>
        </p:nvSpPr>
        <p:spPr>
          <a:xfrm>
            <a:off x="838200" y="647700"/>
            <a:ext cx="12344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54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trạng ngữ trong các câu</a:t>
            </a:r>
            <a:r>
              <a:rPr lang="en-US" sz="54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54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5400" dirty="0">
              <a:solidFill>
                <a:srgbClr val="03637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039CA2-30A3-00E9-A639-D09FE14666B1}"/>
              </a:ext>
            </a:extLst>
          </p:cNvPr>
          <p:cNvSpPr txBox="1"/>
          <p:nvPr/>
        </p:nvSpPr>
        <p:spPr>
          <a:xfrm>
            <a:off x="533400" y="2429967"/>
            <a:ext cx="17297400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Tháng 12 năm 1075, Lý Thường Kiệt đem quân phá tan ba thành tr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địch. Vì bị mất lương thảo và vũ khí tích trữ ở đó, hơn một năm sau, nhà 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cử Quách Quỳ chỉ huy đại quân tràn vào Đại Việt.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vi-VN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 tướng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 Thường Kiệt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Trên dòng sông mênh mông, những chiếc xuống với lá cờ mỗi lúc mỗi gần nhau, đổ về bến chợ.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NGUYỄN QUANG SÁNG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5F59ED-B7FD-221C-20C9-C570F7726DF4}"/>
              </a:ext>
            </a:extLst>
          </p:cNvPr>
          <p:cNvCxnSpPr/>
          <p:nvPr/>
        </p:nvCxnSpPr>
        <p:spPr>
          <a:xfrm>
            <a:off x="1219200" y="3314700"/>
            <a:ext cx="46482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D30C4B-CB57-90DB-17FF-C91563038AD3}"/>
              </a:ext>
            </a:extLst>
          </p:cNvPr>
          <p:cNvCxnSpPr>
            <a:cxnSpLocks/>
          </p:cNvCxnSpPr>
          <p:nvPr/>
        </p:nvCxnSpPr>
        <p:spPr>
          <a:xfrm>
            <a:off x="1842727" y="4229100"/>
            <a:ext cx="1469267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B762DD-D913-C508-83FD-6AA3B583573E}"/>
              </a:ext>
            </a:extLst>
          </p:cNvPr>
          <p:cNvCxnSpPr>
            <a:cxnSpLocks/>
          </p:cNvCxnSpPr>
          <p:nvPr/>
        </p:nvCxnSpPr>
        <p:spPr>
          <a:xfrm>
            <a:off x="1219200" y="6972300"/>
            <a:ext cx="66294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E252EF-4C32-4878-ABB8-DE56099AE1C6}"/>
              </a:ext>
            </a:extLst>
          </p:cNvPr>
          <p:cNvSpPr/>
          <p:nvPr/>
        </p:nvSpPr>
        <p:spPr>
          <a:xfrm>
            <a:off x="1060330" y="2608163"/>
            <a:ext cx="4965940" cy="76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Tháng 12 năm 1075</a:t>
            </a:r>
            <a:r>
              <a:rPr lang="en-US" sz="4000" u="sng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E0E2971-EA15-45EA-BE0E-7BBD8F61D98C}"/>
              </a:ext>
            </a:extLst>
          </p:cNvPr>
          <p:cNvSpPr/>
          <p:nvPr/>
        </p:nvSpPr>
        <p:spPr>
          <a:xfrm>
            <a:off x="533400" y="3483672"/>
            <a:ext cx="17221200" cy="803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7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vi-VN" sz="4000" spc="15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Vì bị mất lương thảo và vũ khí tích trữ</a:t>
            </a:r>
            <a:r>
              <a:rPr lang="en-US" sz="4000" spc="15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spc="15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ở đó, hơn một năm sa</a:t>
            </a:r>
            <a:r>
              <a:rPr lang="vi-VN" sz="4000" u="sng" spc="15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u,</a:t>
            </a:r>
            <a:endParaRPr lang="en-US" sz="4000" u="sng" spc="15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678690-65A6-4078-B7F9-EA43D818E4F9}"/>
              </a:ext>
            </a:extLst>
          </p:cNvPr>
          <p:cNvSpPr/>
          <p:nvPr/>
        </p:nvSpPr>
        <p:spPr>
          <a:xfrm>
            <a:off x="1295400" y="6246282"/>
            <a:ext cx="16459200" cy="7065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dòng sông mênh mông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3E4B0C9-D658-4683-B907-B2F65B96827E}"/>
              </a:ext>
            </a:extLst>
          </p:cNvPr>
          <p:cNvSpPr/>
          <p:nvPr/>
        </p:nvSpPr>
        <p:spPr>
          <a:xfrm>
            <a:off x="4282472" y="9103374"/>
            <a:ext cx="13548328" cy="10718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B0F0"/>
                </a:solidFill>
              </a:rPr>
              <a:t>Trạng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ngữ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trong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các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câu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trên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trả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lời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cho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câu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hỏi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nào</a:t>
            </a:r>
            <a:r>
              <a:rPr lang="en-US" sz="4800" dirty="0">
                <a:solidFill>
                  <a:srgbClr val="00B0F0"/>
                </a:solidFill>
              </a:rPr>
              <a:t>?</a:t>
            </a:r>
            <a:r>
              <a:rPr lang="en-US" sz="2400" dirty="0"/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77FDB7-AFB3-4F14-BC73-878E408CA3F2}"/>
              </a:ext>
            </a:extLst>
          </p:cNvPr>
          <p:cNvSpPr/>
          <p:nvPr/>
        </p:nvSpPr>
        <p:spPr>
          <a:xfrm>
            <a:off x="6026270" y="2531963"/>
            <a:ext cx="11804530" cy="8381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</a:rPr>
              <a:t>Trạng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ngữ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bổ</a:t>
            </a:r>
            <a:r>
              <a:rPr lang="en-US" sz="3600" b="1" dirty="0">
                <a:solidFill>
                  <a:schemeClr val="tx1"/>
                </a:solidFill>
              </a:rPr>
              <a:t> sung </a:t>
            </a:r>
            <a:r>
              <a:rPr lang="en-US" sz="3600" b="1" dirty="0" err="1">
                <a:solidFill>
                  <a:schemeClr val="tx1"/>
                </a:solidFill>
              </a:rPr>
              <a:t>thông</a:t>
            </a:r>
            <a:r>
              <a:rPr lang="en-US" sz="3600" b="1" dirty="0">
                <a:solidFill>
                  <a:schemeClr val="tx1"/>
                </a:solidFill>
              </a:rPr>
              <a:t> tin </a:t>
            </a:r>
            <a:r>
              <a:rPr lang="en-US" sz="3600" b="1" dirty="0" err="1">
                <a:solidFill>
                  <a:schemeClr val="tx1"/>
                </a:solidFill>
              </a:rPr>
              <a:t>về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thời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gian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diễn</a:t>
            </a:r>
            <a:r>
              <a:rPr lang="en-US" sz="3600" b="1" dirty="0">
                <a:solidFill>
                  <a:schemeClr val="tx1"/>
                </a:solidFill>
              </a:rPr>
              <a:t> ra </a:t>
            </a:r>
            <a:r>
              <a:rPr lang="en-US" sz="3600" b="1" dirty="0" err="1">
                <a:solidFill>
                  <a:schemeClr val="tx1"/>
                </a:solidFill>
              </a:rPr>
              <a:t>sự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việc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trả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lời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cho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câu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hỏi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rgbClr val="00B0F0"/>
                </a:solidFill>
              </a:rPr>
              <a:t>Khi</a:t>
            </a:r>
            <a:r>
              <a:rPr lang="en-US" sz="3600" b="1" dirty="0">
                <a:solidFill>
                  <a:srgbClr val="00B0F0"/>
                </a:solidFill>
              </a:rPr>
              <a:t> </a:t>
            </a:r>
            <a:r>
              <a:rPr lang="en-US" sz="3600" b="1" dirty="0" err="1">
                <a:solidFill>
                  <a:srgbClr val="00B0F0"/>
                </a:solidFill>
              </a:rPr>
              <a:t>nào</a:t>
            </a:r>
            <a:r>
              <a:rPr lang="en-US" sz="3600" b="1" dirty="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A5D3DDD-6AE1-4E44-BA69-279B3F5ECD46}"/>
              </a:ext>
            </a:extLst>
          </p:cNvPr>
          <p:cNvSpPr/>
          <p:nvPr/>
        </p:nvSpPr>
        <p:spPr>
          <a:xfrm>
            <a:off x="533400" y="4417484"/>
            <a:ext cx="17221200" cy="1752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chemeClr val="tx1"/>
                </a:solidFill>
              </a:rPr>
              <a:t>Có</a:t>
            </a:r>
            <a:r>
              <a:rPr lang="en-US" sz="4400" b="1" dirty="0">
                <a:solidFill>
                  <a:schemeClr val="tx1"/>
                </a:solidFill>
              </a:rPr>
              <a:t> 2 </a:t>
            </a:r>
            <a:r>
              <a:rPr lang="en-US" sz="4400" b="1" dirty="0" err="1">
                <a:solidFill>
                  <a:schemeClr val="tx1"/>
                </a:solidFill>
              </a:rPr>
              <a:t>trạng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ngữ</a:t>
            </a:r>
            <a:r>
              <a:rPr lang="en-US" sz="4400" b="1" dirty="0">
                <a:solidFill>
                  <a:schemeClr val="tx1"/>
                </a:solidFill>
              </a:rPr>
              <a:t>: </a:t>
            </a:r>
            <a:r>
              <a:rPr lang="en-US" sz="4400" b="1" dirty="0" err="1">
                <a:solidFill>
                  <a:schemeClr val="tx1"/>
                </a:solidFill>
              </a:rPr>
              <a:t>Trạng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ngữ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bổ</a:t>
            </a:r>
            <a:r>
              <a:rPr lang="en-US" sz="4400" b="1" dirty="0">
                <a:solidFill>
                  <a:schemeClr val="tx1"/>
                </a:solidFill>
              </a:rPr>
              <a:t> sung </a:t>
            </a:r>
            <a:r>
              <a:rPr lang="en-US" sz="4400" b="1" dirty="0" err="1">
                <a:solidFill>
                  <a:schemeClr val="tx1"/>
                </a:solidFill>
              </a:rPr>
              <a:t>thông</a:t>
            </a:r>
            <a:r>
              <a:rPr lang="en-US" sz="4400" b="1" dirty="0">
                <a:solidFill>
                  <a:schemeClr val="tx1"/>
                </a:solidFill>
              </a:rPr>
              <a:t> tin </a:t>
            </a:r>
            <a:r>
              <a:rPr lang="en-US" sz="4400" b="1" dirty="0" err="1">
                <a:solidFill>
                  <a:schemeClr val="tx1"/>
                </a:solidFill>
              </a:rPr>
              <a:t>về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nguyên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nhân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của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sự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việc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trả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lời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cho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câu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hỏi</a:t>
            </a:r>
            <a:r>
              <a:rPr lang="en-US" sz="4400" b="1" dirty="0">
                <a:solidFill>
                  <a:schemeClr val="tx1"/>
                </a:solidFill>
              </a:rPr>
              <a:t>  </a:t>
            </a:r>
            <a:r>
              <a:rPr lang="en-US" sz="4400" b="1" dirty="0" err="1">
                <a:solidFill>
                  <a:srgbClr val="00B0F0"/>
                </a:solidFill>
              </a:rPr>
              <a:t>Vì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sao</a:t>
            </a:r>
            <a:r>
              <a:rPr lang="en-US" sz="4400" b="1" dirty="0">
                <a:solidFill>
                  <a:srgbClr val="00B0F0"/>
                </a:solidFill>
              </a:rPr>
              <a:t>? </a:t>
            </a:r>
            <a:r>
              <a:rPr lang="en-US" sz="4400" b="1" dirty="0" err="1">
                <a:solidFill>
                  <a:schemeClr val="tx1"/>
                </a:solidFill>
              </a:rPr>
              <a:t>Trạng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ngữ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bổ</a:t>
            </a:r>
            <a:r>
              <a:rPr lang="en-US" sz="4400" b="1" dirty="0">
                <a:solidFill>
                  <a:schemeClr val="tx1"/>
                </a:solidFill>
              </a:rPr>
              <a:t> sung </a:t>
            </a:r>
            <a:r>
              <a:rPr lang="en-US" sz="4400" b="1" dirty="0" err="1">
                <a:solidFill>
                  <a:schemeClr val="tx1"/>
                </a:solidFill>
              </a:rPr>
              <a:t>thông</a:t>
            </a:r>
            <a:r>
              <a:rPr lang="en-US" sz="4400" b="1" dirty="0">
                <a:solidFill>
                  <a:schemeClr val="tx1"/>
                </a:solidFill>
              </a:rPr>
              <a:t> tin </a:t>
            </a:r>
            <a:r>
              <a:rPr lang="en-US" sz="4400" b="1" dirty="0" err="1">
                <a:solidFill>
                  <a:schemeClr val="tx1"/>
                </a:solidFill>
              </a:rPr>
              <a:t>về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thời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gian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diễn</a:t>
            </a:r>
            <a:r>
              <a:rPr lang="en-US" sz="4400" b="1" dirty="0">
                <a:solidFill>
                  <a:schemeClr val="tx1"/>
                </a:solidFill>
              </a:rPr>
              <a:t> ra </a:t>
            </a:r>
            <a:r>
              <a:rPr lang="en-US" sz="4400" b="1" dirty="0" err="1">
                <a:solidFill>
                  <a:schemeClr val="tx1"/>
                </a:solidFill>
              </a:rPr>
              <a:t>sự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việc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trả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lời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cho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câu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hỏi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Khi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nào</a:t>
            </a:r>
            <a:r>
              <a:rPr lang="en-US" sz="4400" b="1" dirty="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2B8894-5D82-4B9B-BBEE-50B5221DC6A6}"/>
              </a:ext>
            </a:extLst>
          </p:cNvPr>
          <p:cNvSpPr/>
          <p:nvPr/>
        </p:nvSpPr>
        <p:spPr>
          <a:xfrm>
            <a:off x="609600" y="7029754"/>
            <a:ext cx="17221200" cy="17525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chemeClr val="tx1"/>
                </a:solidFill>
              </a:rPr>
              <a:t>Trạng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ngữ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bổ</a:t>
            </a:r>
            <a:r>
              <a:rPr lang="en-US" sz="4400" b="1" dirty="0">
                <a:solidFill>
                  <a:schemeClr val="tx1"/>
                </a:solidFill>
              </a:rPr>
              <a:t> sung </a:t>
            </a:r>
            <a:r>
              <a:rPr lang="en-US" sz="4400" b="1" dirty="0" err="1">
                <a:solidFill>
                  <a:schemeClr val="tx1"/>
                </a:solidFill>
              </a:rPr>
              <a:t>thông</a:t>
            </a:r>
            <a:r>
              <a:rPr lang="en-US" sz="4400" b="1" dirty="0">
                <a:solidFill>
                  <a:schemeClr val="tx1"/>
                </a:solidFill>
              </a:rPr>
              <a:t> tin </a:t>
            </a:r>
            <a:r>
              <a:rPr lang="en-US" sz="4400" b="1" dirty="0" err="1">
                <a:solidFill>
                  <a:schemeClr val="tx1"/>
                </a:solidFill>
              </a:rPr>
              <a:t>về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địa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điểm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diễn</a:t>
            </a:r>
            <a:r>
              <a:rPr lang="en-US" sz="4400" b="1" dirty="0">
                <a:solidFill>
                  <a:schemeClr val="tx1"/>
                </a:solidFill>
              </a:rPr>
              <a:t> ra </a:t>
            </a:r>
            <a:r>
              <a:rPr lang="en-US" sz="4400" b="1" dirty="0" err="1">
                <a:solidFill>
                  <a:schemeClr val="tx1"/>
                </a:solidFill>
              </a:rPr>
              <a:t>sự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việc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trả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lời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cho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câu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hỏi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>
                <a:solidFill>
                  <a:srgbClr val="00B0F0"/>
                </a:solidFill>
              </a:rPr>
              <a:t>Ở </a:t>
            </a:r>
            <a:r>
              <a:rPr lang="en-US" sz="4400" b="1" dirty="0" err="1">
                <a:solidFill>
                  <a:srgbClr val="00B0F0"/>
                </a:solidFill>
              </a:rPr>
              <a:t>đâu</a:t>
            </a:r>
            <a:r>
              <a:rPr lang="en-US" sz="4400" b="1" dirty="0">
                <a:solidFill>
                  <a:srgbClr val="00B0F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2023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 animBg="1"/>
      <p:bldP spid="12" grpId="0" animBg="1"/>
      <p:bldP spid="13" grpId="0" animBg="1"/>
      <p:bldP spid="14" grpId="0" animBg="1"/>
      <p:bldP spid="18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2800" y="7458488"/>
            <a:ext cx="7635272" cy="6719039"/>
          </a:xfrm>
          <a:custGeom>
            <a:avLst/>
            <a:gdLst/>
            <a:ahLst/>
            <a:cxnLst/>
            <a:rect l="l" t="t" r="r" b="b"/>
            <a:pathLst>
              <a:path w="9140417" h="8043567">
                <a:moveTo>
                  <a:pt x="0" y="0"/>
                </a:moveTo>
                <a:lnTo>
                  <a:pt x="9140417" y="0"/>
                </a:lnTo>
                <a:lnTo>
                  <a:pt x="9140417" y="8043567"/>
                </a:lnTo>
                <a:lnTo>
                  <a:pt x="0" y="8043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7136214">
            <a:off x="16581100" y="-1458292"/>
            <a:ext cx="3960139" cy="3484922"/>
          </a:xfrm>
          <a:custGeom>
            <a:avLst/>
            <a:gdLst/>
            <a:ahLst/>
            <a:cxnLst/>
            <a:rect l="l" t="t" r="r" b="b"/>
            <a:pathLst>
              <a:path w="6311745" h="5554335">
                <a:moveTo>
                  <a:pt x="0" y="0"/>
                </a:moveTo>
                <a:lnTo>
                  <a:pt x="6311745" y="0"/>
                </a:lnTo>
                <a:lnTo>
                  <a:pt x="6311745" y="5554335"/>
                </a:lnTo>
                <a:lnTo>
                  <a:pt x="0" y="5554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636C0-C064-E3A2-F005-624FAB7A9950}"/>
              </a:ext>
            </a:extLst>
          </p:cNvPr>
          <p:cNvSpPr txBox="1"/>
          <p:nvPr/>
        </p:nvSpPr>
        <p:spPr>
          <a:xfrm>
            <a:off x="838200" y="647700"/>
            <a:ext cx="12344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54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trạng ngữ trong các câu</a:t>
            </a:r>
            <a:r>
              <a:rPr lang="en-US" sz="54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5400" b="1" dirty="0">
                <a:solidFill>
                  <a:srgbClr val="03637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5400" dirty="0">
              <a:solidFill>
                <a:srgbClr val="03637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039CA2-30A3-00E9-A639-D09FE14666B1}"/>
              </a:ext>
            </a:extLst>
          </p:cNvPr>
          <p:cNvSpPr txBox="1"/>
          <p:nvPr/>
        </p:nvSpPr>
        <p:spPr>
          <a:xfrm>
            <a:off x="533400" y="2429967"/>
            <a:ext cx="17297400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Tháng 12 năm 1075, Lý Thường Kiệt đem quân phá tan ba thành tr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địch. Vì bị mất lương thảo và vũ khí tích trữ ở đó, hơn một năm sau, nhà 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cử Quách Quỳ chỉ huy đại quân tràn vào Đại Việt.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vi-VN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 tướng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 Thường Kiệt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Trên dòng sông mênh mông, những chiếc xuống với lá cờ mỗi lúc mỗi gần nhau, đổ về bến chợ.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NGUYỄN QUANG SÁNG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5F59ED-B7FD-221C-20C9-C570F7726DF4}"/>
              </a:ext>
            </a:extLst>
          </p:cNvPr>
          <p:cNvCxnSpPr/>
          <p:nvPr/>
        </p:nvCxnSpPr>
        <p:spPr>
          <a:xfrm>
            <a:off x="1219200" y="3314700"/>
            <a:ext cx="46482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D30C4B-CB57-90DB-17FF-C91563038AD3}"/>
              </a:ext>
            </a:extLst>
          </p:cNvPr>
          <p:cNvCxnSpPr>
            <a:cxnSpLocks/>
          </p:cNvCxnSpPr>
          <p:nvPr/>
        </p:nvCxnSpPr>
        <p:spPr>
          <a:xfrm>
            <a:off x="1842727" y="4229100"/>
            <a:ext cx="1469267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B762DD-D913-C508-83FD-6AA3B583573E}"/>
              </a:ext>
            </a:extLst>
          </p:cNvPr>
          <p:cNvCxnSpPr>
            <a:cxnSpLocks/>
          </p:cNvCxnSpPr>
          <p:nvPr/>
        </p:nvCxnSpPr>
        <p:spPr>
          <a:xfrm>
            <a:off x="1219200" y="6972300"/>
            <a:ext cx="66294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E252EF-4C32-4878-ABB8-DE56099AE1C6}"/>
              </a:ext>
            </a:extLst>
          </p:cNvPr>
          <p:cNvSpPr/>
          <p:nvPr/>
        </p:nvSpPr>
        <p:spPr>
          <a:xfrm>
            <a:off x="1060330" y="2608163"/>
            <a:ext cx="4965940" cy="76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u="sng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Tháng 12 năm 1075</a:t>
            </a:r>
            <a:r>
              <a:rPr lang="en-US" sz="4000" u="sng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E0E2971-EA15-45EA-BE0E-7BBD8F61D98C}"/>
              </a:ext>
            </a:extLst>
          </p:cNvPr>
          <p:cNvSpPr/>
          <p:nvPr/>
        </p:nvSpPr>
        <p:spPr>
          <a:xfrm>
            <a:off x="1752600" y="3501825"/>
            <a:ext cx="14983546" cy="803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u="sng" spc="7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Vì bị mất lương thảo và vũ khí tích trữ</a:t>
            </a:r>
            <a:r>
              <a:rPr lang="en-US" sz="4000" u="sng" spc="7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u="sng" spc="7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ở đó, hơn một năm sau,</a:t>
            </a:r>
            <a:endParaRPr lang="en-US" sz="4000" u="sng" spc="7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678690-65A6-4078-B7F9-EA43D818E4F9}"/>
              </a:ext>
            </a:extLst>
          </p:cNvPr>
          <p:cNvSpPr/>
          <p:nvPr/>
        </p:nvSpPr>
        <p:spPr>
          <a:xfrm>
            <a:off x="1295400" y="6246282"/>
            <a:ext cx="6865620" cy="7065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dòng sông mênh mông,</a:t>
            </a:r>
            <a:endParaRPr lang="en-US" sz="40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3E4B0C9-D658-4683-B907-B2F65B96827E}"/>
              </a:ext>
            </a:extLst>
          </p:cNvPr>
          <p:cNvSpPr/>
          <p:nvPr/>
        </p:nvSpPr>
        <p:spPr>
          <a:xfrm>
            <a:off x="1752600" y="9103374"/>
            <a:ext cx="16078200" cy="10718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B0F0"/>
                </a:solidFill>
              </a:rPr>
              <a:t>Trạng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ngữ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trong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các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câu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trên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trả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lời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cho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câu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hỏi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nào</a:t>
            </a:r>
            <a:r>
              <a:rPr lang="en-US" sz="4800" dirty="0">
                <a:solidFill>
                  <a:srgbClr val="00B0F0"/>
                </a:solidFill>
              </a:rPr>
              <a:t>?</a:t>
            </a:r>
            <a:r>
              <a:rPr lang="en-US" sz="2400" dirty="0"/>
              <a:t>?</a:t>
            </a:r>
          </a:p>
        </p:txBody>
      </p:sp>
      <p:pic>
        <p:nvPicPr>
          <p:cNvPr id="4" name="LoiThayCo-TuyetMai_3bavr">
            <a:hlinkClick r:id="" action="ppaction://media"/>
            <a:extLst>
              <a:ext uri="{FF2B5EF4-FFF2-40B4-BE49-F238E27FC236}">
                <a16:creationId xmlns:a16="http://schemas.microsoft.com/office/drawing/2014/main" id="{24BFEB34-BE83-4A86-965F-9C3DE8B0A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15" name="đồng hồ">
            <a:hlinkClick r:id="" action="ppaction://media"/>
            <a:extLst>
              <a:ext uri="{FF2B5EF4-FFF2-40B4-BE49-F238E27FC236}">
                <a16:creationId xmlns:a16="http://schemas.microsoft.com/office/drawing/2014/main" id="{A71C728A-8021-43FF-947A-B994570CDB9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45499" y="1256391"/>
            <a:ext cx="1213343" cy="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99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42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/>
      <p:bldP spid="6" grpId="0"/>
      <p:bldP spid="7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2" y="5563331"/>
            <a:ext cx="2984658" cy="428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7246620" y="5071840"/>
            <a:ext cx="10401300" cy="19804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685800" lvl="1" algn="ctr" defTabSz="1371600">
              <a:defRPr/>
            </a:pPr>
            <a:r>
              <a:rPr lang="en-US" sz="8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dục</a:t>
            </a:r>
            <a:endParaRPr lang="en-US" sz="8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508760" y="434340"/>
            <a:ext cx="16664940" cy="390906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dục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4066658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rocket ship in space&#10;&#10;Description automatically generated">
            <a:extLst>
              <a:ext uri="{FF2B5EF4-FFF2-40B4-BE49-F238E27FC236}">
                <a16:creationId xmlns:a16="http://schemas.microsoft.com/office/drawing/2014/main" id="{1C46F927-4553-24BA-8385-0D327DC74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8288000" cy="10287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41B0A4-7212-C777-9DD7-FE23D19F601A}"/>
              </a:ext>
            </a:extLst>
          </p:cNvPr>
          <p:cNvSpPr/>
          <p:nvPr/>
        </p:nvSpPr>
        <p:spPr>
          <a:xfrm>
            <a:off x="1761260" y="919597"/>
            <a:ext cx="15087600" cy="7912145"/>
          </a:xfrm>
          <a:prstGeom prst="roundRect">
            <a:avLst>
              <a:gd name="adj" fmla="val 9835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A1CFB-F87E-9D0B-ED91-975FF4D9B191}"/>
              </a:ext>
            </a:extLst>
          </p:cNvPr>
          <p:cNvSpPr txBox="1"/>
          <p:nvPr/>
        </p:nvSpPr>
        <p:spPr>
          <a:xfrm>
            <a:off x="2209801" y="2250892"/>
            <a:ext cx="14639059" cy="1323439"/>
          </a:xfrm>
          <a:custGeom>
            <a:avLst/>
            <a:gdLst>
              <a:gd name="connsiteX0" fmla="*/ 0 w 6426050"/>
              <a:gd name="connsiteY0" fmla="*/ 0 h 646331"/>
              <a:gd name="connsiteX1" fmla="*/ 642605 w 6426050"/>
              <a:gd name="connsiteY1" fmla="*/ 0 h 646331"/>
              <a:gd name="connsiteX2" fmla="*/ 1413731 w 6426050"/>
              <a:gd name="connsiteY2" fmla="*/ 0 h 646331"/>
              <a:gd name="connsiteX3" fmla="*/ 2056336 w 6426050"/>
              <a:gd name="connsiteY3" fmla="*/ 0 h 646331"/>
              <a:gd name="connsiteX4" fmla="*/ 2634681 w 6426050"/>
              <a:gd name="connsiteY4" fmla="*/ 0 h 646331"/>
              <a:gd name="connsiteX5" fmla="*/ 3277286 w 6426050"/>
              <a:gd name="connsiteY5" fmla="*/ 0 h 646331"/>
              <a:gd name="connsiteX6" fmla="*/ 3727109 w 6426050"/>
              <a:gd name="connsiteY6" fmla="*/ 0 h 646331"/>
              <a:gd name="connsiteX7" fmla="*/ 4305454 w 6426050"/>
              <a:gd name="connsiteY7" fmla="*/ 0 h 646331"/>
              <a:gd name="connsiteX8" fmla="*/ 4819538 w 6426050"/>
              <a:gd name="connsiteY8" fmla="*/ 0 h 646331"/>
              <a:gd name="connsiteX9" fmla="*/ 5590664 w 6426050"/>
              <a:gd name="connsiteY9" fmla="*/ 0 h 646331"/>
              <a:gd name="connsiteX10" fmla="*/ 6426050 w 6426050"/>
              <a:gd name="connsiteY10" fmla="*/ 0 h 646331"/>
              <a:gd name="connsiteX11" fmla="*/ 6426050 w 6426050"/>
              <a:gd name="connsiteY11" fmla="*/ 646331 h 646331"/>
              <a:gd name="connsiteX12" fmla="*/ 5654924 w 6426050"/>
              <a:gd name="connsiteY12" fmla="*/ 646331 h 646331"/>
              <a:gd name="connsiteX13" fmla="*/ 5012319 w 6426050"/>
              <a:gd name="connsiteY13" fmla="*/ 646331 h 646331"/>
              <a:gd name="connsiteX14" fmla="*/ 4305454 w 6426050"/>
              <a:gd name="connsiteY14" fmla="*/ 646331 h 646331"/>
              <a:gd name="connsiteX15" fmla="*/ 3662848 w 6426050"/>
              <a:gd name="connsiteY15" fmla="*/ 646331 h 646331"/>
              <a:gd name="connsiteX16" fmla="*/ 3020244 w 6426050"/>
              <a:gd name="connsiteY16" fmla="*/ 646331 h 646331"/>
              <a:gd name="connsiteX17" fmla="*/ 2313378 w 6426050"/>
              <a:gd name="connsiteY17" fmla="*/ 646331 h 646331"/>
              <a:gd name="connsiteX18" fmla="*/ 1863555 w 6426050"/>
              <a:gd name="connsiteY18" fmla="*/ 646331 h 646331"/>
              <a:gd name="connsiteX19" fmla="*/ 1220950 w 6426050"/>
              <a:gd name="connsiteY19" fmla="*/ 646331 h 646331"/>
              <a:gd name="connsiteX20" fmla="*/ 771126 w 6426050"/>
              <a:gd name="connsiteY20" fmla="*/ 646331 h 646331"/>
              <a:gd name="connsiteX21" fmla="*/ 0 w 6426050"/>
              <a:gd name="connsiteY21" fmla="*/ 646331 h 646331"/>
              <a:gd name="connsiteX22" fmla="*/ 0 w 6426050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6050" h="646331" extrusionOk="0">
                <a:moveTo>
                  <a:pt x="0" y="0"/>
                </a:moveTo>
                <a:cubicBezTo>
                  <a:pt x="319493" y="21493"/>
                  <a:pt x="471526" y="11769"/>
                  <a:pt x="642605" y="0"/>
                </a:cubicBezTo>
                <a:cubicBezTo>
                  <a:pt x="813684" y="-11769"/>
                  <a:pt x="1184379" y="7635"/>
                  <a:pt x="1413731" y="0"/>
                </a:cubicBezTo>
                <a:cubicBezTo>
                  <a:pt x="1643083" y="-7635"/>
                  <a:pt x="1834450" y="15246"/>
                  <a:pt x="2056336" y="0"/>
                </a:cubicBezTo>
                <a:cubicBezTo>
                  <a:pt x="2278222" y="-15246"/>
                  <a:pt x="2388732" y="5571"/>
                  <a:pt x="2634681" y="0"/>
                </a:cubicBezTo>
                <a:cubicBezTo>
                  <a:pt x="2880631" y="-5571"/>
                  <a:pt x="3029476" y="-31494"/>
                  <a:pt x="3277286" y="0"/>
                </a:cubicBezTo>
                <a:cubicBezTo>
                  <a:pt x="3525097" y="31494"/>
                  <a:pt x="3508813" y="8744"/>
                  <a:pt x="3727109" y="0"/>
                </a:cubicBezTo>
                <a:cubicBezTo>
                  <a:pt x="3945405" y="-8744"/>
                  <a:pt x="4142363" y="-3030"/>
                  <a:pt x="4305454" y="0"/>
                </a:cubicBezTo>
                <a:cubicBezTo>
                  <a:pt x="4468546" y="3030"/>
                  <a:pt x="4646174" y="8681"/>
                  <a:pt x="4819538" y="0"/>
                </a:cubicBezTo>
                <a:cubicBezTo>
                  <a:pt x="4992902" y="-8681"/>
                  <a:pt x="5299762" y="19428"/>
                  <a:pt x="5590664" y="0"/>
                </a:cubicBezTo>
                <a:cubicBezTo>
                  <a:pt x="5881566" y="-19428"/>
                  <a:pt x="6197104" y="-14017"/>
                  <a:pt x="6426050" y="0"/>
                </a:cubicBezTo>
                <a:cubicBezTo>
                  <a:pt x="6441348" y="258610"/>
                  <a:pt x="6415311" y="483882"/>
                  <a:pt x="6426050" y="646331"/>
                </a:cubicBezTo>
                <a:cubicBezTo>
                  <a:pt x="6092567" y="649302"/>
                  <a:pt x="6021526" y="656006"/>
                  <a:pt x="5654924" y="646331"/>
                </a:cubicBezTo>
                <a:cubicBezTo>
                  <a:pt x="5288322" y="636656"/>
                  <a:pt x="5296226" y="615957"/>
                  <a:pt x="5012319" y="646331"/>
                </a:cubicBezTo>
                <a:cubicBezTo>
                  <a:pt x="4728412" y="676705"/>
                  <a:pt x="4475369" y="671636"/>
                  <a:pt x="4305454" y="646331"/>
                </a:cubicBezTo>
                <a:cubicBezTo>
                  <a:pt x="4135540" y="621026"/>
                  <a:pt x="3890609" y="672878"/>
                  <a:pt x="3662848" y="646331"/>
                </a:cubicBezTo>
                <a:cubicBezTo>
                  <a:pt x="3435087" y="619784"/>
                  <a:pt x="3193295" y="624899"/>
                  <a:pt x="3020244" y="646331"/>
                </a:cubicBezTo>
                <a:cubicBezTo>
                  <a:pt x="2847193" y="667763"/>
                  <a:pt x="2639663" y="659691"/>
                  <a:pt x="2313378" y="646331"/>
                </a:cubicBezTo>
                <a:cubicBezTo>
                  <a:pt x="1987093" y="632971"/>
                  <a:pt x="2085738" y="652278"/>
                  <a:pt x="1863555" y="646331"/>
                </a:cubicBezTo>
                <a:cubicBezTo>
                  <a:pt x="1641372" y="640384"/>
                  <a:pt x="1494116" y="634630"/>
                  <a:pt x="1220950" y="646331"/>
                </a:cubicBezTo>
                <a:cubicBezTo>
                  <a:pt x="947784" y="658032"/>
                  <a:pt x="954667" y="660803"/>
                  <a:pt x="771126" y="646331"/>
                </a:cubicBezTo>
                <a:cubicBezTo>
                  <a:pt x="587585" y="631859"/>
                  <a:pt x="352785" y="633516"/>
                  <a:pt x="0" y="646331"/>
                </a:cubicBezTo>
                <a:cubicBezTo>
                  <a:pt x="-18161" y="374860"/>
                  <a:pt x="7544" y="259164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="" xmlns:ask="http://schemas.microsoft.com/office/drawing/2018/sketchyshapes" sd="2507589358">
                  <a:custGeom>
                    <a:avLst/>
                    <a:gdLst>
                      <a:gd name="connsiteX0" fmla="*/ 0 w 6426050"/>
                      <a:gd name="connsiteY0" fmla="*/ 0 h 584775"/>
                      <a:gd name="connsiteX1" fmla="*/ 642605 w 6426050"/>
                      <a:gd name="connsiteY1" fmla="*/ 0 h 584775"/>
                      <a:gd name="connsiteX2" fmla="*/ 1413731 w 6426050"/>
                      <a:gd name="connsiteY2" fmla="*/ 0 h 584775"/>
                      <a:gd name="connsiteX3" fmla="*/ 2056336 w 6426050"/>
                      <a:gd name="connsiteY3" fmla="*/ 0 h 584775"/>
                      <a:gd name="connsiteX4" fmla="*/ 2634681 w 6426050"/>
                      <a:gd name="connsiteY4" fmla="*/ 0 h 584775"/>
                      <a:gd name="connsiteX5" fmla="*/ 3277286 w 6426050"/>
                      <a:gd name="connsiteY5" fmla="*/ 0 h 584775"/>
                      <a:gd name="connsiteX6" fmla="*/ 3727109 w 6426050"/>
                      <a:gd name="connsiteY6" fmla="*/ 0 h 584775"/>
                      <a:gd name="connsiteX7" fmla="*/ 4305454 w 6426050"/>
                      <a:gd name="connsiteY7" fmla="*/ 0 h 584775"/>
                      <a:gd name="connsiteX8" fmla="*/ 4819538 w 6426050"/>
                      <a:gd name="connsiteY8" fmla="*/ 0 h 584775"/>
                      <a:gd name="connsiteX9" fmla="*/ 5590664 w 6426050"/>
                      <a:gd name="connsiteY9" fmla="*/ 0 h 584775"/>
                      <a:gd name="connsiteX10" fmla="*/ 6426050 w 6426050"/>
                      <a:gd name="connsiteY10" fmla="*/ 0 h 584775"/>
                      <a:gd name="connsiteX11" fmla="*/ 6426050 w 6426050"/>
                      <a:gd name="connsiteY11" fmla="*/ 584775 h 584775"/>
                      <a:gd name="connsiteX12" fmla="*/ 5654924 w 6426050"/>
                      <a:gd name="connsiteY12" fmla="*/ 584775 h 584775"/>
                      <a:gd name="connsiteX13" fmla="*/ 5012319 w 6426050"/>
                      <a:gd name="connsiteY13" fmla="*/ 584775 h 584775"/>
                      <a:gd name="connsiteX14" fmla="*/ 4305454 w 6426050"/>
                      <a:gd name="connsiteY14" fmla="*/ 584775 h 584775"/>
                      <a:gd name="connsiteX15" fmla="*/ 3662848 w 6426050"/>
                      <a:gd name="connsiteY15" fmla="*/ 584775 h 584775"/>
                      <a:gd name="connsiteX16" fmla="*/ 3020244 w 6426050"/>
                      <a:gd name="connsiteY16" fmla="*/ 584775 h 584775"/>
                      <a:gd name="connsiteX17" fmla="*/ 2313378 w 6426050"/>
                      <a:gd name="connsiteY17" fmla="*/ 584775 h 584775"/>
                      <a:gd name="connsiteX18" fmla="*/ 1863555 w 6426050"/>
                      <a:gd name="connsiteY18" fmla="*/ 584775 h 584775"/>
                      <a:gd name="connsiteX19" fmla="*/ 1220950 w 6426050"/>
                      <a:gd name="connsiteY19" fmla="*/ 584775 h 584775"/>
                      <a:gd name="connsiteX20" fmla="*/ 771126 w 6426050"/>
                      <a:gd name="connsiteY20" fmla="*/ 584775 h 584775"/>
                      <a:gd name="connsiteX21" fmla="*/ 0 w 6426050"/>
                      <a:gd name="connsiteY21" fmla="*/ 584775 h 584775"/>
                      <a:gd name="connsiteX22" fmla="*/ 0 w 6426050"/>
                      <a:gd name="connsiteY22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6426050" h="584775" extrusionOk="0">
                        <a:moveTo>
                          <a:pt x="0" y="0"/>
                        </a:moveTo>
                        <a:cubicBezTo>
                          <a:pt x="319493" y="21493"/>
                          <a:pt x="471526" y="11769"/>
                          <a:pt x="642605" y="0"/>
                        </a:cubicBezTo>
                        <a:cubicBezTo>
                          <a:pt x="813684" y="-11769"/>
                          <a:pt x="1184379" y="7635"/>
                          <a:pt x="1413731" y="0"/>
                        </a:cubicBezTo>
                        <a:cubicBezTo>
                          <a:pt x="1643083" y="-7635"/>
                          <a:pt x="1834450" y="15246"/>
                          <a:pt x="2056336" y="0"/>
                        </a:cubicBezTo>
                        <a:cubicBezTo>
                          <a:pt x="2278222" y="-15246"/>
                          <a:pt x="2388732" y="5571"/>
                          <a:pt x="2634681" y="0"/>
                        </a:cubicBezTo>
                        <a:cubicBezTo>
                          <a:pt x="2880631" y="-5571"/>
                          <a:pt x="3029476" y="-31494"/>
                          <a:pt x="3277286" y="0"/>
                        </a:cubicBezTo>
                        <a:cubicBezTo>
                          <a:pt x="3525097" y="31494"/>
                          <a:pt x="3508813" y="8744"/>
                          <a:pt x="3727109" y="0"/>
                        </a:cubicBezTo>
                        <a:cubicBezTo>
                          <a:pt x="3945405" y="-8744"/>
                          <a:pt x="4142363" y="-3030"/>
                          <a:pt x="4305454" y="0"/>
                        </a:cubicBezTo>
                        <a:cubicBezTo>
                          <a:pt x="4468546" y="3030"/>
                          <a:pt x="4646174" y="8681"/>
                          <a:pt x="4819538" y="0"/>
                        </a:cubicBezTo>
                        <a:cubicBezTo>
                          <a:pt x="4992902" y="-8681"/>
                          <a:pt x="5299762" y="19428"/>
                          <a:pt x="5590664" y="0"/>
                        </a:cubicBezTo>
                        <a:cubicBezTo>
                          <a:pt x="5881566" y="-19428"/>
                          <a:pt x="6197104" y="-14017"/>
                          <a:pt x="6426050" y="0"/>
                        </a:cubicBezTo>
                        <a:cubicBezTo>
                          <a:pt x="6408841" y="118453"/>
                          <a:pt x="6444178" y="389840"/>
                          <a:pt x="6426050" y="584775"/>
                        </a:cubicBezTo>
                        <a:cubicBezTo>
                          <a:pt x="6092567" y="587746"/>
                          <a:pt x="6021526" y="594450"/>
                          <a:pt x="5654924" y="584775"/>
                        </a:cubicBezTo>
                        <a:cubicBezTo>
                          <a:pt x="5288322" y="575100"/>
                          <a:pt x="5296226" y="554401"/>
                          <a:pt x="5012319" y="584775"/>
                        </a:cubicBezTo>
                        <a:cubicBezTo>
                          <a:pt x="4728412" y="615149"/>
                          <a:pt x="4475369" y="610080"/>
                          <a:pt x="4305454" y="584775"/>
                        </a:cubicBezTo>
                        <a:cubicBezTo>
                          <a:pt x="4135540" y="559470"/>
                          <a:pt x="3890609" y="611322"/>
                          <a:pt x="3662848" y="584775"/>
                        </a:cubicBezTo>
                        <a:cubicBezTo>
                          <a:pt x="3435087" y="558228"/>
                          <a:pt x="3193295" y="563343"/>
                          <a:pt x="3020244" y="584775"/>
                        </a:cubicBezTo>
                        <a:cubicBezTo>
                          <a:pt x="2847193" y="606207"/>
                          <a:pt x="2639663" y="598135"/>
                          <a:pt x="2313378" y="584775"/>
                        </a:cubicBezTo>
                        <a:cubicBezTo>
                          <a:pt x="1987093" y="571415"/>
                          <a:pt x="2085738" y="590722"/>
                          <a:pt x="1863555" y="584775"/>
                        </a:cubicBezTo>
                        <a:cubicBezTo>
                          <a:pt x="1641372" y="578828"/>
                          <a:pt x="1494116" y="573074"/>
                          <a:pt x="1220950" y="584775"/>
                        </a:cubicBezTo>
                        <a:cubicBezTo>
                          <a:pt x="947784" y="596476"/>
                          <a:pt x="954667" y="599247"/>
                          <a:pt x="771126" y="584775"/>
                        </a:cubicBezTo>
                        <a:cubicBezTo>
                          <a:pt x="587585" y="570303"/>
                          <a:pt x="352785" y="571960"/>
                          <a:pt x="0" y="584775"/>
                        </a:cubicBezTo>
                        <a:cubicBezTo>
                          <a:pt x="29082" y="389096"/>
                          <a:pt x="18668" y="2462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0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Thứ</a:t>
            </a:r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80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Tư</a:t>
            </a:r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80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ngày</a:t>
            </a:r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12 </a:t>
            </a:r>
            <a:r>
              <a:rPr lang="en-US" sz="80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tháng</a:t>
            </a:r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3 </a:t>
            </a:r>
            <a:r>
              <a:rPr lang="en-US" sz="80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năm</a:t>
            </a:r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2025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8ACEC94A-3899-C36C-D00B-508D4634A2DA}"/>
              </a:ext>
            </a:extLst>
          </p:cNvPr>
          <p:cNvSpPr/>
          <p:nvPr/>
        </p:nvSpPr>
        <p:spPr>
          <a:xfrm flipH="1">
            <a:off x="14144624" y="5114925"/>
            <a:ext cx="4143375" cy="5172075"/>
          </a:xfrm>
          <a:custGeom>
            <a:avLst/>
            <a:gdLst/>
            <a:ahLst/>
            <a:cxnLst/>
            <a:rect l="l" t="t" r="r" b="b"/>
            <a:pathLst>
              <a:path w="1318594" h="1735943">
                <a:moveTo>
                  <a:pt x="0" y="0"/>
                </a:moveTo>
                <a:lnTo>
                  <a:pt x="1318594" y="0"/>
                </a:lnTo>
                <a:lnTo>
                  <a:pt x="1318594" y="1735943"/>
                </a:lnTo>
                <a:lnTo>
                  <a:pt x="0" y="1735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A4487C8-264E-4D44-A0DA-5BC5DAA1B688}"/>
              </a:ext>
            </a:extLst>
          </p:cNvPr>
          <p:cNvSpPr txBox="1"/>
          <p:nvPr/>
        </p:nvSpPr>
        <p:spPr>
          <a:xfrm>
            <a:off x="2534667" y="3706150"/>
            <a:ext cx="13218666" cy="233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5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marL="0" lvl="0" indent="0" algn="ctr">
              <a:lnSpc>
                <a:spcPct val="150000"/>
              </a:lnSpc>
            </a:pPr>
            <a:r>
              <a:rPr lang="vi-VN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TỪ VÀ CÂU: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NGỮ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04A492DF-98C5-42E3-99C1-82E90FBFCA21}"/>
              </a:ext>
            </a:extLst>
          </p:cNvPr>
          <p:cNvSpPr/>
          <p:nvPr/>
        </p:nvSpPr>
        <p:spPr>
          <a:xfrm>
            <a:off x="2216729" y="6712670"/>
            <a:ext cx="4143376" cy="2184981"/>
          </a:xfrm>
          <a:custGeom>
            <a:avLst/>
            <a:gdLst/>
            <a:ahLst/>
            <a:cxnLst/>
            <a:rect l="l" t="t" r="r" b="b"/>
            <a:pathLst>
              <a:path w="5260951" h="5575189">
                <a:moveTo>
                  <a:pt x="0" y="0"/>
                </a:moveTo>
                <a:lnTo>
                  <a:pt x="5260951" y="0"/>
                </a:lnTo>
                <a:lnTo>
                  <a:pt x="5260951" y="5575189"/>
                </a:lnTo>
                <a:lnTo>
                  <a:pt x="0" y="5575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1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7964" y="1257300"/>
            <a:ext cx="17754600" cy="8668638"/>
            <a:chOff x="0" y="-65768"/>
            <a:chExt cx="4016204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-65768"/>
              <a:ext cx="4016204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10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A75FDB-6AB3-A1BC-9800-44221EB2A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055" y="1507899"/>
            <a:ext cx="14329890" cy="1609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D22FC7-B63C-8206-9FBC-57CE4D55D8DA}"/>
              </a:ext>
            </a:extLst>
          </p:cNvPr>
          <p:cNvSpPr txBox="1"/>
          <p:nvPr/>
        </p:nvSpPr>
        <p:spPr>
          <a:xfrm>
            <a:off x="2680855" y="2919196"/>
            <a:ext cx="140250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38E5F-A31D-4D57-B534-6139E6B7D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4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400" y="1028700"/>
            <a:ext cx="9254740" cy="8341200"/>
            <a:chOff x="0" y="0"/>
            <a:chExt cx="6446461" cy="6476731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6460792" cy="6508784"/>
            </a:xfrm>
            <a:custGeom>
              <a:avLst/>
              <a:gdLst/>
              <a:ahLst/>
              <a:cxnLst/>
              <a:rect l="l" t="t" r="r" b="b"/>
              <a:pathLst>
                <a:path w="6460792" h="6508784">
                  <a:moveTo>
                    <a:pt x="63030" y="5915231"/>
                  </a:moveTo>
                  <a:cubicBezTo>
                    <a:pt x="63030" y="5915231"/>
                    <a:pt x="0" y="566866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567719" y="6965"/>
                  </a:cubicBezTo>
                  <a:cubicBezTo>
                    <a:pt x="5784467" y="16819"/>
                    <a:pt x="5988782" y="36481"/>
                    <a:pt x="6122970" y="101690"/>
                  </a:cubicBezTo>
                  <a:cubicBezTo>
                    <a:pt x="6379016" y="226120"/>
                    <a:pt x="6460791" y="459160"/>
                    <a:pt x="6455304" y="704684"/>
                  </a:cubicBezTo>
                  <a:cubicBezTo>
                    <a:pt x="6455304" y="704684"/>
                    <a:pt x="6412016" y="1013073"/>
                    <a:pt x="6419449" y="1248607"/>
                  </a:cubicBezTo>
                  <a:cubicBezTo>
                    <a:pt x="6426573" y="5657033"/>
                    <a:pt x="6433729" y="5852635"/>
                    <a:pt x="6433729" y="5852635"/>
                  </a:cubicBezTo>
                  <a:cubicBezTo>
                    <a:pt x="6417048" y="6068368"/>
                    <a:pt x="6302403" y="6278979"/>
                    <a:pt x="6105534" y="6390603"/>
                  </a:cubicBezTo>
                  <a:cubicBezTo>
                    <a:pt x="5955183" y="6475852"/>
                    <a:pt x="5757152" y="6490950"/>
                    <a:pt x="4572945" y="6480208"/>
                  </a:cubicBezTo>
                  <a:cubicBezTo>
                    <a:pt x="645952" y="6474932"/>
                    <a:pt x="384604" y="6508785"/>
                    <a:pt x="254278" y="6399627"/>
                  </a:cubicBezTo>
                  <a:cubicBezTo>
                    <a:pt x="145767" y="6308742"/>
                    <a:pt x="81795" y="6115430"/>
                    <a:pt x="63030" y="5915231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1943734" y="6236475"/>
            <a:ext cx="12972090" cy="4835052"/>
          </a:xfrm>
          <a:custGeom>
            <a:avLst/>
            <a:gdLst/>
            <a:ahLst/>
            <a:cxnLst/>
            <a:rect l="l" t="t" r="r" b="b"/>
            <a:pathLst>
              <a:path w="12972090" h="4835052">
                <a:moveTo>
                  <a:pt x="0" y="0"/>
                </a:moveTo>
                <a:lnTo>
                  <a:pt x="12972090" y="0"/>
                </a:lnTo>
                <a:lnTo>
                  <a:pt x="12972090" y="4835052"/>
                </a:lnTo>
                <a:lnTo>
                  <a:pt x="0" y="4835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1211189" y="5287199"/>
            <a:ext cx="6559826" cy="4114800"/>
          </a:xfrm>
          <a:custGeom>
            <a:avLst/>
            <a:gdLst/>
            <a:ahLst/>
            <a:cxnLst/>
            <a:rect l="l" t="t" r="r" b="b"/>
            <a:pathLst>
              <a:path w="6559826" h="4114800">
                <a:moveTo>
                  <a:pt x="0" y="0"/>
                </a:moveTo>
                <a:lnTo>
                  <a:pt x="6559826" y="0"/>
                </a:lnTo>
                <a:lnTo>
                  <a:pt x="6559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8A7D7C-3EC1-DB24-F6B6-FC9EB0B7FE68}"/>
              </a:ext>
            </a:extLst>
          </p:cNvPr>
          <p:cNvGrpSpPr/>
          <p:nvPr/>
        </p:nvGrpSpPr>
        <p:grpSpPr>
          <a:xfrm>
            <a:off x="2502255" y="3296062"/>
            <a:ext cx="1409904" cy="1305924"/>
            <a:chOff x="2046366" y="3290747"/>
            <a:chExt cx="1409904" cy="1305924"/>
          </a:xfrm>
        </p:grpSpPr>
        <p:sp>
          <p:nvSpPr>
            <p:cNvPr id="8" name="Freeform 8"/>
            <p:cNvSpPr/>
            <p:nvPr/>
          </p:nvSpPr>
          <p:spPr>
            <a:xfrm>
              <a:off x="2046366" y="3290747"/>
              <a:ext cx="1409904" cy="1305924"/>
            </a:xfrm>
            <a:custGeom>
              <a:avLst/>
              <a:gdLst/>
              <a:ahLst/>
              <a:cxnLst/>
              <a:rect l="l" t="t" r="r" b="b"/>
              <a:pathLst>
                <a:path w="1409904" h="1305924">
                  <a:moveTo>
                    <a:pt x="0" y="0"/>
                  </a:moveTo>
                  <a:lnTo>
                    <a:pt x="1409904" y="0"/>
                  </a:lnTo>
                  <a:lnTo>
                    <a:pt x="1409904" y="1305923"/>
                  </a:lnTo>
                  <a:lnTo>
                    <a:pt x="0" y="1305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308246" y="3438975"/>
              <a:ext cx="886144" cy="1083968"/>
            </a:xfrm>
            <a:custGeom>
              <a:avLst/>
              <a:gdLst/>
              <a:ahLst/>
              <a:cxnLst/>
              <a:rect l="l" t="t" r="r" b="b"/>
              <a:pathLst>
                <a:path w="886144" h="1083968">
                  <a:moveTo>
                    <a:pt x="0" y="0"/>
                  </a:moveTo>
                  <a:lnTo>
                    <a:pt x="886144" y="0"/>
                  </a:lnTo>
                  <a:lnTo>
                    <a:pt x="886144" y="1083968"/>
                  </a:lnTo>
                  <a:lnTo>
                    <a:pt x="0" y="1083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B6A0FA-4CF8-AA34-6404-97BAFD074130}"/>
              </a:ext>
            </a:extLst>
          </p:cNvPr>
          <p:cNvGrpSpPr/>
          <p:nvPr/>
        </p:nvGrpSpPr>
        <p:grpSpPr>
          <a:xfrm>
            <a:off x="2502256" y="5173121"/>
            <a:ext cx="1409904" cy="1371992"/>
            <a:chOff x="1961024" y="4999219"/>
            <a:chExt cx="1409904" cy="1371992"/>
          </a:xfrm>
        </p:grpSpPr>
        <p:sp>
          <p:nvSpPr>
            <p:cNvPr id="9" name="Freeform 9"/>
            <p:cNvSpPr/>
            <p:nvPr/>
          </p:nvSpPr>
          <p:spPr>
            <a:xfrm>
              <a:off x="1961024" y="4999219"/>
              <a:ext cx="1409904" cy="1305924"/>
            </a:xfrm>
            <a:custGeom>
              <a:avLst/>
              <a:gdLst/>
              <a:ahLst/>
              <a:cxnLst/>
              <a:rect l="l" t="t" r="r" b="b"/>
              <a:pathLst>
                <a:path w="1409904" h="1305924">
                  <a:moveTo>
                    <a:pt x="0" y="0"/>
                  </a:moveTo>
                  <a:lnTo>
                    <a:pt x="1409904" y="0"/>
                  </a:lnTo>
                  <a:lnTo>
                    <a:pt x="1409904" y="1305924"/>
                  </a:lnTo>
                  <a:lnTo>
                    <a:pt x="0" y="1305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134947" y="5322429"/>
              <a:ext cx="1062057" cy="1048782"/>
            </a:xfrm>
            <a:custGeom>
              <a:avLst/>
              <a:gdLst/>
              <a:ahLst/>
              <a:cxnLst/>
              <a:rect l="l" t="t" r="r" b="b"/>
              <a:pathLst>
                <a:path w="1062057" h="1048782">
                  <a:moveTo>
                    <a:pt x="0" y="0"/>
                  </a:moveTo>
                  <a:lnTo>
                    <a:pt x="1062057" y="0"/>
                  </a:lnTo>
                  <a:lnTo>
                    <a:pt x="1062057" y="1048782"/>
                  </a:lnTo>
                  <a:lnTo>
                    <a:pt x="0" y="1048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004F8E-AA9A-0838-5AEE-05B9E5C596D7}"/>
              </a:ext>
            </a:extLst>
          </p:cNvPr>
          <p:cNvGrpSpPr/>
          <p:nvPr/>
        </p:nvGrpSpPr>
        <p:grpSpPr>
          <a:xfrm>
            <a:off x="2502255" y="7071995"/>
            <a:ext cx="1409904" cy="1305924"/>
            <a:chOff x="2016368" y="6769875"/>
            <a:chExt cx="1409904" cy="1305924"/>
          </a:xfrm>
        </p:grpSpPr>
        <p:sp>
          <p:nvSpPr>
            <p:cNvPr id="11" name="Freeform 11"/>
            <p:cNvSpPr/>
            <p:nvPr/>
          </p:nvSpPr>
          <p:spPr>
            <a:xfrm>
              <a:off x="2016368" y="6769875"/>
              <a:ext cx="1409904" cy="1305924"/>
            </a:xfrm>
            <a:custGeom>
              <a:avLst/>
              <a:gdLst/>
              <a:ahLst/>
              <a:cxnLst/>
              <a:rect l="l" t="t" r="r" b="b"/>
              <a:pathLst>
                <a:path w="1409904" h="1305924">
                  <a:moveTo>
                    <a:pt x="0" y="0"/>
                  </a:moveTo>
                  <a:lnTo>
                    <a:pt x="1409904" y="0"/>
                  </a:lnTo>
                  <a:lnTo>
                    <a:pt x="1409904" y="1305924"/>
                  </a:lnTo>
                  <a:lnTo>
                    <a:pt x="0" y="1305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206619" y="6978283"/>
              <a:ext cx="955874" cy="975381"/>
            </a:xfrm>
            <a:custGeom>
              <a:avLst/>
              <a:gdLst/>
              <a:ahLst/>
              <a:cxnLst/>
              <a:rect l="l" t="t" r="r" b="b"/>
              <a:pathLst>
                <a:path w="955874" h="975381">
                  <a:moveTo>
                    <a:pt x="0" y="0"/>
                  </a:moveTo>
                  <a:lnTo>
                    <a:pt x="955874" y="0"/>
                  </a:lnTo>
                  <a:lnTo>
                    <a:pt x="955874" y="975381"/>
                  </a:lnTo>
                  <a:lnTo>
                    <a:pt x="0" y="97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1728690">
            <a:off x="13859903" y="-2779772"/>
            <a:ext cx="5768134" cy="7129154"/>
          </a:xfrm>
          <a:custGeom>
            <a:avLst/>
            <a:gdLst/>
            <a:ahLst/>
            <a:cxnLst/>
            <a:rect l="l" t="t" r="r" b="b"/>
            <a:pathLst>
              <a:path w="5768134" h="7129154">
                <a:moveTo>
                  <a:pt x="0" y="0"/>
                </a:moveTo>
                <a:lnTo>
                  <a:pt x="5768134" y="0"/>
                </a:lnTo>
                <a:lnTo>
                  <a:pt x="5768134" y="7129154"/>
                </a:lnTo>
                <a:lnTo>
                  <a:pt x="0" y="71291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flipH="1">
            <a:off x="10890517" y="832389"/>
            <a:ext cx="5266082" cy="5304662"/>
          </a:xfrm>
          <a:custGeom>
            <a:avLst/>
            <a:gdLst/>
            <a:ahLst/>
            <a:cxnLst/>
            <a:rect l="l" t="t" r="r" b="b"/>
            <a:pathLst>
              <a:path w="5266082" h="5304662">
                <a:moveTo>
                  <a:pt x="5266082" y="0"/>
                </a:moveTo>
                <a:lnTo>
                  <a:pt x="0" y="0"/>
                </a:lnTo>
                <a:lnTo>
                  <a:pt x="0" y="5304661"/>
                </a:lnTo>
                <a:lnTo>
                  <a:pt x="5266082" y="5304661"/>
                </a:lnTo>
                <a:lnTo>
                  <a:pt x="526608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05000" y="1870981"/>
            <a:ext cx="8229600" cy="962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1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0363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rgbClr val="0363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77264A-055E-0651-C7AE-195A487E62D5}"/>
              </a:ext>
            </a:extLst>
          </p:cNvPr>
          <p:cNvSpPr txBox="1"/>
          <p:nvPr/>
        </p:nvSpPr>
        <p:spPr>
          <a:xfrm>
            <a:off x="4149976" y="3549171"/>
            <a:ext cx="3601453" cy="799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Nhận xét</a:t>
            </a:r>
            <a:endParaRPr lang="vi-VN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09E4B-512E-6593-22F4-A5F928590666}"/>
              </a:ext>
            </a:extLst>
          </p:cNvPr>
          <p:cNvSpPr txBox="1"/>
          <p:nvPr/>
        </p:nvSpPr>
        <p:spPr>
          <a:xfrm>
            <a:off x="4058908" y="5446830"/>
            <a:ext cx="4856492" cy="799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Rút ra bài học</a:t>
            </a:r>
            <a:endParaRPr lang="vi-VN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A3E953-ACD6-F1F5-98C4-61CF7E2E514F}"/>
              </a:ext>
            </a:extLst>
          </p:cNvPr>
          <p:cNvSpPr txBox="1"/>
          <p:nvPr/>
        </p:nvSpPr>
        <p:spPr>
          <a:xfrm>
            <a:off x="4058908" y="7368240"/>
            <a:ext cx="3561092" cy="799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Luyện tập</a:t>
            </a:r>
            <a:endParaRPr lang="vi-VN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47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766568">
            <a:off x="-4638184" y="9429702"/>
            <a:ext cx="8955581" cy="7880911"/>
          </a:xfrm>
          <a:custGeom>
            <a:avLst/>
            <a:gdLst/>
            <a:ahLst/>
            <a:cxnLst/>
            <a:rect l="l" t="t" r="r" b="b"/>
            <a:pathLst>
              <a:path w="8955581" h="7880911">
                <a:moveTo>
                  <a:pt x="0" y="0"/>
                </a:moveTo>
                <a:lnTo>
                  <a:pt x="8955581" y="0"/>
                </a:lnTo>
                <a:lnTo>
                  <a:pt x="8955581" y="7880912"/>
                </a:lnTo>
                <a:lnTo>
                  <a:pt x="0" y="7880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3766568">
            <a:off x="13349150" y="5817368"/>
            <a:ext cx="7820300" cy="6881864"/>
          </a:xfrm>
          <a:custGeom>
            <a:avLst/>
            <a:gdLst/>
            <a:ahLst/>
            <a:cxnLst/>
            <a:rect l="l" t="t" r="r" b="b"/>
            <a:pathLst>
              <a:path w="7820300" h="6881864">
                <a:moveTo>
                  <a:pt x="0" y="0"/>
                </a:moveTo>
                <a:lnTo>
                  <a:pt x="7820300" y="0"/>
                </a:lnTo>
                <a:lnTo>
                  <a:pt x="7820300" y="6881864"/>
                </a:lnTo>
                <a:lnTo>
                  <a:pt x="0" y="6881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1472322">
            <a:off x="14156743" y="6604750"/>
            <a:ext cx="923989" cy="2839073"/>
          </a:xfrm>
          <a:custGeom>
            <a:avLst/>
            <a:gdLst/>
            <a:ahLst/>
            <a:cxnLst/>
            <a:rect l="l" t="t" r="r" b="b"/>
            <a:pathLst>
              <a:path w="923989" h="2839073">
                <a:moveTo>
                  <a:pt x="0" y="0"/>
                </a:moveTo>
                <a:lnTo>
                  <a:pt x="923989" y="0"/>
                </a:lnTo>
                <a:lnTo>
                  <a:pt x="923989" y="2839072"/>
                </a:lnTo>
                <a:lnTo>
                  <a:pt x="0" y="2839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1274F8-7F2D-E2BC-E74D-2455AD1FAFF0}"/>
              </a:ext>
            </a:extLst>
          </p:cNvPr>
          <p:cNvGrpSpPr/>
          <p:nvPr/>
        </p:nvGrpSpPr>
        <p:grpSpPr>
          <a:xfrm>
            <a:off x="5610700" y="4191000"/>
            <a:ext cx="6581374" cy="5316482"/>
            <a:chOff x="2046366" y="3290747"/>
            <a:chExt cx="1409904" cy="1305924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7FCBA455-ECEF-A74D-8350-3DDF1BD7A7BB}"/>
                </a:ext>
              </a:extLst>
            </p:cNvPr>
            <p:cNvSpPr/>
            <p:nvPr/>
          </p:nvSpPr>
          <p:spPr>
            <a:xfrm>
              <a:off x="2046366" y="3290747"/>
              <a:ext cx="1409904" cy="1305924"/>
            </a:xfrm>
            <a:custGeom>
              <a:avLst/>
              <a:gdLst/>
              <a:ahLst/>
              <a:cxnLst/>
              <a:rect l="l" t="t" r="r" b="b"/>
              <a:pathLst>
                <a:path w="1409904" h="1305924">
                  <a:moveTo>
                    <a:pt x="0" y="0"/>
                  </a:moveTo>
                  <a:lnTo>
                    <a:pt x="1409904" y="0"/>
                  </a:lnTo>
                  <a:lnTo>
                    <a:pt x="1409904" y="1305923"/>
                  </a:lnTo>
                  <a:lnTo>
                    <a:pt x="0" y="1305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9BCE183-01FB-188E-580A-653098B23C2E}"/>
                </a:ext>
              </a:extLst>
            </p:cNvPr>
            <p:cNvSpPr/>
            <p:nvPr/>
          </p:nvSpPr>
          <p:spPr>
            <a:xfrm>
              <a:off x="2308246" y="3438975"/>
              <a:ext cx="886144" cy="1083968"/>
            </a:xfrm>
            <a:custGeom>
              <a:avLst/>
              <a:gdLst/>
              <a:ahLst/>
              <a:cxnLst/>
              <a:rect l="l" t="t" r="r" b="b"/>
              <a:pathLst>
                <a:path w="886144" h="1083968">
                  <a:moveTo>
                    <a:pt x="0" y="0"/>
                  </a:moveTo>
                  <a:lnTo>
                    <a:pt x="886144" y="0"/>
                  </a:lnTo>
                  <a:lnTo>
                    <a:pt x="886144" y="1083968"/>
                  </a:lnTo>
                  <a:lnTo>
                    <a:pt x="0" y="1083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0579F94-8EF6-481B-8455-3C23D50A33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903641"/>
            <a:ext cx="5383530" cy="881185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257EA-BBC1-4C24-9517-736EEA20F51C}"/>
              </a:ext>
            </a:extLst>
          </p:cNvPr>
          <p:cNvSpPr/>
          <p:nvPr/>
        </p:nvSpPr>
        <p:spPr>
          <a:xfrm>
            <a:off x="5610700" y="1668023"/>
            <a:ext cx="10247709" cy="13182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96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vi-VN" sz="96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1. Nhận xét</a:t>
            </a:r>
            <a:endParaRPr lang="vi-VN" sz="96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5">
            <a:extLst>
              <a:ext uri="{FF2B5EF4-FFF2-40B4-BE49-F238E27FC236}">
                <a16:creationId xmlns:a16="http://schemas.microsoft.com/office/drawing/2014/main" id="{064B8E8D-7265-4461-A40F-C071C9317051}"/>
              </a:ext>
            </a:extLst>
          </p:cNvPr>
          <p:cNvSpPr txBox="1"/>
          <p:nvPr/>
        </p:nvSpPr>
        <p:spPr>
          <a:xfrm>
            <a:off x="1652684" y="2340173"/>
            <a:ext cx="14982632" cy="55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UTM Avo" panose="02040603050506020204" pitchFamily="18"/>
              </a:rPr>
              <a:t>1. Tìm thông tin phù hợp với bộ phận câu in đậm</a:t>
            </a:r>
            <a:endParaRPr sz="30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graphicFrame>
        <p:nvGraphicFramePr>
          <p:cNvPr id="5" name="Google Shape;130;p5">
            <a:extLst>
              <a:ext uri="{FF2B5EF4-FFF2-40B4-BE49-F238E27FC236}">
                <a16:creationId xmlns:a16="http://schemas.microsoft.com/office/drawing/2014/main" id="{8473B134-9B5E-00C4-D4E4-F0EDE98D5C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251713"/>
              </p:ext>
            </p:extLst>
          </p:nvPr>
        </p:nvGraphicFramePr>
        <p:xfrm>
          <a:off x="838200" y="2025666"/>
          <a:ext cx="16611603" cy="773559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005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441">
                  <a:extLst>
                    <a:ext uri="{9D8B030D-6E8A-4147-A177-3AD203B41FA5}">
                      <a16:colId xmlns:a16="http://schemas.microsoft.com/office/drawing/2014/main" val="2992015497"/>
                    </a:ext>
                  </a:extLst>
                </a:gridCol>
                <a:gridCol w="4565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408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4400" b="1" u="none" strike="noStrike" cap="none" dirty="0">
                          <a:latin typeface="UTM Avo" panose="02040603050506020204" pitchFamily="18"/>
                          <a:sym typeface="Arial"/>
                        </a:rPr>
                        <a:t>Câu</a:t>
                      </a:r>
                      <a:endParaRPr sz="11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4400" b="1" u="none" strike="noStrike" cap="none" dirty="0">
                          <a:latin typeface="UTM Avo" panose="02040603050506020204" pitchFamily="18"/>
                          <a:sym typeface="Arial"/>
                        </a:rPr>
                        <a:t>Thông tin</a:t>
                      </a:r>
                      <a:endParaRPr sz="11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988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200" u="none" strike="noStrike" cap="none" dirty="0">
                          <a:latin typeface="UTM Avo" panose="02040603050506020204" pitchFamily="18"/>
                          <a:sym typeface="Arial"/>
                        </a:rPr>
                        <a:t>a. </a:t>
                      </a:r>
                      <a:r>
                        <a:rPr lang="vi-VN" sz="3200" b="1" u="none" strike="noStrike" cap="none" dirty="0">
                          <a:solidFill>
                            <a:srgbClr val="C00000"/>
                          </a:solidFill>
                          <a:latin typeface="UTM Avo" panose="02040603050506020204" pitchFamily="18"/>
                          <a:sym typeface="Arial"/>
                        </a:rPr>
                        <a:t>Ở Ea Lâm</a:t>
                      </a:r>
                      <a:r>
                        <a:rPr lang="vi-VN" sz="3200" u="none" strike="noStrike" cap="none" dirty="0">
                          <a:latin typeface="UTM Avo" panose="02040603050506020204" pitchFamily="18"/>
                          <a:sym typeface="Arial"/>
                        </a:rPr>
                        <a:t>, nhà nào cũng có cuộc sống đầy đủ, dễ chịu.</a:t>
                      </a:r>
                      <a:endParaRPr sz="9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solidFill>
                            <a:srgbClr val="0070C0"/>
                          </a:solidFill>
                          <a:latin typeface="UTM Avo" panose="02040603050506020204" pitchFamily="18"/>
                          <a:sym typeface="Arial"/>
                        </a:rPr>
                        <a:t>1. Thời gian diễn ra sự việc.</a:t>
                      </a:r>
                      <a:endParaRPr sz="800" dirty="0">
                        <a:solidFill>
                          <a:srgbClr val="0070C0"/>
                        </a:solidFill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79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200" u="none" strike="noStrike" cap="none" dirty="0">
                          <a:latin typeface="UTM Avo" panose="02040603050506020204" pitchFamily="18"/>
                          <a:sym typeface="Arial"/>
                        </a:rPr>
                        <a:t>b. </a:t>
                      </a:r>
                      <a:r>
                        <a:rPr lang="vi-VN" sz="3200" b="1" u="none" strike="noStrike" cap="none" dirty="0">
                          <a:solidFill>
                            <a:srgbClr val="C00000"/>
                          </a:solidFill>
                          <a:latin typeface="UTM Avo" panose="02040603050506020204" pitchFamily="18"/>
                          <a:sym typeface="Arial"/>
                        </a:rPr>
                        <a:t>Bây giờ</a:t>
                      </a:r>
                      <a:r>
                        <a:rPr lang="vi-VN" sz="3200" u="none" strike="noStrike" cap="none" dirty="0">
                          <a:latin typeface="UTM Avo" panose="02040603050506020204" pitchFamily="18"/>
                          <a:sym typeface="Arial"/>
                        </a:rPr>
                        <a:t>, nhà nào cũng có cuộc sống đầy đủ, dễ chịu. </a:t>
                      </a:r>
                      <a:endParaRPr sz="9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solidFill>
                            <a:srgbClr val="0070C0"/>
                          </a:solidFill>
                          <a:latin typeface="UTM Avo" panose="02040603050506020204" pitchFamily="18"/>
                          <a:sym typeface="Arial"/>
                        </a:rPr>
                        <a:t>2. Địa điểm diễn ra sự việc.</a:t>
                      </a:r>
                      <a:endParaRPr sz="800" dirty="0">
                        <a:solidFill>
                          <a:srgbClr val="0070C0"/>
                        </a:solidFill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479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200" u="none" strike="noStrike" cap="none" dirty="0">
                          <a:latin typeface="UTM Avo" panose="02040603050506020204" pitchFamily="18"/>
                          <a:sym typeface="Arial"/>
                        </a:rPr>
                        <a:t>c. </a:t>
                      </a:r>
                      <a:r>
                        <a:rPr lang="vi-VN" sz="3200" b="1" u="none" strike="noStrike" cap="none" dirty="0">
                          <a:solidFill>
                            <a:srgbClr val="C00000"/>
                          </a:solidFill>
                          <a:latin typeface="UTM Avo" panose="02040603050506020204" pitchFamily="18"/>
                          <a:sym typeface="Arial"/>
                        </a:rPr>
                        <a:t>Vì chịu khó lao động</a:t>
                      </a:r>
                      <a:r>
                        <a:rPr lang="vi-VN" sz="3200" u="none" strike="noStrike" cap="none" dirty="0">
                          <a:latin typeface="UTM Avo" panose="02040603050506020204" pitchFamily="18"/>
                          <a:sym typeface="Arial"/>
                        </a:rPr>
                        <a:t>, nhà nào cũng có cuộc sống đầy đủ, dễ chịu.</a:t>
                      </a:r>
                      <a:endParaRPr sz="9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solidFill>
                            <a:srgbClr val="0070C0"/>
                          </a:solidFill>
                          <a:latin typeface="UTM Avo" panose="02040603050506020204" pitchFamily="18"/>
                          <a:sym typeface="Arial"/>
                        </a:rPr>
                        <a:t>3. Mục đích của hoạt động.</a:t>
                      </a:r>
                      <a:endParaRPr sz="800" dirty="0">
                        <a:solidFill>
                          <a:srgbClr val="0070C0"/>
                        </a:solidFill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988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200" u="none" strike="noStrike" cap="none" dirty="0">
                          <a:latin typeface="UTM Avo" panose="02040603050506020204" pitchFamily="18"/>
                          <a:sym typeface="Arial"/>
                        </a:rPr>
                        <a:t>d. </a:t>
                      </a:r>
                      <a:r>
                        <a:rPr lang="vi-VN" sz="3200" b="1" u="none" strike="noStrike" cap="none" dirty="0">
                          <a:solidFill>
                            <a:srgbClr val="C00000"/>
                          </a:solidFill>
                          <a:latin typeface="UTM Avo" panose="02040603050506020204" pitchFamily="18"/>
                          <a:sym typeface="Arial"/>
                        </a:rPr>
                        <a:t>Bằng hai bàn tay lao động</a:t>
                      </a:r>
                      <a:r>
                        <a:rPr lang="vi-VN" sz="3200" u="none" strike="noStrike" cap="none" dirty="0">
                          <a:latin typeface="UTM Avo" panose="02040603050506020204" pitchFamily="18"/>
                          <a:sym typeface="Arial"/>
                        </a:rPr>
                        <a:t>, người dân Ea Lâm đã thay đổi cuộc sống của mình.</a:t>
                      </a:r>
                      <a:endParaRPr sz="9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solidFill>
                            <a:srgbClr val="0070C0"/>
                          </a:solidFill>
                          <a:latin typeface="UTM Avo" panose="02040603050506020204" pitchFamily="18"/>
                          <a:sym typeface="Arial"/>
                        </a:rPr>
                        <a:t>4. Nguyên nhân của sự việc.</a:t>
                      </a:r>
                      <a:endParaRPr sz="800" dirty="0">
                        <a:solidFill>
                          <a:srgbClr val="0070C0"/>
                        </a:solidFill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988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200" u="none" strike="noStrike" cap="none" dirty="0">
                          <a:latin typeface="UTM Avo" panose="02040603050506020204" pitchFamily="18"/>
                          <a:sym typeface="Arial"/>
                        </a:rPr>
                        <a:t>e. </a:t>
                      </a:r>
                      <a:r>
                        <a:rPr lang="vi-VN" sz="3200" b="1" u="none" strike="noStrike" cap="none" dirty="0">
                          <a:solidFill>
                            <a:srgbClr val="C00000"/>
                          </a:solidFill>
                          <a:latin typeface="UTM Avo" panose="02040603050506020204" pitchFamily="18"/>
                          <a:sym typeface="Arial"/>
                        </a:rPr>
                        <a:t>Để có cuộc sống đầy đủ, dễ chịu</a:t>
                      </a:r>
                      <a:r>
                        <a:rPr lang="vi-VN" sz="3200" u="none" strike="noStrike" cap="none" dirty="0">
                          <a:latin typeface="UTM Avo" panose="02040603050506020204" pitchFamily="18"/>
                          <a:sym typeface="Arial"/>
                        </a:rPr>
                        <a:t>, nhà nào cũng chịu khó lao động.</a:t>
                      </a:r>
                      <a:endParaRPr sz="9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3000" u="none" strike="noStrike" cap="none" dirty="0">
                          <a:solidFill>
                            <a:srgbClr val="0070C0"/>
                          </a:solidFill>
                          <a:latin typeface="UTM Avo" panose="02040603050506020204" pitchFamily="18"/>
                          <a:sym typeface="Calibri"/>
                        </a:rPr>
                        <a:t>5. Phương tiện thực hiện hoạt động</a:t>
                      </a:r>
                      <a:r>
                        <a:rPr lang="vi-VN" sz="3000" u="none" strike="noStrike" cap="none" dirty="0">
                          <a:solidFill>
                            <a:srgbClr val="0070C0"/>
                          </a:solidFill>
                          <a:latin typeface="UTM Avo" panose="02040603050506020204" pitchFamily="18"/>
                          <a:sym typeface="Arial"/>
                        </a:rPr>
                        <a:t>.</a:t>
                      </a:r>
                      <a:endParaRPr sz="800" dirty="0">
                        <a:solidFill>
                          <a:srgbClr val="0070C0"/>
                        </a:solidFill>
                        <a:latin typeface="UTM Avo" panose="02040603050506020204" pitchFamily="18"/>
                      </a:endParaRPr>
                    </a:p>
                  </a:txBody>
                  <a:tcPr marL="180000" marR="180000" marT="19575" marB="195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6" name="Google Shape;131;p5">
            <a:extLst>
              <a:ext uri="{FF2B5EF4-FFF2-40B4-BE49-F238E27FC236}">
                <a16:creationId xmlns:a16="http://schemas.microsoft.com/office/drawing/2014/main" id="{98335735-701C-A869-C964-B4D32B2844D4}"/>
              </a:ext>
            </a:extLst>
          </p:cNvPr>
          <p:cNvCxnSpPr>
            <a:cxnSpLocks/>
          </p:cNvCxnSpPr>
          <p:nvPr/>
        </p:nvCxnSpPr>
        <p:spPr>
          <a:xfrm>
            <a:off x="10896600" y="3695700"/>
            <a:ext cx="2076866" cy="1130796"/>
          </a:xfrm>
          <a:prstGeom prst="straightConnector1">
            <a:avLst/>
          </a:prstGeom>
          <a:noFill/>
          <a:ln w="38100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" name="Google Shape;132;p5">
            <a:extLst>
              <a:ext uri="{FF2B5EF4-FFF2-40B4-BE49-F238E27FC236}">
                <a16:creationId xmlns:a16="http://schemas.microsoft.com/office/drawing/2014/main" id="{FF4F26A0-E690-4F36-EB91-9C8E133EEEF7}"/>
              </a:ext>
            </a:extLst>
          </p:cNvPr>
          <p:cNvCxnSpPr>
            <a:cxnSpLocks/>
          </p:cNvCxnSpPr>
          <p:nvPr/>
        </p:nvCxnSpPr>
        <p:spPr>
          <a:xfrm flipV="1">
            <a:off x="10896600" y="3524089"/>
            <a:ext cx="1982390" cy="1619411"/>
          </a:xfrm>
          <a:prstGeom prst="straightConnector1">
            <a:avLst/>
          </a:prstGeom>
          <a:noFill/>
          <a:ln w="38100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" name="Google Shape;133;p5">
            <a:extLst>
              <a:ext uri="{FF2B5EF4-FFF2-40B4-BE49-F238E27FC236}">
                <a16:creationId xmlns:a16="http://schemas.microsoft.com/office/drawing/2014/main" id="{8C6E1DDE-49EA-C1D7-EEDE-94F2BC10BB08}"/>
              </a:ext>
            </a:extLst>
          </p:cNvPr>
          <p:cNvCxnSpPr>
            <a:cxnSpLocks/>
          </p:cNvCxnSpPr>
          <p:nvPr/>
        </p:nvCxnSpPr>
        <p:spPr>
          <a:xfrm>
            <a:off x="10896600" y="6057900"/>
            <a:ext cx="2119224" cy="1161518"/>
          </a:xfrm>
          <a:prstGeom prst="straightConnector1">
            <a:avLst/>
          </a:prstGeom>
          <a:noFill/>
          <a:ln w="38100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" name="Google Shape;134;p5">
            <a:extLst>
              <a:ext uri="{FF2B5EF4-FFF2-40B4-BE49-F238E27FC236}">
                <a16:creationId xmlns:a16="http://schemas.microsoft.com/office/drawing/2014/main" id="{11D862E8-DD5E-0B8A-528B-1E620CB3E56F}"/>
              </a:ext>
            </a:extLst>
          </p:cNvPr>
          <p:cNvCxnSpPr>
            <a:cxnSpLocks/>
          </p:cNvCxnSpPr>
          <p:nvPr/>
        </p:nvCxnSpPr>
        <p:spPr>
          <a:xfrm>
            <a:off x="10829792" y="7405273"/>
            <a:ext cx="2047286" cy="1200529"/>
          </a:xfrm>
          <a:prstGeom prst="straightConnector1">
            <a:avLst/>
          </a:prstGeom>
          <a:noFill/>
          <a:ln w="38100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" name="Google Shape;135;p5">
            <a:extLst>
              <a:ext uri="{FF2B5EF4-FFF2-40B4-BE49-F238E27FC236}">
                <a16:creationId xmlns:a16="http://schemas.microsoft.com/office/drawing/2014/main" id="{34EB098D-C541-8B89-CB2E-BC5305EDDFC0}"/>
              </a:ext>
            </a:extLst>
          </p:cNvPr>
          <p:cNvCxnSpPr>
            <a:cxnSpLocks/>
          </p:cNvCxnSpPr>
          <p:nvPr/>
        </p:nvCxnSpPr>
        <p:spPr>
          <a:xfrm flipV="1">
            <a:off x="10903527" y="6504813"/>
            <a:ext cx="1980478" cy="2884028"/>
          </a:xfrm>
          <a:prstGeom prst="straightConnector1">
            <a:avLst/>
          </a:prstGeom>
          <a:noFill/>
          <a:ln w="38100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14BA70B-E1BC-45DF-A576-8205F17C1D3C}"/>
              </a:ext>
            </a:extLst>
          </p:cNvPr>
          <p:cNvSpPr txBox="1"/>
          <p:nvPr/>
        </p:nvSpPr>
        <p:spPr>
          <a:xfrm>
            <a:off x="609600" y="274114"/>
            <a:ext cx="168402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sung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5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5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50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LoiThayCo-TuyetMai_3bavr">
            <a:hlinkClick r:id="" action="ppaction://media"/>
            <a:extLst>
              <a:ext uri="{FF2B5EF4-FFF2-40B4-BE49-F238E27FC236}">
                <a16:creationId xmlns:a16="http://schemas.microsoft.com/office/drawing/2014/main" id="{6DC5599C-BE4A-40E3-A869-B313DD19B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C99413D-4D31-4DD0-B6EB-331E876E9000}"/>
              </a:ext>
            </a:extLst>
          </p:cNvPr>
          <p:cNvSpPr/>
          <p:nvPr/>
        </p:nvSpPr>
        <p:spPr>
          <a:xfrm>
            <a:off x="10958424" y="1049729"/>
            <a:ext cx="2909976" cy="1104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HOẠT ĐỘNG NHÓM 2 PHÚT</a:t>
            </a:r>
          </a:p>
        </p:txBody>
      </p:sp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2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2060</Words>
  <Application>Microsoft Office PowerPoint</Application>
  <PresentationFormat>Custom</PresentationFormat>
  <Paragraphs>177</Paragraphs>
  <Slides>32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DengXian</vt:lpstr>
      <vt:lpstr>思源黑体 CN Regular</vt:lpstr>
      <vt:lpstr>Times New Roman</vt:lpstr>
      <vt:lpstr>字魂37号-波纹乖乖体</vt:lpstr>
      <vt:lpstr>字魂17号-萌趣果冻体</vt:lpstr>
      <vt:lpstr>UTM Avo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kenhgiaovien_b14_luyen_tu_va_cau_trang_ngu</dc:title>
  <cp:lastModifiedBy>Bùi Thị Thu</cp:lastModifiedBy>
  <cp:revision>54</cp:revision>
  <dcterms:created xsi:type="dcterms:W3CDTF">2006-08-16T00:00:00Z</dcterms:created>
  <dcterms:modified xsi:type="dcterms:W3CDTF">2025-03-11T16:36:35Z</dcterms:modified>
  <dc:identifier>DAF0tNMzLNc</dc:identifier>
</cp:coreProperties>
</file>