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4"/>
  </p:notesMasterIdLst>
  <p:sldIdLst>
    <p:sldId id="353" r:id="rId2"/>
    <p:sldId id="256" r:id="rId3"/>
    <p:sldId id="351" r:id="rId4"/>
    <p:sldId id="429" r:id="rId5"/>
    <p:sldId id="430" r:id="rId6"/>
    <p:sldId id="457" r:id="rId7"/>
    <p:sldId id="435" r:id="rId8"/>
    <p:sldId id="436" r:id="rId9"/>
    <p:sldId id="437" r:id="rId10"/>
    <p:sldId id="438" r:id="rId11"/>
    <p:sldId id="471" r:id="rId12"/>
    <p:sldId id="442" r:id="rId13"/>
    <p:sldId id="443" r:id="rId14"/>
    <p:sldId id="444" r:id="rId15"/>
    <p:sldId id="446" r:id="rId16"/>
    <p:sldId id="447" r:id="rId17"/>
    <p:sldId id="445" r:id="rId18"/>
    <p:sldId id="459" r:id="rId19"/>
    <p:sldId id="449" r:id="rId20"/>
    <p:sldId id="460" r:id="rId21"/>
    <p:sldId id="450" r:id="rId22"/>
    <p:sldId id="458" r:id="rId23"/>
    <p:sldId id="452" r:id="rId24"/>
    <p:sldId id="344" r:id="rId25"/>
    <p:sldId id="354" r:id="rId26"/>
    <p:sldId id="466" r:id="rId27"/>
    <p:sldId id="463" r:id="rId28"/>
    <p:sldId id="467" r:id="rId29"/>
    <p:sldId id="469" r:id="rId30"/>
    <p:sldId id="468" r:id="rId31"/>
    <p:sldId id="470" r:id="rId32"/>
    <p:sldId id="428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3" autoAdjust="0"/>
    <p:restoredTop sz="91633" autoAdjust="0"/>
  </p:normalViewPr>
  <p:slideViewPr>
    <p:cSldViewPr snapToGrid="0">
      <p:cViewPr varScale="1">
        <p:scale>
          <a:sx n="42" d="100"/>
          <a:sy n="42" d="100"/>
        </p:scale>
        <p:origin x="9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4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0.sv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31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31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36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29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50.png"/><Relationship Id="rId4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4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oveYt.net_YouTube_Thai-su-Tran-Thu-Do_Media_pQPjLDopv9o_003_360p">
            <a:hlinkClick r:id="" action="ppaction://media"/>
            <a:extLst>
              <a:ext uri="{FF2B5EF4-FFF2-40B4-BE49-F238E27FC236}">
                <a16:creationId xmlns:a16="http://schemas.microsoft.com/office/drawing/2014/main" id="{DF1ADC78-B406-22B7-4A24-48B4E8BEE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5895" y="2100017"/>
            <a:ext cx="7680208" cy="4320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92DD5-5996-3B6B-3407-8E06AC9A0E29}"/>
              </a:ext>
            </a:extLst>
          </p:cNvPr>
          <p:cNvSpPr txBox="1"/>
          <p:nvPr/>
        </p:nvSpPr>
        <p:spPr>
          <a:xfrm>
            <a:off x="3358614" y="1516781"/>
            <a:ext cx="547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</a:t>
            </a:r>
            <a:r>
              <a:rPr lang="en-VN" sz="2400" dirty="0">
                <a:latin typeface="+mj-lt"/>
                <a:cs typeface="Arial" panose="020B0604020202020204" pitchFamily="34" charset="0"/>
              </a:rPr>
              <a:t>ác em hãy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đây</a:t>
            </a:r>
            <a:r>
              <a:rPr lang="en-VN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2D334-E76C-68EF-2233-F9F2F674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EA4C250-ECF2-5C4E-C405-9B241402F84A}"/>
              </a:ext>
            </a:extLst>
          </p:cNvPr>
          <p:cNvSpPr/>
          <p:nvPr/>
        </p:nvSpPr>
        <p:spPr>
          <a:xfrm>
            <a:off x="1253387" y="4275011"/>
            <a:ext cx="2878142" cy="2422069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F863CEE-D9D6-56C8-96B6-DC1AE0F9A20C}"/>
              </a:ext>
            </a:extLst>
          </p:cNvPr>
          <p:cNvSpPr/>
          <p:nvPr/>
        </p:nvSpPr>
        <p:spPr>
          <a:xfrm>
            <a:off x="1685880" y="4698156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2BAB120-DAAA-6F4F-F645-8282C514F517}"/>
              </a:ext>
            </a:extLst>
          </p:cNvPr>
          <p:cNvSpPr/>
          <p:nvPr/>
        </p:nvSpPr>
        <p:spPr>
          <a:xfrm>
            <a:off x="4656929" y="4275012"/>
            <a:ext cx="2878142" cy="2422068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7" y="0"/>
                </a:lnTo>
                <a:lnTo>
                  <a:pt x="4568927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4630883-7B7D-1071-05A6-9E586082D0B5}"/>
              </a:ext>
            </a:extLst>
          </p:cNvPr>
          <p:cNvSpPr/>
          <p:nvPr/>
        </p:nvSpPr>
        <p:spPr>
          <a:xfrm>
            <a:off x="5047898" y="4886953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B14CEFA-5D3B-9DBA-15AA-176C2FDF9363}"/>
              </a:ext>
            </a:extLst>
          </p:cNvPr>
          <p:cNvSpPr/>
          <p:nvPr/>
        </p:nvSpPr>
        <p:spPr>
          <a:xfrm>
            <a:off x="8063085" y="4275012"/>
            <a:ext cx="2878142" cy="2422068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2D6B74-EC6F-BEAE-B2DB-F403487E6AF4}"/>
              </a:ext>
            </a:extLst>
          </p:cNvPr>
          <p:cNvSpPr/>
          <p:nvPr/>
        </p:nvSpPr>
        <p:spPr>
          <a:xfrm>
            <a:off x="8454054" y="4730537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933FE8C-377D-DEAD-F542-AF987EAE4695}"/>
              </a:ext>
            </a:extLst>
          </p:cNvPr>
          <p:cNvSpPr txBox="1"/>
          <p:nvPr/>
        </p:nvSpPr>
        <p:spPr>
          <a:xfrm>
            <a:off x="4676075" y="5416394"/>
            <a:ext cx="2878142" cy="39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võ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1070A"/>
              </a:solidFill>
              <a:latin typeface="+mn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3DAF8D7C-F7FE-CC2A-7A94-C0B87DA618C9}"/>
              </a:ext>
            </a:extLst>
          </p:cNvPr>
          <p:cNvSpPr txBox="1"/>
          <p:nvPr/>
        </p:nvSpPr>
        <p:spPr>
          <a:xfrm>
            <a:off x="8350289" y="5138831"/>
            <a:ext cx="2387371" cy="131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ừ xưng hô tỏ ý tôn kính (thượng: bề trên, phụ: cha). </a:t>
            </a:r>
            <a:endParaRPr lang="en-VN" sz="2000" kern="1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DD31F5C-769B-7C38-44DA-80896D40EB22}"/>
              </a:ext>
            </a:extLst>
          </p:cNvPr>
          <p:cNvSpPr txBox="1"/>
          <p:nvPr/>
        </p:nvSpPr>
        <p:spPr>
          <a:xfrm>
            <a:off x="2591886" y="894468"/>
            <a:ext cx="6955069" cy="672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6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Giải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nghĩa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một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số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từ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khó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384E1A9-94FB-D7F7-DA85-FB6496AA2A90}"/>
              </a:ext>
            </a:extLst>
          </p:cNvPr>
          <p:cNvSpPr txBox="1"/>
          <p:nvPr/>
        </p:nvSpPr>
        <p:spPr>
          <a:xfrm>
            <a:off x="1431159" y="4563291"/>
            <a:ext cx="2562178" cy="40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chuyên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quyền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927377E-F8CE-262A-4D9C-1F824AE63A32}"/>
              </a:ext>
            </a:extLst>
          </p:cNvPr>
          <p:cNvSpPr txBox="1"/>
          <p:nvPr/>
        </p:nvSpPr>
        <p:spPr>
          <a:xfrm>
            <a:off x="1431159" y="5194782"/>
            <a:ext cx="2493997" cy="131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Nắm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kern="1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DE381A6-3776-9458-445B-891EC30C1D82}"/>
              </a:ext>
            </a:extLst>
          </p:cNvPr>
          <p:cNvSpPr txBox="1"/>
          <p:nvPr/>
        </p:nvSpPr>
        <p:spPr>
          <a:xfrm>
            <a:off x="4900840" y="4737054"/>
            <a:ext cx="2337162" cy="40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quân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hiệu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5909C40-7AE2-6BC0-498B-8591312AD2C9}"/>
              </a:ext>
            </a:extLst>
          </p:cNvPr>
          <p:cNvSpPr txBox="1"/>
          <p:nvPr/>
        </p:nvSpPr>
        <p:spPr>
          <a:xfrm>
            <a:off x="8306996" y="4580638"/>
            <a:ext cx="2337162" cy="40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thượng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phụ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FD1395F4-0D30-F42F-3BB2-417DA0487827}"/>
              </a:ext>
            </a:extLst>
          </p:cNvPr>
          <p:cNvSpPr/>
          <p:nvPr/>
        </p:nvSpPr>
        <p:spPr>
          <a:xfrm>
            <a:off x="1253387" y="1741460"/>
            <a:ext cx="2878142" cy="2422068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4E2BA117-5409-AC1B-8AC5-0FD6BCECA108}"/>
              </a:ext>
            </a:extLst>
          </p:cNvPr>
          <p:cNvSpPr/>
          <p:nvPr/>
        </p:nvSpPr>
        <p:spPr>
          <a:xfrm>
            <a:off x="1685880" y="2233084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2B58C1DD-8FEB-6263-EF5E-B10B1431CCA9}"/>
              </a:ext>
            </a:extLst>
          </p:cNvPr>
          <p:cNvSpPr/>
          <p:nvPr/>
        </p:nvSpPr>
        <p:spPr>
          <a:xfrm>
            <a:off x="4656929" y="1741460"/>
            <a:ext cx="2878142" cy="2422068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7" y="0"/>
                </a:lnTo>
                <a:lnTo>
                  <a:pt x="4568927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0A2B8F22-87AB-C093-55E4-0980F398DAB1}"/>
              </a:ext>
            </a:extLst>
          </p:cNvPr>
          <p:cNvSpPr/>
          <p:nvPr/>
        </p:nvSpPr>
        <p:spPr>
          <a:xfrm>
            <a:off x="5047898" y="2245115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38720263-6BF6-E52E-0827-0D74FE84EA74}"/>
              </a:ext>
            </a:extLst>
          </p:cNvPr>
          <p:cNvSpPr/>
          <p:nvPr/>
        </p:nvSpPr>
        <p:spPr>
          <a:xfrm>
            <a:off x="8063085" y="1741460"/>
            <a:ext cx="2878142" cy="2422068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56E8496F-DEBE-334C-E64A-6655852E7980}"/>
              </a:ext>
            </a:extLst>
          </p:cNvPr>
          <p:cNvSpPr/>
          <p:nvPr/>
        </p:nvSpPr>
        <p:spPr>
          <a:xfrm>
            <a:off x="8454054" y="2245116"/>
            <a:ext cx="1946154" cy="445749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>
              <a:latin typeface="+mn-lt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BBF1CBBC-3BD8-789D-D0E4-B56BECE4E675}"/>
              </a:ext>
            </a:extLst>
          </p:cNvPr>
          <p:cNvSpPr txBox="1"/>
          <p:nvPr/>
        </p:nvSpPr>
        <p:spPr>
          <a:xfrm>
            <a:off x="5096344" y="2679864"/>
            <a:ext cx="1946154" cy="85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nl-NL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1070A"/>
              </a:solidFill>
              <a:latin typeface="+mn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F96238F0-6B4F-26F6-FF10-81EF0ABC70BB}"/>
              </a:ext>
            </a:extLst>
          </p:cNvPr>
          <p:cNvSpPr txBox="1"/>
          <p:nvPr/>
        </p:nvSpPr>
        <p:spPr>
          <a:xfrm>
            <a:off x="8393181" y="2642090"/>
            <a:ext cx="2164791" cy="131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bớ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kern="1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2A48E842-FC99-8C5E-EFD7-3EB7A49AAD70}"/>
              </a:ext>
            </a:extLst>
          </p:cNvPr>
          <p:cNvSpPr txBox="1"/>
          <p:nvPr/>
        </p:nvSpPr>
        <p:spPr>
          <a:xfrm>
            <a:off x="1772588" y="2083184"/>
            <a:ext cx="1830259" cy="40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thái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sư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19A93255-F3D7-7198-89C9-DF2F976366D6}"/>
              </a:ext>
            </a:extLst>
          </p:cNvPr>
          <p:cNvSpPr txBox="1"/>
          <p:nvPr/>
        </p:nvSpPr>
        <p:spPr>
          <a:xfrm>
            <a:off x="1646132" y="2678833"/>
            <a:ext cx="2132232" cy="131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triều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xưa</a:t>
            </a:r>
            <a:r>
              <a:rPr lang="nl-NL" sz="2000" kern="1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kern="1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68348829-02EC-BCBC-FB96-D5D720774363}"/>
              </a:ext>
            </a:extLst>
          </p:cNvPr>
          <p:cNvSpPr txBox="1"/>
          <p:nvPr/>
        </p:nvSpPr>
        <p:spPr>
          <a:xfrm>
            <a:off x="4900840" y="2095215"/>
            <a:ext cx="2337162" cy="40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phép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nước</a:t>
            </a:r>
            <a:endParaRPr lang="en-US" sz="2000" b="1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D6F61666-E2C5-D32E-A837-41B64975BE20}"/>
              </a:ext>
            </a:extLst>
          </p:cNvPr>
          <p:cNvSpPr txBox="1"/>
          <p:nvPr/>
        </p:nvSpPr>
        <p:spPr>
          <a:xfrm>
            <a:off x="8306996" y="2095216"/>
            <a:ext cx="2337162" cy="40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câu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0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đương</a:t>
            </a:r>
            <a:r>
              <a:rPr lang="en-US" sz="20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4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2" grpId="0"/>
      <p:bldP spid="13" grpId="0"/>
      <p:bldP spid="14" grpId="0"/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4D5492-2F7F-1127-A930-74D2D576F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84C22-6579-1E8B-F8EF-949696A90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6528"/>
            <a:ext cx="12192000" cy="1871472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AFC316-1CFC-3CB4-74FD-76E46E413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726" y="4982320"/>
            <a:ext cx="8974545" cy="1875680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57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C97FE778-557B-4343-9FB1-1AD0C4D6C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999" y="0"/>
            <a:ext cx="487363" cy="487363"/>
          </a:xfrm>
          <a:prstGeom prst="rect">
            <a:avLst/>
          </a:prstGeom>
        </p:spPr>
      </p:pic>
      <p:sp>
        <p:nvSpPr>
          <p:cNvPr id="6" name="Google Shape;384;p27">
            <a:extLst>
              <a:ext uri="{FF2B5EF4-FFF2-40B4-BE49-F238E27FC236}">
                <a16:creationId xmlns:a16="http://schemas.microsoft.com/office/drawing/2014/main" id="{15903FA1-D4FD-DE05-4B05-14AA6B300585}"/>
              </a:ext>
            </a:extLst>
          </p:cNvPr>
          <p:cNvSpPr/>
          <p:nvPr/>
        </p:nvSpPr>
        <p:spPr>
          <a:xfrm>
            <a:off x="4691744" y="589442"/>
            <a:ext cx="130072" cy="130021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" y="0"/>
                </a:moveTo>
                <a:lnTo>
                  <a:pt x="1" y="2952"/>
                </a:lnTo>
                <a:lnTo>
                  <a:pt x="2953" y="2952"/>
                </a:lnTo>
                <a:lnTo>
                  <a:pt x="295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E80965-9660-CB85-3BAC-C140E6B88E37}"/>
              </a:ext>
            </a:extLst>
          </p:cNvPr>
          <p:cNvSpPr/>
          <p:nvPr/>
        </p:nvSpPr>
        <p:spPr>
          <a:xfrm>
            <a:off x="309965" y="278969"/>
            <a:ext cx="11608231" cy="6400799"/>
          </a:xfrm>
          <a:custGeom>
            <a:avLst/>
            <a:gdLst>
              <a:gd name="connsiteX0" fmla="*/ 0 w 7504807"/>
              <a:gd name="connsiteY0" fmla="*/ 622382 h 3734219"/>
              <a:gd name="connsiteX1" fmla="*/ 622382 w 7504807"/>
              <a:gd name="connsiteY1" fmla="*/ 0 h 3734219"/>
              <a:gd name="connsiteX2" fmla="*/ 6882425 w 7504807"/>
              <a:gd name="connsiteY2" fmla="*/ 0 h 3734219"/>
              <a:gd name="connsiteX3" fmla="*/ 7504807 w 7504807"/>
              <a:gd name="connsiteY3" fmla="*/ 622382 h 3734219"/>
              <a:gd name="connsiteX4" fmla="*/ 7504807 w 7504807"/>
              <a:gd name="connsiteY4" fmla="*/ 3111837 h 3734219"/>
              <a:gd name="connsiteX5" fmla="*/ 6882425 w 7504807"/>
              <a:gd name="connsiteY5" fmla="*/ 3734219 h 3734219"/>
              <a:gd name="connsiteX6" fmla="*/ 622382 w 7504807"/>
              <a:gd name="connsiteY6" fmla="*/ 3734219 h 3734219"/>
              <a:gd name="connsiteX7" fmla="*/ 0 w 7504807"/>
              <a:gd name="connsiteY7" fmla="*/ 3111837 h 3734219"/>
              <a:gd name="connsiteX8" fmla="*/ 0 w 7504807"/>
              <a:gd name="connsiteY8" fmla="*/ 622382 h 37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4807" h="3734219" fill="none" extrusionOk="0">
                <a:moveTo>
                  <a:pt x="0" y="622382"/>
                </a:moveTo>
                <a:cubicBezTo>
                  <a:pt x="-48681" y="281677"/>
                  <a:pt x="274012" y="26337"/>
                  <a:pt x="622382" y="0"/>
                </a:cubicBezTo>
                <a:cubicBezTo>
                  <a:pt x="2037764" y="77600"/>
                  <a:pt x="5346374" y="-27269"/>
                  <a:pt x="6882425" y="0"/>
                </a:cubicBezTo>
                <a:cubicBezTo>
                  <a:pt x="7239929" y="-18167"/>
                  <a:pt x="7514962" y="281640"/>
                  <a:pt x="7504807" y="622382"/>
                </a:cubicBezTo>
                <a:cubicBezTo>
                  <a:pt x="7613807" y="1711273"/>
                  <a:pt x="7426598" y="2680466"/>
                  <a:pt x="7504807" y="3111837"/>
                </a:cubicBezTo>
                <a:cubicBezTo>
                  <a:pt x="7448393" y="3433500"/>
                  <a:pt x="7186488" y="3751714"/>
                  <a:pt x="6882425" y="3734219"/>
                </a:cubicBezTo>
                <a:cubicBezTo>
                  <a:pt x="5419859" y="3783396"/>
                  <a:pt x="2250097" y="3611517"/>
                  <a:pt x="622382" y="3734219"/>
                </a:cubicBezTo>
                <a:cubicBezTo>
                  <a:pt x="273319" y="3775163"/>
                  <a:pt x="-22341" y="3474805"/>
                  <a:pt x="0" y="3111837"/>
                </a:cubicBezTo>
                <a:cubicBezTo>
                  <a:pt x="47022" y="2590482"/>
                  <a:pt x="104569" y="1458466"/>
                  <a:pt x="0" y="622382"/>
                </a:cubicBezTo>
                <a:close/>
              </a:path>
              <a:path w="7504807" h="3734219" stroke="0" extrusionOk="0">
                <a:moveTo>
                  <a:pt x="0" y="622382"/>
                </a:moveTo>
                <a:cubicBezTo>
                  <a:pt x="21605" y="276180"/>
                  <a:pt x="313853" y="-2349"/>
                  <a:pt x="622382" y="0"/>
                </a:cubicBezTo>
                <a:cubicBezTo>
                  <a:pt x="3569367" y="-129276"/>
                  <a:pt x="5338821" y="-77778"/>
                  <a:pt x="6882425" y="0"/>
                </a:cubicBezTo>
                <a:cubicBezTo>
                  <a:pt x="7220475" y="-18114"/>
                  <a:pt x="7502893" y="289685"/>
                  <a:pt x="7504807" y="622382"/>
                </a:cubicBezTo>
                <a:cubicBezTo>
                  <a:pt x="7586406" y="940573"/>
                  <a:pt x="7659107" y="2074835"/>
                  <a:pt x="7504807" y="3111837"/>
                </a:cubicBezTo>
                <a:cubicBezTo>
                  <a:pt x="7511177" y="3469002"/>
                  <a:pt x="7176216" y="3751192"/>
                  <a:pt x="6882425" y="3734219"/>
                </a:cubicBezTo>
                <a:cubicBezTo>
                  <a:pt x="3792671" y="3778439"/>
                  <a:pt x="1443219" y="3704837"/>
                  <a:pt x="622382" y="3734219"/>
                </a:cubicBezTo>
                <a:cubicBezTo>
                  <a:pt x="268258" y="3694289"/>
                  <a:pt x="-4402" y="3454552"/>
                  <a:pt x="0" y="3111837"/>
                </a:cubicBezTo>
                <a:cubicBezTo>
                  <a:pt x="-159954" y="1914173"/>
                  <a:pt x="22140" y="1009064"/>
                  <a:pt x="0" y="622382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38100">
            <a:solidFill>
              <a:srgbClr val="7A1729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7" y="278969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573B2-9F44-13E7-F423-D46E81529D0A}"/>
              </a:ext>
            </a:extLst>
          </p:cNvPr>
          <p:cNvSpPr txBox="1"/>
          <p:nvPr/>
        </p:nvSpPr>
        <p:spPr>
          <a:xfrm>
            <a:off x="330589" y="1529156"/>
            <a:ext cx="11530818" cy="2984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marR="183515" indent="179705">
              <a:lnSpc>
                <a:spcPct val="150000"/>
              </a:lnSpc>
              <a:spcBef>
                <a:spcPts val="405"/>
              </a:spcBef>
              <a:spcAft>
                <a:spcPts val="0"/>
              </a:spcAft>
            </a:pP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Thềm cấm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khu vực trước cửa cung điện, đền miếu, lăng tẩm,... không được cưỡi ngựa hoặc ngồi kiệu đi qua.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6555">
              <a:lnSpc>
                <a:spcPct val="150000"/>
              </a:lnSpc>
              <a:spcBef>
                <a:spcPts val="90"/>
              </a:spcBef>
              <a:spcAft>
                <a:spcPts val="0"/>
              </a:spcAft>
            </a:pP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3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 tắc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đất nước, nhà 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nước.</a:t>
            </a:r>
            <a:endParaRPr lang="en-US" sz="2800" spc="-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6555">
              <a:lnSpc>
                <a:spcPct val="150000"/>
              </a:lnSpc>
              <a:spcBef>
                <a:spcPts val="90"/>
              </a:spcBef>
              <a:spcAft>
                <a:spcPts val="0"/>
              </a:spcAft>
            </a:pP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 thần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từ của quan lại ngày xưa tự xưng khi nói với vua 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72B6F-484E-23A6-FFC9-F2B9E07E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D294409-BB07-3864-E356-6A335424A8FA}"/>
              </a:ext>
            </a:extLst>
          </p:cNvPr>
          <p:cNvGrpSpPr/>
          <p:nvPr/>
        </p:nvGrpSpPr>
        <p:grpSpPr>
          <a:xfrm>
            <a:off x="1055694" y="2406734"/>
            <a:ext cx="5385711" cy="4131386"/>
            <a:chOff x="0" y="0"/>
            <a:chExt cx="3501105" cy="178872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B7709B1-4B85-1666-8CB9-CF68ECC0EB68}"/>
                </a:ext>
              </a:extLst>
            </p:cNvPr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25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79746F6-5F55-BA06-0B73-992D53273D72}"/>
                </a:ext>
              </a:extLst>
            </p:cNvPr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500">
                <a:latin typeface="+mj-lt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B83C108-7544-EE70-F6E9-382196E3610E}"/>
              </a:ext>
            </a:extLst>
          </p:cNvPr>
          <p:cNvGrpSpPr/>
          <p:nvPr/>
        </p:nvGrpSpPr>
        <p:grpSpPr>
          <a:xfrm rot="-147716">
            <a:off x="746184" y="2292405"/>
            <a:ext cx="5385711" cy="4131386"/>
            <a:chOff x="0" y="0"/>
            <a:chExt cx="3501105" cy="178872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7B42217-DB56-1B1E-EC89-9AEAE94AA561}"/>
                </a:ext>
              </a:extLst>
            </p:cNvPr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500">
                <a:latin typeface="+mj-lt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5E930B9-1B9E-EF09-79D1-72A609C2AD05}"/>
                </a:ext>
              </a:extLst>
            </p:cNvPr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500">
                <a:latin typeface="+mj-lt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18DBC12-DA84-DA9B-EC1F-3C00AE74F89E}"/>
              </a:ext>
            </a:extLst>
          </p:cNvPr>
          <p:cNvSpPr/>
          <p:nvPr/>
        </p:nvSpPr>
        <p:spPr>
          <a:xfrm>
            <a:off x="2147007" y="1835301"/>
            <a:ext cx="2310193" cy="596450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2500" dirty="0">
              <a:latin typeface="+mj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7F34745-B07B-2740-D3A7-F7E6077D2436}"/>
              </a:ext>
            </a:extLst>
          </p:cNvPr>
          <p:cNvSpPr txBox="1"/>
          <p:nvPr/>
        </p:nvSpPr>
        <p:spPr>
          <a:xfrm>
            <a:off x="1197982" y="3072838"/>
            <a:ext cx="4761695" cy="502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B5187-C79D-33D2-A019-B3CFBE9435CB}"/>
              </a:ext>
            </a:extLst>
          </p:cNvPr>
          <p:cNvSpPr txBox="1"/>
          <p:nvPr/>
        </p:nvSpPr>
        <p:spPr>
          <a:xfrm>
            <a:off x="1337396" y="3727397"/>
            <a:ext cx="4198563" cy="1741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 em đọc thầm lại bài đọc và thảo luận để trả lời từng câu hỏi</a:t>
            </a:r>
            <a:r>
              <a:rPr lang="en-VN" sz="25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0B7FE81-7EA4-E485-153B-1C026B5C9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18891" y="1858617"/>
            <a:ext cx="4963642" cy="46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B2469-CCF9-FB2E-5E4C-8EEE2BA3C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513F049-8EAB-B52C-4C98-C0476641E7BB}"/>
              </a:ext>
            </a:extLst>
          </p:cNvPr>
          <p:cNvGrpSpPr/>
          <p:nvPr/>
        </p:nvGrpSpPr>
        <p:grpSpPr>
          <a:xfrm>
            <a:off x="479825" y="1722929"/>
            <a:ext cx="11196783" cy="5298049"/>
            <a:chOff x="0" y="-47625"/>
            <a:chExt cx="3727935" cy="221509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9430DE-3324-0865-4908-F18284C2A71D}"/>
                </a:ext>
              </a:extLst>
            </p:cNvPr>
            <p:cNvSpPr/>
            <p:nvPr/>
          </p:nvSpPr>
          <p:spPr>
            <a:xfrm>
              <a:off x="0" y="0"/>
              <a:ext cx="3727935" cy="1950048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56DCD7E-A3EE-96E5-0D47-90D34C1189F5}"/>
                </a:ext>
              </a:extLst>
            </p:cNvPr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6" name="Freeform 10">
            <a:extLst>
              <a:ext uri="{FF2B5EF4-FFF2-40B4-BE49-F238E27FC236}">
                <a16:creationId xmlns:a16="http://schemas.microsoft.com/office/drawing/2014/main" id="{6B9B1F3B-539C-6311-FAB8-A9DD70674981}"/>
              </a:ext>
            </a:extLst>
          </p:cNvPr>
          <p:cNvSpPr/>
          <p:nvPr/>
        </p:nvSpPr>
        <p:spPr>
          <a:xfrm>
            <a:off x="237230" y="5497997"/>
            <a:ext cx="1582756" cy="1178976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CF09FED2-D991-3D87-537A-AF3F54378E4E}"/>
              </a:ext>
            </a:extLst>
          </p:cNvPr>
          <p:cNvSpPr/>
          <p:nvPr/>
        </p:nvSpPr>
        <p:spPr>
          <a:xfrm>
            <a:off x="10175447" y="5883987"/>
            <a:ext cx="1924543" cy="914851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E0E979CE-0797-1A84-9173-2D541DEAC7D1}"/>
              </a:ext>
            </a:extLst>
          </p:cNvPr>
          <p:cNvSpPr txBox="1"/>
          <p:nvPr/>
        </p:nvSpPr>
        <p:spPr>
          <a:xfrm>
            <a:off x="1028608" y="2178013"/>
            <a:ext cx="10240895" cy="3250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triều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D0D49210-A088-15AC-F9E2-B8B96F1CF783}"/>
              </a:ext>
            </a:extLst>
          </p:cNvPr>
          <p:cNvSpPr/>
          <p:nvPr/>
        </p:nvSpPr>
        <p:spPr>
          <a:xfrm>
            <a:off x="4511957" y="988631"/>
            <a:ext cx="3168086" cy="6773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VN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âu hỏi</a:t>
            </a:r>
          </a:p>
        </p:txBody>
      </p:sp>
    </p:spTree>
    <p:extLst>
      <p:ext uri="{BB962C8B-B14F-4D97-AF65-F5344CB8AC3E}">
        <p14:creationId xmlns:p14="http://schemas.microsoft.com/office/powerpoint/2010/main" val="10695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F0F18-B633-1D08-7F37-FEE26F0F5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0E4C3DF5-FCC2-88F3-9801-2F05ED12DFF1}"/>
              </a:ext>
            </a:extLst>
          </p:cNvPr>
          <p:cNvSpPr/>
          <p:nvPr/>
        </p:nvSpPr>
        <p:spPr>
          <a:xfrm>
            <a:off x="635802" y="3051207"/>
            <a:ext cx="5420683" cy="3089353"/>
          </a:xfrm>
          <a:custGeom>
            <a:avLst/>
            <a:gdLst/>
            <a:ahLst/>
            <a:cxnLst/>
            <a:rect l="l" t="t" r="r" b="b"/>
            <a:pathLst>
              <a:path w="2815734" h="3212974">
                <a:moveTo>
                  <a:pt x="0" y="0"/>
                </a:moveTo>
                <a:lnTo>
                  <a:pt x="2815734" y="0"/>
                </a:lnTo>
                <a:lnTo>
                  <a:pt x="2815734" y="3212974"/>
                </a:lnTo>
                <a:lnTo>
                  <a:pt x="0" y="3212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EAA5EF2F-E2B6-34A3-5898-FA55F15C1AD7}"/>
              </a:ext>
            </a:extLst>
          </p:cNvPr>
          <p:cNvSpPr/>
          <p:nvPr/>
        </p:nvSpPr>
        <p:spPr>
          <a:xfrm rot="20414875">
            <a:off x="5915619" y="4122125"/>
            <a:ext cx="1791614" cy="475297"/>
          </a:xfrm>
          <a:custGeom>
            <a:avLst/>
            <a:gdLst/>
            <a:ahLst/>
            <a:cxnLst/>
            <a:rect l="l" t="t" r="r" b="b"/>
            <a:pathLst>
              <a:path w="1894813" h="299725">
                <a:moveTo>
                  <a:pt x="0" y="0"/>
                </a:moveTo>
                <a:lnTo>
                  <a:pt x="1894813" y="0"/>
                </a:lnTo>
                <a:lnTo>
                  <a:pt x="1894813" y="299725"/>
                </a:lnTo>
                <a:lnTo>
                  <a:pt x="0" y="299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81064E7F-486D-D165-D800-626263049BA5}"/>
              </a:ext>
            </a:extLst>
          </p:cNvPr>
          <p:cNvGrpSpPr/>
          <p:nvPr/>
        </p:nvGrpSpPr>
        <p:grpSpPr>
          <a:xfrm>
            <a:off x="7734841" y="2009274"/>
            <a:ext cx="4100481" cy="3931125"/>
            <a:chOff x="0" y="0"/>
            <a:chExt cx="1230498" cy="438658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21D3B5D0-CF8C-E3B5-555A-B5F7D12B83A9}"/>
                </a:ext>
              </a:extLst>
            </p:cNvPr>
            <p:cNvSpPr/>
            <p:nvPr/>
          </p:nvSpPr>
          <p:spPr>
            <a:xfrm>
              <a:off x="0" y="0"/>
              <a:ext cx="1230498" cy="438658"/>
            </a:xfrm>
            <a:custGeom>
              <a:avLst/>
              <a:gdLst/>
              <a:ahLst/>
              <a:cxnLst/>
              <a:rect l="l" t="t" r="r" b="b"/>
              <a:pathLst>
                <a:path w="1230498" h="438658">
                  <a:moveTo>
                    <a:pt x="3858" y="0"/>
                  </a:moveTo>
                  <a:lnTo>
                    <a:pt x="1226641" y="0"/>
                  </a:lnTo>
                  <a:cubicBezTo>
                    <a:pt x="1227664" y="0"/>
                    <a:pt x="1228645" y="406"/>
                    <a:pt x="1229368" y="1130"/>
                  </a:cubicBezTo>
                  <a:cubicBezTo>
                    <a:pt x="1230092" y="1853"/>
                    <a:pt x="1230498" y="2835"/>
                    <a:pt x="1230498" y="3858"/>
                  </a:cubicBezTo>
                  <a:lnTo>
                    <a:pt x="1230498" y="434800"/>
                  </a:lnTo>
                  <a:cubicBezTo>
                    <a:pt x="1230498" y="436931"/>
                    <a:pt x="1228771" y="438658"/>
                    <a:pt x="1226641" y="438658"/>
                  </a:cubicBezTo>
                  <a:lnTo>
                    <a:pt x="3858" y="438658"/>
                  </a:lnTo>
                  <a:cubicBezTo>
                    <a:pt x="2835" y="438658"/>
                    <a:pt x="1853" y="438252"/>
                    <a:pt x="1130" y="437528"/>
                  </a:cubicBezTo>
                  <a:cubicBezTo>
                    <a:pt x="406" y="436805"/>
                    <a:pt x="0" y="435824"/>
                    <a:pt x="0" y="434800"/>
                  </a:cubicBezTo>
                  <a:lnTo>
                    <a:pt x="0" y="3858"/>
                  </a:lnTo>
                  <a:cubicBezTo>
                    <a:pt x="0" y="1727"/>
                    <a:pt x="1727" y="0"/>
                    <a:pt x="385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F61769BC-E821-64D4-CAB0-ADF1870666B2}"/>
                </a:ext>
              </a:extLst>
            </p:cNvPr>
            <p:cNvSpPr txBox="1"/>
            <p:nvPr/>
          </p:nvSpPr>
          <p:spPr>
            <a:xfrm>
              <a:off x="0" y="-47625"/>
              <a:ext cx="1230498" cy="486283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8" name="Freeform 20">
            <a:extLst>
              <a:ext uri="{FF2B5EF4-FFF2-40B4-BE49-F238E27FC236}">
                <a16:creationId xmlns:a16="http://schemas.microsoft.com/office/drawing/2014/main" id="{69660453-63F6-5AB7-7251-61C445255BC9}"/>
              </a:ext>
            </a:extLst>
          </p:cNvPr>
          <p:cNvSpPr/>
          <p:nvPr/>
        </p:nvSpPr>
        <p:spPr>
          <a:xfrm>
            <a:off x="10943476" y="1837552"/>
            <a:ext cx="497283" cy="898393"/>
          </a:xfrm>
          <a:custGeom>
            <a:avLst/>
            <a:gdLst/>
            <a:ahLst/>
            <a:cxnLst/>
            <a:rect l="l" t="t" r="r" b="b"/>
            <a:pathLst>
              <a:path w="585624" h="813367">
                <a:moveTo>
                  <a:pt x="0" y="0"/>
                </a:moveTo>
                <a:lnTo>
                  <a:pt x="585624" y="0"/>
                </a:lnTo>
                <a:lnTo>
                  <a:pt x="585624" y="813367"/>
                </a:lnTo>
                <a:lnTo>
                  <a:pt x="0" y="813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FE484DDB-B60C-57FA-1989-A09E7D978799}"/>
              </a:ext>
            </a:extLst>
          </p:cNvPr>
          <p:cNvSpPr txBox="1"/>
          <p:nvPr/>
        </p:nvSpPr>
        <p:spPr>
          <a:xfrm>
            <a:off x="993079" y="3979096"/>
            <a:ext cx="4723598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vi-VN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010B32D5-892B-A309-F2E6-44C26289A7AB}"/>
              </a:ext>
            </a:extLst>
          </p:cNvPr>
          <p:cNvSpPr txBox="1"/>
          <p:nvPr/>
        </p:nvSpPr>
        <p:spPr>
          <a:xfrm>
            <a:off x="8500707" y="2991577"/>
            <a:ext cx="3134938" cy="191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7"/>
              </a:lnSpc>
            </a:pPr>
            <a:r>
              <a:rPr lang="en-US" sz="2400" b="1" dirty="0" err="1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Rút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ra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ý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1: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741AB-0B22-9ACB-8333-909ACE2C2C8A}"/>
              </a:ext>
            </a:extLst>
          </p:cNvPr>
          <p:cNvSpPr/>
          <p:nvPr/>
        </p:nvSpPr>
        <p:spPr>
          <a:xfrm>
            <a:off x="4786434" y="1194178"/>
            <a:ext cx="2734532" cy="791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04BC8-F24A-E307-F2A4-FD05A377F9E9}"/>
              </a:ext>
            </a:extLst>
          </p:cNvPr>
          <p:cNvSpPr txBox="1"/>
          <p:nvPr/>
        </p:nvSpPr>
        <p:spPr>
          <a:xfrm>
            <a:off x="7817540" y="3327549"/>
            <a:ext cx="3935081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liêm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khiết</a:t>
            </a:r>
            <a:r>
              <a:rPr lang="vi-VN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80D3B84E-3428-10E8-997C-3177E5B4A9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07091" y="5190828"/>
            <a:ext cx="1193616" cy="909138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8F344FD-8C8F-5120-E00A-29F946931D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6678" y="5642634"/>
            <a:ext cx="558249" cy="647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F7B01D-901E-21D7-6CF7-B98AA0645C56}"/>
              </a:ext>
            </a:extLst>
          </p:cNvPr>
          <p:cNvSpPr txBox="1"/>
          <p:nvPr/>
        </p:nvSpPr>
        <p:spPr>
          <a:xfrm>
            <a:off x="560511" y="1799475"/>
            <a:ext cx="579364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en-US" sz="2400" b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triều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vi-VN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2B636-4D85-5E7B-44E3-ECFA3AD7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2748A9ED-4BB0-2C92-246A-78969B3B41CC}"/>
              </a:ext>
            </a:extLst>
          </p:cNvPr>
          <p:cNvGrpSpPr/>
          <p:nvPr/>
        </p:nvGrpSpPr>
        <p:grpSpPr>
          <a:xfrm>
            <a:off x="257216" y="1909329"/>
            <a:ext cx="5619709" cy="4408053"/>
            <a:chOff x="0" y="0"/>
            <a:chExt cx="1006794" cy="1595006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8A47591C-6215-6A9E-7F20-30DA4437D3E0}"/>
                </a:ext>
              </a:extLst>
            </p:cNvPr>
            <p:cNvSpPr/>
            <p:nvPr/>
          </p:nvSpPr>
          <p:spPr>
            <a:xfrm>
              <a:off x="0" y="0"/>
              <a:ext cx="1006794" cy="1595006"/>
            </a:xfrm>
            <a:custGeom>
              <a:avLst/>
              <a:gdLst/>
              <a:ahLst/>
              <a:cxnLst/>
              <a:rect l="l" t="t" r="r" b="b"/>
              <a:pathLst>
                <a:path w="1006794" h="1595006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569073"/>
                  </a:lnTo>
                  <a:cubicBezTo>
                    <a:pt x="1006794" y="1575951"/>
                    <a:pt x="1004062" y="1582547"/>
                    <a:pt x="999198" y="1587410"/>
                  </a:cubicBezTo>
                  <a:cubicBezTo>
                    <a:pt x="994335" y="1592274"/>
                    <a:pt x="987739" y="1595006"/>
                    <a:pt x="980861" y="1595006"/>
                  </a:cubicBezTo>
                  <a:lnTo>
                    <a:pt x="25933" y="1595006"/>
                  </a:lnTo>
                  <a:cubicBezTo>
                    <a:pt x="19055" y="1595006"/>
                    <a:pt x="12459" y="1592274"/>
                    <a:pt x="7596" y="1587410"/>
                  </a:cubicBezTo>
                  <a:cubicBezTo>
                    <a:pt x="2732" y="1582547"/>
                    <a:pt x="0" y="1575951"/>
                    <a:pt x="0" y="1569073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200">
                <a:latin typeface="+mj-lt"/>
              </a:endParaRP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0B85CBE3-9EB9-22E8-9961-024178FD9C64}"/>
                </a:ext>
              </a:extLst>
            </p:cNvPr>
            <p:cNvSpPr txBox="1"/>
            <p:nvPr/>
          </p:nvSpPr>
          <p:spPr>
            <a:xfrm>
              <a:off x="0" y="-47625"/>
              <a:ext cx="1006794" cy="164263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200">
                <a:latin typeface="+mj-lt"/>
              </a:endParaRPr>
            </a:p>
          </p:txBody>
        </p:sp>
      </p:grpSp>
      <p:sp>
        <p:nvSpPr>
          <p:cNvPr id="6" name="Freeform 10">
            <a:extLst>
              <a:ext uri="{FF2B5EF4-FFF2-40B4-BE49-F238E27FC236}">
                <a16:creationId xmlns:a16="http://schemas.microsoft.com/office/drawing/2014/main" id="{C83C2FC5-362F-63FA-3CB4-959A8F9B4C8A}"/>
              </a:ext>
            </a:extLst>
          </p:cNvPr>
          <p:cNvSpPr/>
          <p:nvPr/>
        </p:nvSpPr>
        <p:spPr>
          <a:xfrm rot="-78655">
            <a:off x="2363286" y="1737544"/>
            <a:ext cx="1438266" cy="349708"/>
          </a:xfrm>
          <a:custGeom>
            <a:avLst/>
            <a:gdLst/>
            <a:ahLst/>
            <a:cxnLst/>
            <a:rect l="l" t="t" r="r" b="b"/>
            <a:pathLst>
              <a:path w="1752527" h="388742">
                <a:moveTo>
                  <a:pt x="0" y="0"/>
                </a:moveTo>
                <a:lnTo>
                  <a:pt x="1752527" y="0"/>
                </a:lnTo>
                <a:lnTo>
                  <a:pt x="1752527" y="388742"/>
                </a:lnTo>
                <a:lnTo>
                  <a:pt x="0" y="38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00" dirty="0">
              <a:latin typeface="+mj-lt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1CF6B7A1-4B7B-0B05-C112-9AF51295AE57}"/>
              </a:ext>
            </a:extLst>
          </p:cNvPr>
          <p:cNvSpPr/>
          <p:nvPr/>
        </p:nvSpPr>
        <p:spPr>
          <a:xfrm rot="-999048">
            <a:off x="5814845" y="3716305"/>
            <a:ext cx="1704821" cy="605910"/>
          </a:xfrm>
          <a:custGeom>
            <a:avLst/>
            <a:gdLst/>
            <a:ahLst/>
            <a:cxnLst/>
            <a:rect l="l" t="t" r="r" b="b"/>
            <a:pathLst>
              <a:path w="2287365" h="777704">
                <a:moveTo>
                  <a:pt x="0" y="0"/>
                </a:moveTo>
                <a:lnTo>
                  <a:pt x="2287364" y="0"/>
                </a:lnTo>
                <a:lnTo>
                  <a:pt x="2287364" y="777704"/>
                </a:lnTo>
                <a:lnTo>
                  <a:pt x="0" y="777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00">
              <a:latin typeface="+mj-lt"/>
            </a:endParaRPr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375E6B36-7FD8-DFA0-B013-A1A81C528B67}"/>
              </a:ext>
            </a:extLst>
          </p:cNvPr>
          <p:cNvSpPr/>
          <p:nvPr/>
        </p:nvSpPr>
        <p:spPr>
          <a:xfrm>
            <a:off x="7285963" y="2837409"/>
            <a:ext cx="3906276" cy="3671341"/>
          </a:xfrm>
          <a:custGeom>
            <a:avLst/>
            <a:gdLst/>
            <a:ahLst/>
            <a:cxnLst/>
            <a:rect l="l" t="t" r="r" b="b"/>
            <a:pathLst>
              <a:path w="2872450" h="3003512">
                <a:moveTo>
                  <a:pt x="0" y="0"/>
                </a:moveTo>
                <a:lnTo>
                  <a:pt x="2872450" y="0"/>
                </a:lnTo>
                <a:lnTo>
                  <a:pt x="2872450" y="3003512"/>
                </a:lnTo>
                <a:lnTo>
                  <a:pt x="0" y="3003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00">
              <a:latin typeface="+mj-lt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ECD0D50A-9253-3542-CFC8-E17A59AA60CB}"/>
              </a:ext>
            </a:extLst>
          </p:cNvPr>
          <p:cNvSpPr txBox="1"/>
          <p:nvPr/>
        </p:nvSpPr>
        <p:spPr>
          <a:xfrm>
            <a:off x="466511" y="2277790"/>
            <a:ext cx="5231818" cy="348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vợ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van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vi-VN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răn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đe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chọt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46ACD891-1341-8269-6D9B-4049A94FDA1A}"/>
              </a:ext>
            </a:extLst>
          </p:cNvPr>
          <p:cNvSpPr txBox="1"/>
          <p:nvPr/>
        </p:nvSpPr>
        <p:spPr>
          <a:xfrm>
            <a:off x="7976686" y="3856040"/>
            <a:ext cx="2812124" cy="152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2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A56D8-24BF-D7AA-831A-B85A17A47147}"/>
              </a:ext>
            </a:extLst>
          </p:cNvPr>
          <p:cNvSpPr txBox="1"/>
          <p:nvPr/>
        </p:nvSpPr>
        <p:spPr>
          <a:xfrm>
            <a:off x="5907624" y="1583901"/>
            <a:ext cx="6103235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02E18D-5700-7071-E6FF-0E9C54812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86D93BCD-6661-4889-907B-FC30B649C511}"/>
              </a:ext>
            </a:extLst>
          </p:cNvPr>
          <p:cNvSpPr/>
          <p:nvPr/>
        </p:nvSpPr>
        <p:spPr>
          <a:xfrm>
            <a:off x="7005260" y="1351126"/>
            <a:ext cx="5371177" cy="3705042"/>
          </a:xfrm>
          <a:custGeom>
            <a:avLst/>
            <a:gdLst/>
            <a:ahLst/>
            <a:cxnLst/>
            <a:rect l="l" t="t" r="r" b="b"/>
            <a:pathLst>
              <a:path w="3117981" h="3106643">
                <a:moveTo>
                  <a:pt x="0" y="0"/>
                </a:moveTo>
                <a:lnTo>
                  <a:pt x="3117981" y="0"/>
                </a:lnTo>
                <a:lnTo>
                  <a:pt x="3117981" y="3106643"/>
                </a:lnTo>
                <a:lnTo>
                  <a:pt x="0" y="3106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C9BC0D9E-F51A-EAB6-1F2E-9C259B631F08}"/>
              </a:ext>
            </a:extLst>
          </p:cNvPr>
          <p:cNvSpPr/>
          <p:nvPr/>
        </p:nvSpPr>
        <p:spPr>
          <a:xfrm rot="7307715" flipV="1">
            <a:off x="5118507" y="3432056"/>
            <a:ext cx="2702980" cy="908429"/>
          </a:xfrm>
          <a:custGeom>
            <a:avLst/>
            <a:gdLst/>
            <a:ahLst/>
            <a:cxnLst/>
            <a:rect l="l" t="t" r="r" b="b"/>
            <a:pathLst>
              <a:path w="2287365" h="777704">
                <a:moveTo>
                  <a:pt x="0" y="0"/>
                </a:moveTo>
                <a:lnTo>
                  <a:pt x="2287365" y="0"/>
                </a:lnTo>
                <a:lnTo>
                  <a:pt x="2287365" y="777704"/>
                </a:lnTo>
                <a:lnTo>
                  <a:pt x="0" y="777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F6D1D2F7-AD44-BA1E-A731-A08F2C606A32}"/>
              </a:ext>
            </a:extLst>
          </p:cNvPr>
          <p:cNvGrpSpPr/>
          <p:nvPr/>
        </p:nvGrpSpPr>
        <p:grpSpPr>
          <a:xfrm>
            <a:off x="492448" y="5185558"/>
            <a:ext cx="7603801" cy="1486760"/>
            <a:chOff x="0" y="0"/>
            <a:chExt cx="1230498" cy="438658"/>
          </a:xfrm>
        </p:grpSpPr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D45B25B7-8D57-9623-053A-0AF19837D8A1}"/>
                </a:ext>
              </a:extLst>
            </p:cNvPr>
            <p:cNvSpPr/>
            <p:nvPr/>
          </p:nvSpPr>
          <p:spPr>
            <a:xfrm>
              <a:off x="0" y="0"/>
              <a:ext cx="1230498" cy="438658"/>
            </a:xfrm>
            <a:custGeom>
              <a:avLst/>
              <a:gdLst/>
              <a:ahLst/>
              <a:cxnLst/>
              <a:rect l="l" t="t" r="r" b="b"/>
              <a:pathLst>
                <a:path w="1230498" h="438658">
                  <a:moveTo>
                    <a:pt x="3858" y="0"/>
                  </a:moveTo>
                  <a:lnTo>
                    <a:pt x="1226641" y="0"/>
                  </a:lnTo>
                  <a:cubicBezTo>
                    <a:pt x="1227664" y="0"/>
                    <a:pt x="1228645" y="406"/>
                    <a:pt x="1229368" y="1130"/>
                  </a:cubicBezTo>
                  <a:cubicBezTo>
                    <a:pt x="1230092" y="1853"/>
                    <a:pt x="1230498" y="2835"/>
                    <a:pt x="1230498" y="3858"/>
                  </a:cubicBezTo>
                  <a:lnTo>
                    <a:pt x="1230498" y="434800"/>
                  </a:lnTo>
                  <a:cubicBezTo>
                    <a:pt x="1230498" y="436931"/>
                    <a:pt x="1228771" y="438658"/>
                    <a:pt x="1226641" y="438658"/>
                  </a:cubicBezTo>
                  <a:lnTo>
                    <a:pt x="3858" y="438658"/>
                  </a:lnTo>
                  <a:cubicBezTo>
                    <a:pt x="2835" y="438658"/>
                    <a:pt x="1853" y="438252"/>
                    <a:pt x="1130" y="437528"/>
                  </a:cubicBezTo>
                  <a:cubicBezTo>
                    <a:pt x="406" y="436805"/>
                    <a:pt x="0" y="435824"/>
                    <a:pt x="0" y="434800"/>
                  </a:cubicBezTo>
                  <a:lnTo>
                    <a:pt x="0" y="3858"/>
                  </a:lnTo>
                  <a:cubicBezTo>
                    <a:pt x="0" y="1727"/>
                    <a:pt x="1727" y="0"/>
                    <a:pt x="385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C53EFF0C-CE58-CCC5-347A-C524DDFF4A86}"/>
                </a:ext>
              </a:extLst>
            </p:cNvPr>
            <p:cNvSpPr txBox="1"/>
            <p:nvPr/>
          </p:nvSpPr>
          <p:spPr>
            <a:xfrm>
              <a:off x="0" y="-47625"/>
              <a:ext cx="1230498" cy="486283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8" name="Freeform 24">
            <a:extLst>
              <a:ext uri="{FF2B5EF4-FFF2-40B4-BE49-F238E27FC236}">
                <a16:creationId xmlns:a16="http://schemas.microsoft.com/office/drawing/2014/main" id="{DE1F5CC7-A758-D1CC-6DFE-4678901A6FD6}"/>
              </a:ext>
            </a:extLst>
          </p:cNvPr>
          <p:cNvSpPr/>
          <p:nvPr/>
        </p:nvSpPr>
        <p:spPr>
          <a:xfrm>
            <a:off x="779082" y="5138250"/>
            <a:ext cx="762673" cy="1038163"/>
          </a:xfrm>
          <a:custGeom>
            <a:avLst/>
            <a:gdLst/>
            <a:ahLst/>
            <a:cxnLst/>
            <a:rect l="l" t="t" r="r" b="b"/>
            <a:pathLst>
              <a:path w="585624" h="813367">
                <a:moveTo>
                  <a:pt x="0" y="0"/>
                </a:moveTo>
                <a:lnTo>
                  <a:pt x="585624" y="0"/>
                </a:lnTo>
                <a:lnTo>
                  <a:pt x="585624" y="813367"/>
                </a:lnTo>
                <a:lnTo>
                  <a:pt x="0" y="813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4E50D568-AAB1-BE6A-C5F7-DE6F5506CB28}"/>
              </a:ext>
            </a:extLst>
          </p:cNvPr>
          <p:cNvSpPr txBox="1"/>
          <p:nvPr/>
        </p:nvSpPr>
        <p:spPr>
          <a:xfrm>
            <a:off x="7757551" y="2134893"/>
            <a:ext cx="3858003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US" sz="2400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52F2FD5E-2BF2-2431-9A08-21E00CC421C7}"/>
              </a:ext>
            </a:extLst>
          </p:cNvPr>
          <p:cNvSpPr txBox="1"/>
          <p:nvPr/>
        </p:nvSpPr>
        <p:spPr>
          <a:xfrm>
            <a:off x="1737031" y="5313881"/>
            <a:ext cx="6140143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vi-VN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Rút ra ý đoạn 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vi-VN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0BA13-EA3C-427F-D870-15C3C978FB8E}"/>
              </a:ext>
            </a:extLst>
          </p:cNvPr>
          <p:cNvSpPr txBox="1"/>
          <p:nvPr/>
        </p:nvSpPr>
        <p:spPr>
          <a:xfrm>
            <a:off x="1136935" y="1731272"/>
            <a:ext cx="5492179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E488E-F955-D403-3157-F9A3CD317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CC523D9-879F-0EB2-D79E-B59D87E073E7}"/>
              </a:ext>
            </a:extLst>
          </p:cNvPr>
          <p:cNvGrpSpPr/>
          <p:nvPr/>
        </p:nvGrpSpPr>
        <p:grpSpPr>
          <a:xfrm>
            <a:off x="887859" y="2541649"/>
            <a:ext cx="10416281" cy="3735145"/>
            <a:chOff x="0" y="0"/>
            <a:chExt cx="4491524" cy="226245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832DFF-64BA-B268-7592-573C3F6FE413}"/>
                </a:ext>
              </a:extLst>
            </p:cNvPr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4E0A33D-1137-BDB3-FD26-2007E8AE4257}"/>
                </a:ext>
              </a:extLst>
            </p:cNvPr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8026CF36-BD83-9C5A-D8EC-3C9CFCA0E7ED}"/>
              </a:ext>
            </a:extLst>
          </p:cNvPr>
          <p:cNvSpPr/>
          <p:nvPr/>
        </p:nvSpPr>
        <p:spPr>
          <a:xfrm rot="16388078">
            <a:off x="10434307" y="5321105"/>
            <a:ext cx="1517910" cy="1477366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D9615BE4-9D52-EC24-8C69-7A6D5354A08F}"/>
              </a:ext>
            </a:extLst>
          </p:cNvPr>
          <p:cNvSpPr/>
          <p:nvPr/>
        </p:nvSpPr>
        <p:spPr>
          <a:xfrm flipH="1">
            <a:off x="7101175" y="2826691"/>
            <a:ext cx="2683" cy="323634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EF198F16-29F9-2523-2A55-63640B2191A4}"/>
              </a:ext>
            </a:extLst>
          </p:cNvPr>
          <p:cNvSpPr txBox="1"/>
          <p:nvPr/>
        </p:nvSpPr>
        <p:spPr>
          <a:xfrm>
            <a:off x="1213261" y="2826691"/>
            <a:ext cx="5565195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tâu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quở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ban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DD7A646-DED0-7C0A-C5DA-CF5A6924E270}"/>
              </a:ext>
            </a:extLst>
          </p:cNvPr>
          <p:cNvSpPr txBox="1"/>
          <p:nvPr/>
        </p:nvSpPr>
        <p:spPr>
          <a:xfrm>
            <a:off x="7314719" y="2869177"/>
            <a:ext cx="3654812" cy="2214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</a:p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thắn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en-US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89568-F0EF-1B50-2941-6CC0C7A578BF}"/>
              </a:ext>
            </a:extLst>
          </p:cNvPr>
          <p:cNvSpPr txBox="1"/>
          <p:nvPr/>
        </p:nvSpPr>
        <p:spPr>
          <a:xfrm>
            <a:off x="1213261" y="1689258"/>
            <a:ext cx="10778438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4620E-FF9F-F2C6-8DB8-FF8C7BBC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B581EBC1-EC88-B0D3-5775-C4E005F3C5F0}"/>
              </a:ext>
            </a:extLst>
          </p:cNvPr>
          <p:cNvGrpSpPr/>
          <p:nvPr/>
        </p:nvGrpSpPr>
        <p:grpSpPr>
          <a:xfrm>
            <a:off x="547254" y="2064927"/>
            <a:ext cx="11097491" cy="4252746"/>
            <a:chOff x="0" y="0"/>
            <a:chExt cx="3501105" cy="1788725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CE0AE89-0EFA-76F2-7A97-7056092132EF}"/>
                </a:ext>
              </a:extLst>
            </p:cNvPr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E40DA63-B607-C183-D4BD-8F1507D8EE98}"/>
                </a:ext>
              </a:extLst>
            </p:cNvPr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5DB2D87-6400-B7EE-A41A-C6320206B327}"/>
              </a:ext>
            </a:extLst>
          </p:cNvPr>
          <p:cNvSpPr txBox="1"/>
          <p:nvPr/>
        </p:nvSpPr>
        <p:spPr>
          <a:xfrm>
            <a:off x="1058558" y="2327629"/>
            <a:ext cx="10159711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kern="1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en-US" sz="2400" kern="1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Ba sự việc trong bài đọc nói lên điều gì về Trần Thủ Độ</a:t>
            </a:r>
            <a:r>
              <a:rPr lang="vi-VN" sz="2400" kern="1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AED79-6637-CBF9-1A26-99C87CE472B7}"/>
              </a:ext>
            </a:extLst>
          </p:cNvPr>
          <p:cNvSpPr txBox="1"/>
          <p:nvPr/>
        </p:nvSpPr>
        <p:spPr>
          <a:xfrm>
            <a:off x="973731" y="2899315"/>
            <a:ext cx="8875681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 em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VD: </a:t>
            </a:r>
          </a:p>
          <a:p>
            <a:pPr marL="647978" lvl="1" indent="-359988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647978" lvl="1" indent="-359988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cương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latin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0B2FF48-59B8-7966-D007-2AF12DFA0D75}"/>
              </a:ext>
            </a:extLst>
          </p:cNvPr>
          <p:cNvSpPr/>
          <p:nvPr/>
        </p:nvSpPr>
        <p:spPr>
          <a:xfrm>
            <a:off x="4728318" y="1689803"/>
            <a:ext cx="2735361" cy="743095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602E56E5-CE25-482B-EB34-7606D214F47E}"/>
              </a:ext>
            </a:extLst>
          </p:cNvPr>
          <p:cNvSpPr/>
          <p:nvPr/>
        </p:nvSpPr>
        <p:spPr>
          <a:xfrm>
            <a:off x="9898272" y="5041232"/>
            <a:ext cx="2293728" cy="1538335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</p:spTree>
    <p:extLst>
      <p:ext uri="{BB962C8B-B14F-4D97-AF65-F5344CB8AC3E}">
        <p14:creationId xmlns:p14="http://schemas.microsoft.com/office/powerpoint/2010/main" val="21558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3E5C0-7C45-D847-80E9-E6625775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6C4EAC0-DC00-10FC-1E3D-C484EBA7A9BB}"/>
              </a:ext>
            </a:extLst>
          </p:cNvPr>
          <p:cNvGrpSpPr/>
          <p:nvPr/>
        </p:nvGrpSpPr>
        <p:grpSpPr>
          <a:xfrm>
            <a:off x="5927841" y="1862977"/>
            <a:ext cx="5699816" cy="4582963"/>
            <a:chOff x="0" y="0"/>
            <a:chExt cx="2383069" cy="322566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42D27BC-BF45-418A-084D-DC7FDA72F9E1}"/>
                </a:ext>
              </a:extLst>
            </p:cNvPr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2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B57CD82-BCEE-1F45-287C-9C8F7B438D7E}"/>
                </a:ext>
              </a:extLst>
            </p:cNvPr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200">
                <a:latin typeface="+mj-lt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27F5441-90E6-55D9-3C2D-33944D84E233}"/>
              </a:ext>
            </a:extLst>
          </p:cNvPr>
          <p:cNvSpPr/>
          <p:nvPr/>
        </p:nvSpPr>
        <p:spPr>
          <a:xfrm flipH="1">
            <a:off x="8962854" y="4325170"/>
            <a:ext cx="2538823" cy="204005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00">
              <a:latin typeface="+mj-lt"/>
            </a:endParaRPr>
          </a:p>
        </p:txBody>
      </p:sp>
      <p:sp>
        <p:nvSpPr>
          <p:cNvPr id="7" name="Rounded Rectangular Callout 9">
            <a:extLst>
              <a:ext uri="{FF2B5EF4-FFF2-40B4-BE49-F238E27FC236}">
                <a16:creationId xmlns:a16="http://schemas.microsoft.com/office/drawing/2014/main" id="{59E41AF1-5953-96E4-CFB2-D870FA8FABF8}"/>
              </a:ext>
            </a:extLst>
          </p:cNvPr>
          <p:cNvSpPr/>
          <p:nvPr/>
        </p:nvSpPr>
        <p:spPr>
          <a:xfrm>
            <a:off x="690996" y="2007705"/>
            <a:ext cx="4608124" cy="1311965"/>
          </a:xfrm>
          <a:prstGeom prst="wedgeRoundRectCallout">
            <a:avLst>
              <a:gd name="adj1" fmla="val 1"/>
              <a:gd name="adj2" fmla="val 1020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200" dirty="0">
                <a:latin typeface="+mj-lt"/>
                <a:cs typeface="Arial" panose="020B0604020202020204" pitchFamily="34" charset="0"/>
              </a:rPr>
              <a:t>Em hãy nêu cảm nhận của mình về ý nghĩa của bài đọc?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EAF04-051C-EF22-2176-D9FA4FBD2E21}"/>
              </a:ext>
            </a:extLst>
          </p:cNvPr>
          <p:cNvSpPr txBox="1"/>
          <p:nvPr/>
        </p:nvSpPr>
        <p:spPr>
          <a:xfrm>
            <a:off x="6331864" y="2007705"/>
            <a:ext cx="4891769" cy="255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Bài đọc ca ng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ợi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cương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2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vi-VN" sz="22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37E25CE-0615-C022-ED5E-562C59EB8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2455" y="3429046"/>
            <a:ext cx="2280188" cy="31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80304" y="2289183"/>
            <a:ext cx="10031392" cy="20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22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3: Thái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sư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Trần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Thủ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Độ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9A6C2-6A3E-D4DE-7788-A11FC9461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68F6390D-BF5A-FF21-7078-15232EC3F2AD}"/>
              </a:ext>
            </a:extLst>
          </p:cNvPr>
          <p:cNvGrpSpPr/>
          <p:nvPr/>
        </p:nvGrpSpPr>
        <p:grpSpPr>
          <a:xfrm>
            <a:off x="565379" y="1833833"/>
            <a:ext cx="5335768" cy="4760251"/>
            <a:chOff x="0" y="0"/>
            <a:chExt cx="2383069" cy="3225666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EC91EF95-036F-B3C2-8639-ACC7C22B5788}"/>
                </a:ext>
              </a:extLst>
            </p:cNvPr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4400">
                <a:latin typeface="+mj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2E0BB35-7538-FF3A-1B2E-7A06CFC28733}"/>
                </a:ext>
              </a:extLst>
            </p:cNvPr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4400">
                <a:latin typeface="+mj-lt"/>
              </a:endParaRPr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270F6507-1682-F1C2-EAB9-E2FF4C60680E}"/>
              </a:ext>
            </a:extLst>
          </p:cNvPr>
          <p:cNvSpPr/>
          <p:nvPr/>
        </p:nvSpPr>
        <p:spPr>
          <a:xfrm flipH="1">
            <a:off x="1994267" y="4330045"/>
            <a:ext cx="2477992" cy="188750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>
              <a:latin typeface="+mj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D957D18-4E9D-A889-A8CE-32826C37172C}"/>
              </a:ext>
            </a:extLst>
          </p:cNvPr>
          <p:cNvSpPr txBox="1"/>
          <p:nvPr/>
        </p:nvSpPr>
        <p:spPr>
          <a:xfrm>
            <a:off x="1041870" y="2129018"/>
            <a:ext cx="4382786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Hoạt</a:t>
            </a:r>
            <a:r>
              <a:rPr lang="en-US" sz="44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400" b="1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động</a:t>
            </a:r>
            <a:r>
              <a:rPr lang="en-US" sz="4400" b="1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4400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400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nâng</a:t>
            </a:r>
            <a:r>
              <a:rPr lang="en-US" sz="4400" dirty="0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400" dirty="0" err="1">
                <a:solidFill>
                  <a:srgbClr val="01070A"/>
                </a:solidFill>
                <a:latin typeface="+mn-lt"/>
                <a:ea typeface="Carelia"/>
                <a:cs typeface="Arial" panose="020B0604020202020204" pitchFamily="34" charset="0"/>
                <a:sym typeface="Carelia"/>
              </a:rPr>
              <a:t>cao</a:t>
            </a:r>
            <a:endParaRPr lang="en-US" sz="4400" dirty="0">
              <a:solidFill>
                <a:srgbClr val="01070A"/>
              </a:solidFill>
              <a:latin typeface="+mn-lt"/>
              <a:ea typeface="Carelia"/>
              <a:cs typeface="Arial" panose="020B0604020202020204" pitchFamily="34" charset="0"/>
              <a:sym typeface="Carelia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E2F9747-2944-F913-A279-E110E2EB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44197" y="1573387"/>
            <a:ext cx="4939301" cy="47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D14C0-C0A3-84F3-50D6-3C6CA5B7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9">
            <a:extLst>
              <a:ext uri="{FF2B5EF4-FFF2-40B4-BE49-F238E27FC236}">
                <a16:creationId xmlns:a16="http://schemas.microsoft.com/office/drawing/2014/main" id="{DDD6CBEA-A677-B534-F94A-87AE351CE0B7}"/>
              </a:ext>
            </a:extLst>
          </p:cNvPr>
          <p:cNvSpPr/>
          <p:nvPr/>
        </p:nvSpPr>
        <p:spPr>
          <a:xfrm>
            <a:off x="6395614" y="757079"/>
            <a:ext cx="5328144" cy="3414875"/>
          </a:xfrm>
          <a:prstGeom prst="cloudCallout">
            <a:avLst>
              <a:gd name="adj1" fmla="val -42843"/>
              <a:gd name="adj2" fmla="val 785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E</a:t>
            </a:r>
            <a:r>
              <a:rPr lang="en-VN" sz="2400" dirty="0">
                <a:latin typeface="+mj-lt"/>
                <a:cs typeface="Arial" panose="020B0604020202020204" pitchFamily="34" charset="0"/>
              </a:rPr>
              <a:t>m hãy nhắc lại nội dung, ý nghĩa bài đọc “Thái sư Trần Thủ Độ”?</a:t>
            </a:r>
          </a:p>
        </p:txBody>
      </p:sp>
      <p:pic>
        <p:nvPicPr>
          <p:cNvPr id="4" name="Picture 37">
            <a:extLst>
              <a:ext uri="{FF2B5EF4-FFF2-40B4-BE49-F238E27FC236}">
                <a16:creationId xmlns:a16="http://schemas.microsoft.com/office/drawing/2014/main" id="{907B3895-4BC7-9D73-FC19-DE1936A1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1488" y="2033337"/>
            <a:ext cx="5688294" cy="44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8784D3-ECE4-A534-7767-0C3E9144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0">
            <a:extLst>
              <a:ext uri="{FF2B5EF4-FFF2-40B4-BE49-F238E27FC236}">
                <a16:creationId xmlns:a16="http://schemas.microsoft.com/office/drawing/2014/main" id="{C84BA6A0-7701-936D-CC3F-3FFFB131C323}"/>
              </a:ext>
            </a:extLst>
          </p:cNvPr>
          <p:cNvSpPr txBox="1"/>
          <p:nvPr/>
        </p:nvSpPr>
        <p:spPr>
          <a:xfrm>
            <a:off x="3338271" y="1551105"/>
            <a:ext cx="5515454" cy="60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Luyện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diễn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cảm</a:t>
            </a:r>
            <a:endParaRPr lang="en-US" sz="24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290708DB-3D57-9703-DE60-65C40F3BF842}"/>
              </a:ext>
            </a:extLst>
          </p:cNvPr>
          <p:cNvSpPr txBox="1"/>
          <p:nvPr/>
        </p:nvSpPr>
        <p:spPr>
          <a:xfrm>
            <a:off x="1541948" y="2357553"/>
            <a:ext cx="9108099" cy="2142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nể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chầu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ứa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tâu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VN" sz="2400" kern="1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–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Bệ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hạ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Hạ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en-US" sz="2400" kern="1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lắm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400" kern="1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35">
            <a:extLst>
              <a:ext uri="{FF2B5EF4-FFF2-40B4-BE49-F238E27FC236}">
                <a16:creationId xmlns:a16="http://schemas.microsoft.com/office/drawing/2014/main" id="{EF95561E-9785-0115-77F2-25004DCA96D3}"/>
              </a:ext>
            </a:extLst>
          </p:cNvPr>
          <p:cNvSpPr/>
          <p:nvPr/>
        </p:nvSpPr>
        <p:spPr>
          <a:xfrm>
            <a:off x="9649327" y="4714939"/>
            <a:ext cx="2416478" cy="198922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10" y="0"/>
                </a:lnTo>
                <a:lnTo>
                  <a:pt x="4653210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81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D379D-770C-16F3-1B17-FBFEFE50C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51E1876-B16C-43F1-915D-5BB55E7E704E}"/>
              </a:ext>
            </a:extLst>
          </p:cNvPr>
          <p:cNvSpPr txBox="1"/>
          <p:nvPr/>
        </p:nvSpPr>
        <p:spPr>
          <a:xfrm>
            <a:off x="452700" y="1137245"/>
            <a:ext cx="11520311" cy="4646505"/>
          </a:xfrm>
          <a:prstGeom prst="rect">
            <a:avLst/>
          </a:prstGeom>
        </p:spPr>
        <p:txBody>
          <a:bodyPr lIns="32001" tIns="32001" rIns="32001" bIns="32001" rtlCol="0" anchor="ctr"/>
          <a:lstStyle/>
          <a:p>
            <a:pPr algn="ctr">
              <a:lnSpc>
                <a:spcPts val="2022"/>
              </a:lnSpc>
              <a:spcBef>
                <a:spcPct val="0"/>
              </a:spcBef>
            </a:pPr>
            <a:endParaRPr sz="2400">
              <a:latin typeface="+mj-lt"/>
            </a:endParaRP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131ADF1B-7074-8AB5-2DF2-4BAF873D1076}"/>
              </a:ext>
            </a:extLst>
          </p:cNvPr>
          <p:cNvSpPr txBox="1"/>
          <p:nvPr/>
        </p:nvSpPr>
        <p:spPr>
          <a:xfrm>
            <a:off x="747363" y="2285758"/>
            <a:ext cx="10697270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Vua đem viên quan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đến gặp Trần Thủ Độ và nói: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 algn="just">
              <a:lnSpc>
                <a:spcPct val="150000"/>
              </a:lnSpc>
            </a:pP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– Kẻ này dám tâu xuống với trẫm</a:t>
            </a:r>
            <a:r>
              <a:rPr lang="en-US" sz="2400" kern="1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là Thượng phụ </a:t>
            </a: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chuyên quyền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nguy cho xã tắc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Trần Thủ Độ </a:t>
            </a: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trầm ngâm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suy nghĩ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rồi tâu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://</a:t>
            </a:r>
          </a:p>
          <a:p>
            <a:pPr algn="just">
              <a:lnSpc>
                <a:spcPct val="150000"/>
              </a:lnSpc>
            </a:pP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– </a:t>
            </a: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Quả 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 chuyện như vậy.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Xin Bệ hạ </a:t>
            </a:r>
            <a:r>
              <a:rPr lang="vi-VN" sz="2400" b="1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quở trách 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4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và ban thưởng cho người nói thật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583EC334-2CC6-40EA-B019-B1D842C216AD}"/>
              </a:ext>
            </a:extLst>
          </p:cNvPr>
          <p:cNvSpPr txBox="1"/>
          <p:nvPr/>
        </p:nvSpPr>
        <p:spPr>
          <a:xfrm>
            <a:off x="3338271" y="1551105"/>
            <a:ext cx="5515454" cy="60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Luyện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diễn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cảm</a:t>
            </a:r>
            <a:endParaRPr lang="en-US" sz="24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1" name="Freeform 35">
            <a:extLst>
              <a:ext uri="{FF2B5EF4-FFF2-40B4-BE49-F238E27FC236}">
                <a16:creationId xmlns:a16="http://schemas.microsoft.com/office/drawing/2014/main" id="{D0C29C26-704D-AA4E-C884-EFB293C4E095}"/>
              </a:ext>
            </a:extLst>
          </p:cNvPr>
          <p:cNvSpPr/>
          <p:nvPr/>
        </p:nvSpPr>
        <p:spPr>
          <a:xfrm>
            <a:off x="9649327" y="4714939"/>
            <a:ext cx="2416478" cy="198922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10" y="0"/>
                </a:lnTo>
                <a:lnTo>
                  <a:pt x="4653210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2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EE2FA7C-14A4-95C2-A784-36A9382C5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14694DF-B716-F844-12EB-68D20392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21" name="Hexagon 20">
            <a:extLst>
              <a:ext uri="{FF2B5EF4-FFF2-40B4-BE49-F238E27FC236}">
                <a16:creationId xmlns:a16="http://schemas.microsoft.com/office/drawing/2014/main" id="{6FC31841-A2E7-E510-4EEA-FA25CF7F1F84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BAAB1356-177C-55E3-D749-A00D89D34BF5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B798641F-F4CF-1BDB-FB27-6C6ED5EAA0DF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A80A50F5-8A3A-354C-B2A3-5DED93B549AC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509779-A58E-C585-738D-AB99CC097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A73727-D907-28BF-F118-876A353ED0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7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C5094B16-3EE5-0DB9-26C7-A21ADBE9A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F5549-5C47-E475-F139-49FC560DD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23361-EE49-C02D-DB34-8B459711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4196183"/>
            <a:ext cx="2650039" cy="26618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917862-5C6B-1E79-6B02-FC452CEA7584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 dirty="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46A13-675C-825A-9E01-526A2C610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0" y="1092264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A3A33-A71F-2A85-DDE8-FAEEA58EA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6847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E82B9-E484-4DCF-E8B3-B9958BA17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66D37-4087-5D5F-776E-BD22CD996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1A7F73C-5751-4549-E3E7-319E79A24003}"/>
              </a:ext>
            </a:extLst>
          </p:cNvPr>
          <p:cNvSpPr/>
          <p:nvPr/>
        </p:nvSpPr>
        <p:spPr>
          <a:xfrm>
            <a:off x="841150" y="2854173"/>
            <a:ext cx="439463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Muốn xin riêng cho một người làm chức câu đương.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1BE10091-3723-3393-E15A-AB8F6459B40A}"/>
              </a:ext>
            </a:extLst>
          </p:cNvPr>
          <p:cNvSpPr/>
          <p:nvPr/>
        </p:nvSpPr>
        <p:spPr>
          <a:xfrm>
            <a:off x="841150" y="4499994"/>
            <a:ext cx="439463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tiến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cử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cháu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gái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phi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cung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7F7E9C3A-3FC7-1B2F-B095-D4318CC37D45}"/>
              </a:ext>
            </a:extLst>
          </p:cNvPr>
          <p:cNvSpPr/>
          <p:nvPr/>
        </p:nvSpPr>
        <p:spPr>
          <a:xfrm>
            <a:off x="6096000" y="2854173"/>
            <a:ext cx="44418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xin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mảnh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ngự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BFBF88C4-C7BF-64F8-B39B-0098E02B5F29}"/>
              </a:ext>
            </a:extLst>
          </p:cNvPr>
          <p:cNvSpPr/>
          <p:nvPr/>
        </p:nvSpPr>
        <p:spPr>
          <a:xfrm>
            <a:off x="6096000" y="4499994"/>
            <a:ext cx="44418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trai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D1DB6356-5F5B-8472-CC5E-916698A9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3DF1B450-05F4-7285-F250-7C424A310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89989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8DBF382B-A2FE-AE93-3677-1451B610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73718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577051-2DDC-EB8D-1A38-6DA379BF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2CE-698F-1D00-CE45-A0AE9A7B7234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Linh Từ Quốc Mẫu, vợ thái sư Trần Thủ Độ,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muốn làm gì?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EEFEE-8CA8-9127-1FB0-CA81909D3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8" y="552942"/>
            <a:ext cx="2071868" cy="2071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DA6250-3C93-B566-40D5-60D98CF908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1288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97170-46F7-8400-DB30-DD213B71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2886A-BCF0-AEFD-7145-BC9BF943E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49B9BA8-D556-097D-D50A-0F0D3D046BD0}"/>
              </a:ext>
            </a:extLst>
          </p:cNvPr>
          <p:cNvSpPr/>
          <p:nvPr/>
        </p:nvSpPr>
        <p:spPr>
          <a:xfrm>
            <a:off x="704105" y="2645248"/>
            <a:ext cx="51144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mắng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Linh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trận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6ED2038C-7AAE-DE3B-8C14-9B91A4876DC7}"/>
              </a:ext>
            </a:extLst>
          </p:cNvPr>
          <p:cNvSpPr/>
          <p:nvPr/>
        </p:nvSpPr>
        <p:spPr>
          <a:xfrm>
            <a:off x="704105" y="4291069"/>
            <a:ext cx="51144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ý,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chặt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ngón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tay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đương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C8DCCAC8-3487-BF1E-F79C-1201D4394DA1}"/>
              </a:ext>
            </a:extLst>
          </p:cNvPr>
          <p:cNvSpPr/>
          <p:nvPr/>
        </p:nvSpPr>
        <p:spPr>
          <a:xfrm>
            <a:off x="6258605" y="2645248"/>
            <a:ext cx="51144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ý,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chặt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ngón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đương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DFA27817-31CB-B3F9-866E-94F0DC191B79}"/>
              </a:ext>
            </a:extLst>
          </p:cNvPr>
          <p:cNvSpPr/>
          <p:nvPr/>
        </p:nvSpPr>
        <p:spPr>
          <a:xfrm>
            <a:off x="6258605" y="4291069"/>
            <a:ext cx="511448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gọi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tới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kiểm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hạch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đương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52F8955D-FC71-D512-C268-29F52198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457" y="3325538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83492983-2564-D65E-92E8-372FB77E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649" y="5259551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B5AC694-0190-A6EA-F78A-C49AD1DD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44" y="3582438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1AD75-268E-F1AB-DEDE-CD22944C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44" y="5213943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E96AEC-ECC1-C93B-7C02-6E6B129A1309}"/>
              </a:ext>
            </a:extLst>
          </p:cNvPr>
          <p:cNvSpPr/>
          <p:nvPr/>
        </p:nvSpPr>
        <p:spPr>
          <a:xfrm>
            <a:off x="704105" y="999427"/>
            <a:ext cx="10668982" cy="1426464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Khi có người muốn xin chức câu đương,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Trần Thủ Độ đã làm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C36D3E-7719-F149-6C10-CC2AE5245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8" y="396526"/>
            <a:ext cx="2071868" cy="2071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A9C2C-A403-3BAF-B52F-75AA76866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3485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75529-0E71-F46B-CA67-60C59ACFA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612D2-8C5E-7CF8-075B-0CE4C7B6B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925F1E51-F1E5-3647-5CC6-DCF3A1A3665F}"/>
              </a:ext>
            </a:extLst>
          </p:cNvPr>
          <p:cNvSpPr/>
          <p:nvPr/>
        </p:nvSpPr>
        <p:spPr>
          <a:xfrm>
            <a:off x="841149" y="2105334"/>
            <a:ext cx="4781607" cy="1922632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Linh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lén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hối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mách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98194CBA-4E66-8F22-08A6-19E0A6555D97}"/>
              </a:ext>
            </a:extLst>
          </p:cNvPr>
          <p:cNvSpPr/>
          <p:nvPr/>
        </p:nvSpPr>
        <p:spPr>
          <a:xfrm>
            <a:off x="841150" y="4247322"/>
            <a:ext cx="4781606" cy="1922632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Linh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kiểm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vô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cớ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93AB0821-32DD-E770-771E-C198909E5B95}"/>
              </a:ext>
            </a:extLst>
          </p:cNvPr>
          <p:cNvSpPr/>
          <p:nvPr/>
        </p:nvSpPr>
        <p:spPr>
          <a:xfrm>
            <a:off x="6569242" y="2105333"/>
            <a:ext cx="4781608" cy="1922632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Linh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phi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ngựa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cung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đem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tâu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F6C7C8D0-A46E-D897-414F-F2221DFCDC6B}"/>
              </a:ext>
            </a:extLst>
          </p:cNvPr>
          <p:cNvSpPr/>
          <p:nvPr/>
        </p:nvSpPr>
        <p:spPr>
          <a:xfrm>
            <a:off x="6569240" y="4247322"/>
            <a:ext cx="4781608" cy="1922632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Linh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chỗ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thềm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cấm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ngăn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bà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kẻ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khinh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nhờn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8939A7D-468C-AE86-4B1C-A7DF1BBE6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39" y="569803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C5C1CCAD-9983-6EB9-3F66-7223340C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37" y="565707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25AD2698-424C-CCD4-0B20-E89118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37" y="351936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AE6A2-295F-A903-E292-EEFCC005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743" y="3421790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2BB6F5-BB45-11A7-8B5A-7BA9B9FD924C}"/>
              </a:ext>
            </a:extLst>
          </p:cNvPr>
          <p:cNvSpPr/>
          <p:nvPr/>
        </p:nvSpPr>
        <p:spPr>
          <a:xfrm>
            <a:off x="867596" y="663696"/>
            <a:ext cx="10483252" cy="1212080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Người quân hiệu đã làm gì khiến Linh Từ Quốc Mẫu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phải về mách với Trần Thủ Độ?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4AADB9-70D0-1AD4-C800-47E17A48C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8" y="300270"/>
            <a:ext cx="2071868" cy="2071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7FFC61-78F9-AA45-8C6E-CD48B9DF0E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56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82F43ED7-051F-DF4C-2F49-AD632B42DF67}"/>
              </a:ext>
            </a:extLst>
          </p:cNvPr>
          <p:cNvGrpSpPr/>
          <p:nvPr/>
        </p:nvGrpSpPr>
        <p:grpSpPr>
          <a:xfrm>
            <a:off x="565379" y="1833833"/>
            <a:ext cx="5335768" cy="4760251"/>
            <a:chOff x="0" y="0"/>
            <a:chExt cx="2383069" cy="322566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27DB733-7B48-66E8-A9F2-31E01F48E524}"/>
                </a:ext>
              </a:extLst>
            </p:cNvPr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4400">
                <a:latin typeface="+mj-lt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D0DB7CC-B1DD-8F9C-B1AB-6E59A8F4184E}"/>
                </a:ext>
              </a:extLst>
            </p:cNvPr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4400">
                <a:latin typeface="+mj-lt"/>
              </a:endParaRPr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E9CD5EE5-6B3E-52CE-034A-CA7A3CCB1754}"/>
              </a:ext>
            </a:extLst>
          </p:cNvPr>
          <p:cNvSpPr/>
          <p:nvPr/>
        </p:nvSpPr>
        <p:spPr>
          <a:xfrm flipH="1">
            <a:off x="1994267" y="4330045"/>
            <a:ext cx="2477992" cy="188750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>
              <a:latin typeface="+mj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408B78A-3597-43A2-CBEB-756243EE5278}"/>
              </a:ext>
            </a:extLst>
          </p:cNvPr>
          <p:cNvSpPr txBox="1"/>
          <p:nvPr/>
        </p:nvSpPr>
        <p:spPr>
          <a:xfrm>
            <a:off x="1041870" y="2332439"/>
            <a:ext cx="4382786" cy="149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43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Hoạt</a:t>
            </a:r>
            <a:r>
              <a:rPr lang="en-US" sz="43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3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động</a:t>
            </a:r>
            <a:r>
              <a:rPr lang="en-US" sz="43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1</a:t>
            </a:r>
          </a:p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4300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4300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300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thành</a:t>
            </a:r>
            <a:r>
              <a:rPr lang="en-US" sz="4300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300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tiếng</a:t>
            </a:r>
            <a:endParaRPr lang="en-US" sz="4300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D4EF945-8345-F2E9-CD0A-CBE04A5FE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44197" y="1573387"/>
            <a:ext cx="4939301" cy="47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D763A-B638-C05C-BBE1-2E954C2E3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8A4D4-12A7-E4BB-7420-7FDD67C82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B0173F18-BC6C-1923-3C0A-8FBED5735A4B}"/>
              </a:ext>
            </a:extLst>
          </p:cNvPr>
          <p:cNvSpPr/>
          <p:nvPr/>
        </p:nvSpPr>
        <p:spPr>
          <a:xfrm>
            <a:off x="841150" y="2090149"/>
            <a:ext cx="4883040" cy="155668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100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roi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đuổi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khỏi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cung</a:t>
            </a: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D6EB60A7-C94A-AA80-3A1E-74543CD693C3}"/>
              </a:ext>
            </a:extLst>
          </p:cNvPr>
          <p:cNvSpPr/>
          <p:nvPr/>
        </p:nvSpPr>
        <p:spPr>
          <a:xfrm>
            <a:off x="841151" y="3774038"/>
            <a:ext cx="4883039" cy="222536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vi-VN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Gọi đến, nghe anh ta kể rõ ngọn ngành, không những không trách móc mà còn thưởng cho bạc vàng vì người quân hiệu đã biết giữ phép nước.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A9BEC5B4-437E-B76B-E34B-9DB489687D5C}"/>
              </a:ext>
            </a:extLst>
          </p:cNvPr>
          <p:cNvSpPr/>
          <p:nvPr/>
        </p:nvSpPr>
        <p:spPr>
          <a:xfrm>
            <a:off x="6096000" y="2094673"/>
            <a:ext cx="4883040" cy="222536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anh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ta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rõ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ngọn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ngành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trách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móc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thăng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thưởng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bạc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vàng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quân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hiệu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VN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D055EA55-E3F7-74BC-5112-FB5B9C5AFBAF}"/>
              </a:ext>
            </a:extLst>
          </p:cNvPr>
          <p:cNvSpPr/>
          <p:nvPr/>
        </p:nvSpPr>
        <p:spPr>
          <a:xfrm>
            <a:off x="6096002" y="4415832"/>
            <a:ext cx="4883038" cy="1583573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vi-VN" sz="18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Xử trảm trước đám đông người để răn dạy kẻ dưới không được khinh nhờn vợ của mình.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99BA1B8C-0028-00CE-BC48-8ED8A2D9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8" y="5339039"/>
            <a:ext cx="643958" cy="5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B02DB5D1-ED29-BDBA-8A1A-AF06B055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646" y="5503870"/>
            <a:ext cx="609394" cy="5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BA25DD3C-7576-81F2-C887-A6AAC567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17" y="3220220"/>
            <a:ext cx="589751" cy="5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D06C8B-9052-5551-CDA6-E63C4518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357" y="3806854"/>
            <a:ext cx="628683" cy="56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95F389-0CFB-EDFA-FE7A-A817DF93869A}"/>
              </a:ext>
            </a:extLst>
          </p:cNvPr>
          <p:cNvSpPr/>
          <p:nvPr/>
        </p:nvSpPr>
        <p:spPr>
          <a:xfrm>
            <a:off x="841149" y="806761"/>
            <a:ext cx="10137891" cy="1151923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Trước việc làm của người quân hiệu, 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Trần Thủ Độ xử lí ra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90B244-8E82-B2EF-2661-02246D15A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11" y="155033"/>
            <a:ext cx="2071868" cy="2071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8F592-7679-B97F-15BB-E0062CA747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0106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DD6B0-9DD3-D5E1-1191-91259651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4C4E94-2C54-AE48-8D9C-598519BA0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DC606BD6-BFAE-4056-6B61-0361378A4526}"/>
              </a:ext>
            </a:extLst>
          </p:cNvPr>
          <p:cNvSpPr/>
          <p:nvPr/>
        </p:nvSpPr>
        <p:spPr>
          <a:xfrm>
            <a:off x="841150" y="2619542"/>
            <a:ext cx="4883039" cy="155668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vi-VN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Trần Thủ Độ không nói gì, nhưng bày mưu để sát hại viên quan đó. </a:t>
            </a:r>
            <a:endParaRPr lang="en-US" sz="22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9B8C1CFE-B9BE-C781-F0F0-5156C806A516}"/>
              </a:ext>
            </a:extLst>
          </p:cNvPr>
          <p:cNvSpPr/>
          <p:nvPr/>
        </p:nvSpPr>
        <p:spPr>
          <a:xfrm>
            <a:off x="841151" y="4399688"/>
            <a:ext cx="4883039" cy="155668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vi-VN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Trần Thủ Độ nhận lỗi và xin vua ban thưởng cho viên quan dám nói thẳng. </a:t>
            </a:r>
            <a:endParaRPr lang="en-US" sz="2200" dirty="0">
              <a:solidFill>
                <a:schemeClr val="tx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F527154-D8AE-3430-C3A1-8DF9216F7B27}"/>
              </a:ext>
            </a:extLst>
          </p:cNvPr>
          <p:cNvSpPr/>
          <p:nvPr/>
        </p:nvSpPr>
        <p:spPr>
          <a:xfrm>
            <a:off x="6096000" y="2624066"/>
            <a:ext cx="4883040" cy="155215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Thủ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nóng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giận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cầu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vua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rõ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ngọn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ngành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98D2F956-0D1B-8DE2-5010-ED5F1556FB19}"/>
              </a:ext>
            </a:extLst>
          </p:cNvPr>
          <p:cNvSpPr/>
          <p:nvPr/>
        </p:nvSpPr>
        <p:spPr>
          <a:xfrm>
            <a:off x="6096002" y="4372206"/>
            <a:ext cx="4883038" cy="1583573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Thủ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khuyên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vua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đừng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tin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xằng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bậy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bọn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lộng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thần</a:t>
            </a:r>
            <a:r>
              <a:rPr lang="en-US" sz="2200" dirty="0">
                <a:solidFill>
                  <a:schemeClr val="tx1"/>
                </a:solidFill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92CEC1DC-A421-A0D6-1257-A7D18788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31" y="5410214"/>
            <a:ext cx="643958" cy="5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53C13658-9E88-55C0-1294-A2314BB5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51" y="5415446"/>
            <a:ext cx="609394" cy="5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66DE2C38-3252-CC10-C665-A5079A83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91" y="3637849"/>
            <a:ext cx="589751" cy="5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9EA5A8-EF34-A434-B932-8D1478C1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65" y="3677852"/>
            <a:ext cx="628683" cy="56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B2F635-0B52-7FFA-3977-D098B7D3618D}"/>
              </a:ext>
            </a:extLst>
          </p:cNvPr>
          <p:cNvSpPr/>
          <p:nvPr/>
        </p:nvSpPr>
        <p:spPr>
          <a:xfrm>
            <a:off x="841149" y="846502"/>
            <a:ext cx="10137891" cy="1556681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tâu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rằng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chuyên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189784-7392-F3F0-0A4C-85579E7EA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48" y="308258"/>
            <a:ext cx="1714254" cy="1714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E11C8-5DAC-019B-64C3-E15BE2E83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6860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9E118-BCDE-099D-FAB2-BEE0C599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AA37262-1C61-5C6E-EA86-D507105A7B1D}"/>
              </a:ext>
            </a:extLst>
          </p:cNvPr>
          <p:cNvGrpSpPr/>
          <p:nvPr/>
        </p:nvGrpSpPr>
        <p:grpSpPr>
          <a:xfrm>
            <a:off x="2295151" y="2356847"/>
            <a:ext cx="3548975" cy="2578277"/>
            <a:chOff x="0" y="0"/>
            <a:chExt cx="1006794" cy="12548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56C909-8111-11D0-7ADB-9A7340A67914}"/>
                </a:ext>
              </a:extLst>
            </p:cNvPr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8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D3A32AA-D310-B7C9-698A-D7F500B4E48A}"/>
                </a:ext>
              </a:extLst>
            </p:cNvPr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1800">
                <a:latin typeface="+mj-lt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B3ADA9A-294B-B73C-25EA-E1D6B507BD8D}"/>
              </a:ext>
            </a:extLst>
          </p:cNvPr>
          <p:cNvGrpSpPr/>
          <p:nvPr/>
        </p:nvGrpSpPr>
        <p:grpSpPr>
          <a:xfrm>
            <a:off x="2029391" y="2052538"/>
            <a:ext cx="671580" cy="671580"/>
            <a:chOff x="0" y="0"/>
            <a:chExt cx="812800" cy="8128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6A1D5D-C598-F0C1-22F9-12E4C7EABF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869DB-235D-1A74-268F-22F86E4DD0A9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marL="0" lvl="1" algn="ctr">
                <a:lnSpc>
                  <a:spcPts val="3238"/>
                </a:lnSpc>
                <a:spcBef>
                  <a:spcPct val="0"/>
                </a:spcBef>
              </a:pPr>
              <a:endParaRPr sz="2400">
                <a:latin typeface="+mj-lt"/>
              </a:endParaRPr>
            </a:p>
          </p:txBody>
        </p:sp>
      </p:grpSp>
      <p:grpSp>
        <p:nvGrpSpPr>
          <p:cNvPr id="23" name="Group 10">
            <a:extLst>
              <a:ext uri="{FF2B5EF4-FFF2-40B4-BE49-F238E27FC236}">
                <a16:creationId xmlns:a16="http://schemas.microsoft.com/office/drawing/2014/main" id="{16F651E6-9F76-F052-E203-62C87913DD9C}"/>
              </a:ext>
            </a:extLst>
          </p:cNvPr>
          <p:cNvGrpSpPr/>
          <p:nvPr/>
        </p:nvGrpSpPr>
        <p:grpSpPr>
          <a:xfrm>
            <a:off x="6613634" y="2348777"/>
            <a:ext cx="3548975" cy="2578277"/>
            <a:chOff x="0" y="0"/>
            <a:chExt cx="1006794" cy="1254832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D1BC8E9-F594-4AA4-E2ED-2290E72AE49C}"/>
                </a:ext>
              </a:extLst>
            </p:cNvPr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800">
                <a:latin typeface="+mj-lt"/>
              </a:endParaRPr>
            </a:p>
          </p:txBody>
        </p:sp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EA7D223B-0EBF-6804-1F98-7399C643BFFF}"/>
                </a:ext>
              </a:extLst>
            </p:cNvPr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1800">
                <a:latin typeface="+mj-lt"/>
              </a:endParaRPr>
            </a:p>
          </p:txBody>
        </p:sp>
      </p:grpSp>
      <p:grpSp>
        <p:nvGrpSpPr>
          <p:cNvPr id="35" name="Group 13">
            <a:extLst>
              <a:ext uri="{FF2B5EF4-FFF2-40B4-BE49-F238E27FC236}">
                <a16:creationId xmlns:a16="http://schemas.microsoft.com/office/drawing/2014/main" id="{4D714392-2A7D-B065-DD7B-0885D06188C2}"/>
              </a:ext>
            </a:extLst>
          </p:cNvPr>
          <p:cNvGrpSpPr/>
          <p:nvPr/>
        </p:nvGrpSpPr>
        <p:grpSpPr>
          <a:xfrm>
            <a:off x="6290856" y="2052538"/>
            <a:ext cx="671580" cy="671580"/>
            <a:chOff x="0" y="0"/>
            <a:chExt cx="812800" cy="812800"/>
          </a:xfrm>
        </p:grpSpPr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039E7A51-89A3-4618-6972-E687F207E9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1C7C5C3F-DAB5-1E45-3C02-CDE1FE07353B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marL="0" lvl="1" algn="ctr">
                <a:lnSpc>
                  <a:spcPts val="3238"/>
                </a:lnSpc>
                <a:spcBef>
                  <a:spcPct val="0"/>
                </a:spcBef>
              </a:pPr>
              <a:endParaRPr sz="2400">
                <a:latin typeface="+mj-lt"/>
              </a:endParaRPr>
            </a:p>
          </p:txBody>
        </p:sp>
      </p:grpSp>
      <p:sp>
        <p:nvSpPr>
          <p:cNvPr id="38" name="Freeform 24">
            <a:extLst>
              <a:ext uri="{FF2B5EF4-FFF2-40B4-BE49-F238E27FC236}">
                <a16:creationId xmlns:a16="http://schemas.microsoft.com/office/drawing/2014/main" id="{05FEB66B-E5BD-A290-8183-E8D15AD1D378}"/>
              </a:ext>
            </a:extLst>
          </p:cNvPr>
          <p:cNvSpPr/>
          <p:nvPr/>
        </p:nvSpPr>
        <p:spPr>
          <a:xfrm>
            <a:off x="93879" y="4699013"/>
            <a:ext cx="2607092" cy="2158987"/>
          </a:xfrm>
          <a:custGeom>
            <a:avLst/>
            <a:gdLst/>
            <a:ahLst/>
            <a:cxnLst/>
            <a:rect l="l" t="t" r="r" b="b"/>
            <a:pathLst>
              <a:path w="6367078" h="5335932">
                <a:moveTo>
                  <a:pt x="0" y="0"/>
                </a:moveTo>
                <a:lnTo>
                  <a:pt x="6367078" y="0"/>
                </a:lnTo>
                <a:lnTo>
                  <a:pt x="6367078" y="5335932"/>
                </a:lnTo>
                <a:lnTo>
                  <a:pt x="0" y="5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39" name="Freeform 25">
            <a:extLst>
              <a:ext uri="{FF2B5EF4-FFF2-40B4-BE49-F238E27FC236}">
                <a16:creationId xmlns:a16="http://schemas.microsoft.com/office/drawing/2014/main" id="{7AC6D179-E771-F304-CA81-539DD77170AA}"/>
              </a:ext>
            </a:extLst>
          </p:cNvPr>
          <p:cNvSpPr/>
          <p:nvPr/>
        </p:nvSpPr>
        <p:spPr>
          <a:xfrm>
            <a:off x="9565681" y="5067476"/>
            <a:ext cx="2532440" cy="1714270"/>
          </a:xfrm>
          <a:custGeom>
            <a:avLst/>
            <a:gdLst/>
            <a:ahLst/>
            <a:cxnLst/>
            <a:rect l="l" t="t" r="r" b="b"/>
            <a:pathLst>
              <a:path w="5261408" h="3309904">
                <a:moveTo>
                  <a:pt x="0" y="0"/>
                </a:moveTo>
                <a:lnTo>
                  <a:pt x="5261408" y="0"/>
                </a:lnTo>
                <a:lnTo>
                  <a:pt x="5261408" y="3309904"/>
                </a:lnTo>
                <a:lnTo>
                  <a:pt x="0" y="330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5BC811DB-D1F4-D72F-732A-C5F6A8E89C50}"/>
              </a:ext>
            </a:extLst>
          </p:cNvPr>
          <p:cNvSpPr txBox="1"/>
          <p:nvPr/>
        </p:nvSpPr>
        <p:spPr>
          <a:xfrm>
            <a:off x="2799530" y="3214604"/>
            <a:ext cx="3247395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Nhận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xét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tiết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học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.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E5FFCAFB-3E89-06B9-041A-E8D3F6E917F7}"/>
              </a:ext>
            </a:extLst>
          </p:cNvPr>
          <p:cNvSpPr txBox="1"/>
          <p:nvPr/>
        </p:nvSpPr>
        <p:spPr>
          <a:xfrm>
            <a:off x="2047897" y="2109673"/>
            <a:ext cx="629718" cy="47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+mj-lt"/>
                <a:ea typeface="Carelia"/>
                <a:cs typeface="Carelia"/>
                <a:sym typeface="Carelia"/>
              </a:rPr>
              <a:t>01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1EAA1ABD-0FD0-CC9E-68D8-4D19235FC6F2}"/>
              </a:ext>
            </a:extLst>
          </p:cNvPr>
          <p:cNvSpPr txBox="1"/>
          <p:nvPr/>
        </p:nvSpPr>
        <p:spPr>
          <a:xfrm>
            <a:off x="7003464" y="2805303"/>
            <a:ext cx="2769313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Chuẩn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bị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cho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tiết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Trao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đổi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: Em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đọc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sách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báo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.</a:t>
            </a:r>
            <a:endParaRPr lang="en-US" sz="2400" i="1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50A69232-6990-5A63-DC34-32FAEC6B7975}"/>
              </a:ext>
            </a:extLst>
          </p:cNvPr>
          <p:cNvSpPr txBox="1"/>
          <p:nvPr/>
        </p:nvSpPr>
        <p:spPr>
          <a:xfrm>
            <a:off x="6311787" y="2109673"/>
            <a:ext cx="629718" cy="47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+mj-lt"/>
                <a:ea typeface="Carelia"/>
                <a:cs typeface="Carelia"/>
                <a:sym typeface="Carelia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6265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54976E-8FDD-8640-3895-62ACF19EE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1155F86-62FD-FD3A-6E9C-DA6974CEAF59}"/>
              </a:ext>
            </a:extLst>
          </p:cNvPr>
          <p:cNvSpPr txBox="1"/>
          <p:nvPr/>
        </p:nvSpPr>
        <p:spPr>
          <a:xfrm>
            <a:off x="1488813" y="626165"/>
            <a:ext cx="10954979" cy="4732574"/>
          </a:xfrm>
          <a:prstGeom prst="rect">
            <a:avLst/>
          </a:prstGeom>
        </p:spPr>
        <p:txBody>
          <a:bodyPr lIns="32001" tIns="32001" rIns="32001" bIns="32001" rtlCol="0" anchor="ctr"/>
          <a:lstStyle/>
          <a:p>
            <a:pPr algn="ctr">
              <a:lnSpc>
                <a:spcPts val="2022"/>
              </a:lnSpc>
              <a:spcBef>
                <a:spcPct val="0"/>
              </a:spcBef>
            </a:pPr>
            <a:endParaRPr sz="2100">
              <a:latin typeface="+mj-lt"/>
            </a:endParaRP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2A0D88B5-9E73-C124-BFF7-A9BFC3AA2D8C}"/>
              </a:ext>
            </a:extLst>
          </p:cNvPr>
          <p:cNvSpPr txBox="1"/>
          <p:nvPr/>
        </p:nvSpPr>
        <p:spPr>
          <a:xfrm>
            <a:off x="3309114" y="881818"/>
            <a:ext cx="5947466" cy="60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Luyện</a:t>
            </a:r>
            <a:r>
              <a:rPr lang="en-US" sz="21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21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một</a:t>
            </a:r>
            <a:r>
              <a:rPr lang="en-US" sz="21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số</a:t>
            </a:r>
            <a:r>
              <a:rPr lang="en-US" sz="21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từ</a:t>
            </a:r>
            <a:r>
              <a:rPr lang="en-US" sz="21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1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khó</a:t>
            </a:r>
            <a:endParaRPr lang="en-US" sz="21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4561D23-6DCC-CD2D-D5CB-19492E1DABDC}"/>
              </a:ext>
            </a:extLst>
          </p:cNvPr>
          <p:cNvSpPr/>
          <p:nvPr/>
        </p:nvSpPr>
        <p:spPr>
          <a:xfrm>
            <a:off x="368352" y="1928679"/>
            <a:ext cx="1939025" cy="126940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thái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sư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35DF85D-1790-8606-4EE2-B60E8C31B88C}"/>
              </a:ext>
            </a:extLst>
          </p:cNvPr>
          <p:cNvSpPr/>
          <p:nvPr/>
        </p:nvSpPr>
        <p:spPr>
          <a:xfrm>
            <a:off x="4454701" y="3508907"/>
            <a:ext cx="2925775" cy="13777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pháp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nước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9D3E43E-DE95-03E2-0248-D8F85BDBDBF9}"/>
              </a:ext>
            </a:extLst>
          </p:cNvPr>
          <p:cNvSpPr/>
          <p:nvPr/>
        </p:nvSpPr>
        <p:spPr>
          <a:xfrm>
            <a:off x="7962253" y="3488056"/>
            <a:ext cx="2908532" cy="150133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đương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5FAE381-B006-E347-1C25-BA362BEC95B9}"/>
              </a:ext>
            </a:extLst>
          </p:cNvPr>
          <p:cNvSpPr/>
          <p:nvPr/>
        </p:nvSpPr>
        <p:spPr>
          <a:xfrm>
            <a:off x="6075422" y="1790290"/>
            <a:ext cx="2610108" cy="132075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quân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hiệu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D27A432-CFD6-3D2C-A5E1-9BDB3CC52563}"/>
              </a:ext>
            </a:extLst>
          </p:cNvPr>
          <p:cNvSpPr/>
          <p:nvPr/>
        </p:nvSpPr>
        <p:spPr>
          <a:xfrm>
            <a:off x="2004442" y="5280658"/>
            <a:ext cx="3624759" cy="137975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chuyên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quyền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171033FE-674C-5397-815E-5F1B356E19D3}"/>
              </a:ext>
            </a:extLst>
          </p:cNvPr>
          <p:cNvSpPr/>
          <p:nvPr/>
        </p:nvSpPr>
        <p:spPr>
          <a:xfrm>
            <a:off x="6562801" y="5280658"/>
            <a:ext cx="3370253" cy="137771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en-VN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hượng ph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ụ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4C6959F-B3D3-75DF-C4FC-FD6076864532}"/>
              </a:ext>
            </a:extLst>
          </p:cNvPr>
          <p:cNvSpPr/>
          <p:nvPr/>
        </p:nvSpPr>
        <p:spPr>
          <a:xfrm>
            <a:off x="9288508" y="1790290"/>
            <a:ext cx="1741782" cy="116109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xã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tắc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41B85B84-B909-0A61-1F85-16E29A0963F7}"/>
              </a:ext>
            </a:extLst>
          </p:cNvPr>
          <p:cNvSpPr/>
          <p:nvPr/>
        </p:nvSpPr>
        <p:spPr>
          <a:xfrm>
            <a:off x="1111725" y="3588843"/>
            <a:ext cx="2197389" cy="115088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hạ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thần</a:t>
            </a:r>
            <a:endParaRPr lang="en-VN" sz="21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71E35E7-664B-2EBB-F18E-956A72A90737}"/>
              </a:ext>
            </a:extLst>
          </p:cNvPr>
          <p:cNvSpPr/>
          <p:nvPr/>
        </p:nvSpPr>
        <p:spPr>
          <a:xfrm>
            <a:off x="2923913" y="1903003"/>
            <a:ext cx="2610108" cy="132075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en-VN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hềm cấm</a:t>
            </a:r>
          </a:p>
        </p:txBody>
      </p:sp>
    </p:spTree>
    <p:extLst>
      <p:ext uri="{BB962C8B-B14F-4D97-AF65-F5344CB8AC3E}">
        <p14:creationId xmlns:p14="http://schemas.microsoft.com/office/powerpoint/2010/main" val="17362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542092-2F26-6476-A9DB-C0EF88F3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>
            <a:extLst>
              <a:ext uri="{FF2B5EF4-FFF2-40B4-BE49-F238E27FC236}">
                <a16:creationId xmlns:a16="http://schemas.microsoft.com/office/drawing/2014/main" id="{7C1D724E-A362-9092-4CEA-15848372F9E6}"/>
              </a:ext>
            </a:extLst>
          </p:cNvPr>
          <p:cNvGrpSpPr/>
          <p:nvPr/>
        </p:nvGrpSpPr>
        <p:grpSpPr>
          <a:xfrm>
            <a:off x="685800" y="1920374"/>
            <a:ext cx="10830356" cy="4179637"/>
            <a:chOff x="0" y="0"/>
            <a:chExt cx="3727935" cy="2167467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FDE55923-8DB3-7034-0E0E-E6E03D5ACF29}"/>
                </a:ext>
              </a:extLst>
            </p:cNvPr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818C75B9-4784-BBF3-5002-42978FDA31B3}"/>
                </a:ext>
              </a:extLst>
            </p:cNvPr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B29014A4-64DD-563A-23AD-A12061A38E9C}"/>
              </a:ext>
            </a:extLst>
          </p:cNvPr>
          <p:cNvSpPr/>
          <p:nvPr/>
        </p:nvSpPr>
        <p:spPr>
          <a:xfrm>
            <a:off x="8909075" y="3415502"/>
            <a:ext cx="2415828" cy="1947709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6DE509-C9D1-DD47-1517-2DB8CD40374A}"/>
              </a:ext>
            </a:extLst>
          </p:cNvPr>
          <p:cNvGrpSpPr/>
          <p:nvPr/>
        </p:nvGrpSpPr>
        <p:grpSpPr>
          <a:xfrm>
            <a:off x="985707" y="2223723"/>
            <a:ext cx="779977" cy="796721"/>
            <a:chOff x="675844" y="2073458"/>
            <a:chExt cx="1055213" cy="1077866"/>
          </a:xfrm>
        </p:grpSpPr>
        <p:grpSp>
          <p:nvGrpSpPr>
            <p:cNvPr id="20" name="Group 14">
              <a:extLst>
                <a:ext uri="{FF2B5EF4-FFF2-40B4-BE49-F238E27FC236}">
                  <a16:creationId xmlns:a16="http://schemas.microsoft.com/office/drawing/2014/main" id="{6254A3E0-78EE-F5CA-62D7-DC017C9B4541}"/>
                </a:ext>
              </a:extLst>
            </p:cNvPr>
            <p:cNvGrpSpPr/>
            <p:nvPr/>
          </p:nvGrpSpPr>
          <p:grpSpPr>
            <a:xfrm>
              <a:off x="675844" y="2073458"/>
              <a:ext cx="1055213" cy="1077866"/>
              <a:chOff x="0" y="0"/>
              <a:chExt cx="812800" cy="812800"/>
            </a:xfrm>
          </p:grpSpPr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3E3077CB-8D88-43B4-AA89-6AB26657B5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52A632D0-38E0-741D-E292-6CF479F07B1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2001" tIns="32001" rIns="32001" bIns="32001" rtlCol="0" anchor="ctr"/>
              <a:lstStyle/>
              <a:p>
                <a:pPr algn="ctr">
                  <a:lnSpc>
                    <a:spcPts val="2022"/>
                  </a:lnSpc>
                </a:pPr>
                <a:endParaRPr sz="2400">
                  <a:latin typeface="+mj-lt"/>
                </a:endParaRPr>
              </a:p>
            </p:txBody>
          </p:sp>
        </p:grp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C718432-F69D-F9E7-C8E4-D81AB9594F09}"/>
                </a:ext>
              </a:extLst>
            </p:cNvPr>
            <p:cNvSpPr/>
            <p:nvPr/>
          </p:nvSpPr>
          <p:spPr>
            <a:xfrm>
              <a:off x="985707" y="2297830"/>
              <a:ext cx="495786" cy="655380"/>
            </a:xfrm>
            <a:custGeom>
              <a:avLst/>
              <a:gdLst/>
              <a:ahLst/>
              <a:cxnLst/>
              <a:rect l="l" t="t" r="r" b="b"/>
              <a:pathLst>
                <a:path w="871871" h="1128304">
                  <a:moveTo>
                    <a:pt x="0" y="0"/>
                  </a:moveTo>
                  <a:lnTo>
                    <a:pt x="871871" y="0"/>
                  </a:lnTo>
                  <a:lnTo>
                    <a:pt x="871871" y="1128304"/>
                  </a:lnTo>
                  <a:lnTo>
                    <a:pt x="0" y="1128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71A8DB81-FBD4-DE11-E5AF-31EF4495B224}"/>
              </a:ext>
            </a:extLst>
          </p:cNvPr>
          <p:cNvSpPr txBox="1"/>
          <p:nvPr/>
        </p:nvSpPr>
        <p:spPr>
          <a:xfrm>
            <a:off x="1128888" y="2196780"/>
            <a:ext cx="9928170" cy="60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Một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số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câu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thể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hiện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cảm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xúc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,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suy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nghĩ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của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nhân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vật</a:t>
            </a:r>
            <a:endParaRPr lang="en-US" sz="24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9486FA1-F264-0623-31E0-A776FC11ADC3}"/>
              </a:ext>
            </a:extLst>
          </p:cNvPr>
          <p:cNvSpPr txBox="1"/>
          <p:nvPr/>
        </p:nvSpPr>
        <p:spPr>
          <a:xfrm>
            <a:off x="985707" y="3323792"/>
            <a:ext cx="5626752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lùng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367B0DA-CDEA-C125-D72A-C67C96D885B5}"/>
              </a:ext>
            </a:extLst>
          </p:cNvPr>
          <p:cNvSpPr txBox="1"/>
          <p:nvPr/>
        </p:nvSpPr>
        <p:spPr>
          <a:xfrm>
            <a:off x="985707" y="3864426"/>
            <a:ext cx="7646338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-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Ngươi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có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phu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nhân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xin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cho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làm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chức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câu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đương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,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không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thể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ví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như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những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câu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đương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khác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.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Vì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vậy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phải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chặt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một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ngón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chân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để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phân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i="1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biệt</a:t>
            </a:r>
            <a:r>
              <a:rPr lang="en-US" sz="2400" i="1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C7DF9-9982-1DF5-1F4A-CD3F3EB61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F7E5AEA3-5C60-CFF9-4C64-A0925918D92F}"/>
              </a:ext>
            </a:extLst>
          </p:cNvPr>
          <p:cNvGrpSpPr/>
          <p:nvPr/>
        </p:nvGrpSpPr>
        <p:grpSpPr>
          <a:xfrm>
            <a:off x="685800" y="1920374"/>
            <a:ext cx="10830356" cy="4179637"/>
            <a:chOff x="0" y="0"/>
            <a:chExt cx="3727935" cy="21674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6140541-48D6-7617-A1EA-5C8B1C76BABE}"/>
                </a:ext>
              </a:extLst>
            </p:cNvPr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D07EF464-8796-C7E1-80F5-B9EB5AEC5132}"/>
                </a:ext>
              </a:extLst>
            </p:cNvPr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12" name="TextBox 24">
            <a:extLst>
              <a:ext uri="{FF2B5EF4-FFF2-40B4-BE49-F238E27FC236}">
                <a16:creationId xmlns:a16="http://schemas.microsoft.com/office/drawing/2014/main" id="{3ABB4715-CE1C-298B-34D2-FB35C315D847}"/>
              </a:ext>
            </a:extLst>
          </p:cNvPr>
          <p:cNvSpPr txBox="1"/>
          <p:nvPr/>
        </p:nvSpPr>
        <p:spPr>
          <a:xfrm>
            <a:off x="2637979" y="2207765"/>
            <a:ext cx="6909987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ngắt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400" b="1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400" b="1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516AAEED-66BB-0E94-394C-632243AA3970}"/>
              </a:ext>
            </a:extLst>
          </p:cNvPr>
          <p:cNvSpPr txBox="1"/>
          <p:nvPr/>
        </p:nvSpPr>
        <p:spPr>
          <a:xfrm>
            <a:off x="1883228" y="2851387"/>
            <a:ext cx="8435499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indent="342900" algn="just">
              <a:lnSpc>
                <a:spcPct val="150000"/>
              </a:lnSpc>
            </a:pP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Linh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vợ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kern="1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1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400" kern="1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3F5A82A-D43C-7BE8-AA2D-993A7EF93BB9}"/>
              </a:ext>
            </a:extLst>
          </p:cNvPr>
          <p:cNvSpPr/>
          <p:nvPr/>
        </p:nvSpPr>
        <p:spPr>
          <a:xfrm>
            <a:off x="9156032" y="5542893"/>
            <a:ext cx="3020037" cy="1315107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40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A70514-60A2-C933-0AE7-940659F1C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43AA446-F011-468F-46ED-071D996A5F18}"/>
              </a:ext>
            </a:extLst>
          </p:cNvPr>
          <p:cNvGrpSpPr/>
          <p:nvPr/>
        </p:nvGrpSpPr>
        <p:grpSpPr>
          <a:xfrm>
            <a:off x="5367585" y="1990664"/>
            <a:ext cx="6067252" cy="3964780"/>
            <a:chOff x="0" y="0"/>
            <a:chExt cx="3501105" cy="178872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26D938D-AE55-D334-880A-5956BEC40B4C}"/>
                </a:ext>
              </a:extLst>
            </p:cNvPr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552BB58-81D1-99B5-29DD-24556E9BBDA7}"/>
                </a:ext>
              </a:extLst>
            </p:cNvPr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10C3BED-3CAB-5D8D-59FB-69AAF44615BC}"/>
              </a:ext>
            </a:extLst>
          </p:cNvPr>
          <p:cNvGrpSpPr/>
          <p:nvPr/>
        </p:nvGrpSpPr>
        <p:grpSpPr>
          <a:xfrm rot="-147716">
            <a:off x="5019645" y="1763386"/>
            <a:ext cx="6067252" cy="3964780"/>
            <a:chOff x="0" y="0"/>
            <a:chExt cx="3501105" cy="178872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DDB7B6-88F1-834E-4AD1-E25953E5970E}"/>
                </a:ext>
              </a:extLst>
            </p:cNvPr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A5895D3-FBFA-78A9-665D-92F914026948}"/>
                </a:ext>
              </a:extLst>
            </p:cNvPr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B1881C8-ACF3-D65B-744F-017E8A61860B}"/>
              </a:ext>
            </a:extLst>
          </p:cNvPr>
          <p:cNvSpPr/>
          <p:nvPr/>
        </p:nvSpPr>
        <p:spPr>
          <a:xfrm>
            <a:off x="6808580" y="1390636"/>
            <a:ext cx="2310193" cy="596450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F02C81AF-80C3-2AA5-E4DB-516E28B8D8DE}"/>
              </a:ext>
            </a:extLst>
          </p:cNvPr>
          <p:cNvSpPr/>
          <p:nvPr/>
        </p:nvSpPr>
        <p:spPr>
          <a:xfrm>
            <a:off x="8292886" y="4364410"/>
            <a:ext cx="3777455" cy="2254969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BD1FD041-EDC5-D35B-E686-2D21E554EAD6}"/>
              </a:ext>
            </a:extLst>
          </p:cNvPr>
          <p:cNvSpPr txBox="1"/>
          <p:nvPr/>
        </p:nvSpPr>
        <p:spPr>
          <a:xfrm>
            <a:off x="5107601" y="2196209"/>
            <a:ext cx="571215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Hoạt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động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 smtClean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nhóm</a:t>
            </a:r>
            <a:endParaRPr lang="en-US" sz="24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9DD6257-E89B-2DAB-2FF4-717DD0FFBE4F}"/>
              </a:ext>
            </a:extLst>
          </p:cNvPr>
          <p:cNvSpPr txBox="1"/>
          <p:nvPr/>
        </p:nvSpPr>
        <p:spPr>
          <a:xfrm>
            <a:off x="5707696" y="3138476"/>
            <a:ext cx="4511962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8761" lvl="1" algn="just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 em luyện đọc thành tiếng,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vi-VN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đọc trong nhóm nhỏ và trước lớp. </a:t>
            </a:r>
            <a:endParaRPr lang="en-US" sz="2400" dirty="0">
              <a:solidFill>
                <a:srgbClr val="01070A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77AAF1D-E50F-27CD-A5ED-DE8FC5A13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9139" y="2304599"/>
            <a:ext cx="4065255" cy="40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336D9-271E-3E8E-644C-DD2F8219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D8EC55A-ADB2-DBCC-2952-6315BAE1AF2D}"/>
              </a:ext>
            </a:extLst>
          </p:cNvPr>
          <p:cNvGrpSpPr/>
          <p:nvPr/>
        </p:nvGrpSpPr>
        <p:grpSpPr>
          <a:xfrm>
            <a:off x="358613" y="3332746"/>
            <a:ext cx="2652633" cy="2880098"/>
            <a:chOff x="0" y="0"/>
            <a:chExt cx="1415529" cy="23760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CE17623-5747-D770-4DDA-61EA74734030}"/>
                </a:ext>
              </a:extLst>
            </p:cNvPr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501988F-F383-D7ED-CF1B-2119038680BF}"/>
                </a:ext>
              </a:extLst>
            </p:cNvPr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01876005-6BB8-77D1-A3F0-C2D028052FFB}"/>
              </a:ext>
            </a:extLst>
          </p:cNvPr>
          <p:cNvGrpSpPr/>
          <p:nvPr/>
        </p:nvGrpSpPr>
        <p:grpSpPr>
          <a:xfrm>
            <a:off x="3345719" y="2631929"/>
            <a:ext cx="2652633" cy="3580915"/>
            <a:chOff x="0" y="-47625"/>
            <a:chExt cx="1415529" cy="2423685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A6E74FC-B9C4-7C3B-54DE-123DC87B650A}"/>
                </a:ext>
              </a:extLst>
            </p:cNvPr>
            <p:cNvSpPr/>
            <p:nvPr/>
          </p:nvSpPr>
          <p:spPr>
            <a:xfrm>
              <a:off x="0" y="426712"/>
              <a:ext cx="1415529" cy="1949348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E20815E-0DF9-0919-0CC0-4273C35982ED}"/>
                </a:ext>
              </a:extLst>
            </p:cNvPr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BC08614D-F03F-333F-62C2-96CCEBEE9895}"/>
              </a:ext>
            </a:extLst>
          </p:cNvPr>
          <p:cNvSpPr/>
          <p:nvPr/>
        </p:nvSpPr>
        <p:spPr>
          <a:xfrm>
            <a:off x="3883896" y="2682977"/>
            <a:ext cx="1678385" cy="207509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544AC3F8-605F-1399-945C-8F7ECC99C907}"/>
              </a:ext>
            </a:extLst>
          </p:cNvPr>
          <p:cNvGrpSpPr/>
          <p:nvPr/>
        </p:nvGrpSpPr>
        <p:grpSpPr>
          <a:xfrm>
            <a:off x="6226976" y="2934924"/>
            <a:ext cx="2652634" cy="3580915"/>
            <a:chOff x="0" y="-47625"/>
            <a:chExt cx="1415529" cy="2423685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4E7B8A24-3F17-EBA4-FAC7-6A49CF3B4406}"/>
                </a:ext>
              </a:extLst>
            </p:cNvPr>
            <p:cNvSpPr/>
            <p:nvPr/>
          </p:nvSpPr>
          <p:spPr>
            <a:xfrm>
              <a:off x="0" y="221635"/>
              <a:ext cx="1415529" cy="1949348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73634F7F-6122-2CC3-E2C6-9927FBF51005}"/>
                </a:ext>
              </a:extLst>
            </p:cNvPr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DAABB5A0-63AE-E598-9069-979151D5CF07}"/>
              </a:ext>
            </a:extLst>
          </p:cNvPr>
          <p:cNvSpPr/>
          <p:nvPr/>
        </p:nvSpPr>
        <p:spPr>
          <a:xfrm>
            <a:off x="6713186" y="2714714"/>
            <a:ext cx="1678385" cy="207509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EAD1A1AC-8B55-687A-3387-43D591E78271}"/>
              </a:ext>
            </a:extLst>
          </p:cNvPr>
          <p:cNvGrpSpPr/>
          <p:nvPr/>
        </p:nvGrpSpPr>
        <p:grpSpPr>
          <a:xfrm>
            <a:off x="9168394" y="2934924"/>
            <a:ext cx="2652633" cy="3580915"/>
            <a:chOff x="0" y="-47625"/>
            <a:chExt cx="1415529" cy="2423685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07C4A697-00B4-AE6F-1F7F-D6D4B1ABB78D}"/>
                </a:ext>
              </a:extLst>
            </p:cNvPr>
            <p:cNvSpPr/>
            <p:nvPr/>
          </p:nvSpPr>
          <p:spPr>
            <a:xfrm>
              <a:off x="0" y="221634"/>
              <a:ext cx="1415529" cy="1949349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C492C2F6-679F-BD12-6D45-8898ABB6A98C}"/>
                </a:ext>
              </a:extLst>
            </p:cNvPr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2400">
                <a:latin typeface="+mj-lt"/>
              </a:endParaRPr>
            </a:p>
          </p:txBody>
        </p:sp>
      </p:grpSp>
      <p:sp>
        <p:nvSpPr>
          <p:cNvPr id="17" name="Freeform 25">
            <a:extLst>
              <a:ext uri="{FF2B5EF4-FFF2-40B4-BE49-F238E27FC236}">
                <a16:creationId xmlns:a16="http://schemas.microsoft.com/office/drawing/2014/main" id="{AD541EF1-00C0-8FEC-26F4-48395610DEB1}"/>
              </a:ext>
            </a:extLst>
          </p:cNvPr>
          <p:cNvSpPr/>
          <p:nvPr/>
        </p:nvSpPr>
        <p:spPr>
          <a:xfrm>
            <a:off x="933330" y="2710412"/>
            <a:ext cx="1678385" cy="207509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16354C01-B222-67BC-4591-327F7028D9EE}"/>
              </a:ext>
            </a:extLst>
          </p:cNvPr>
          <p:cNvSpPr/>
          <p:nvPr/>
        </p:nvSpPr>
        <p:spPr>
          <a:xfrm>
            <a:off x="9719234" y="2543179"/>
            <a:ext cx="1459803" cy="403436"/>
          </a:xfrm>
          <a:custGeom>
            <a:avLst/>
            <a:gdLst/>
            <a:ahLst/>
            <a:cxnLst/>
            <a:rect l="l" t="t" r="r" b="b"/>
            <a:pathLst>
              <a:path w="2317374" h="640438">
                <a:moveTo>
                  <a:pt x="0" y="0"/>
                </a:moveTo>
                <a:lnTo>
                  <a:pt x="2317373" y="0"/>
                </a:lnTo>
                <a:lnTo>
                  <a:pt x="2317373" y="640438"/>
                </a:lnTo>
                <a:lnTo>
                  <a:pt x="0" y="640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5918936F-BA22-EE0B-DFFA-54901EC265F3}"/>
              </a:ext>
            </a:extLst>
          </p:cNvPr>
          <p:cNvSpPr txBox="1"/>
          <p:nvPr/>
        </p:nvSpPr>
        <p:spPr>
          <a:xfrm>
            <a:off x="2197026" y="1739944"/>
            <a:ext cx="7797948" cy="50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9"/>
              </a:lnSpc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Bài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có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thể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chia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làm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bốn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2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đoạn</a:t>
            </a:r>
            <a:endParaRPr lang="en-US" sz="2400" b="1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4A7E2CDA-4F14-F482-8B0B-9852298C3B91}"/>
              </a:ext>
            </a:extLst>
          </p:cNvPr>
          <p:cNvSpPr txBox="1"/>
          <p:nvPr/>
        </p:nvSpPr>
        <p:spPr>
          <a:xfrm>
            <a:off x="794089" y="3914377"/>
            <a:ext cx="1773504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Từ đầu đến </a:t>
            </a:r>
            <a:endParaRPr lang="en-US" sz="24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vi-VN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B9F2AD5F-3FD9-4986-5DEF-F537A479E1FF}"/>
              </a:ext>
            </a:extLst>
          </p:cNvPr>
          <p:cNvSpPr txBox="1"/>
          <p:nvPr/>
        </p:nvSpPr>
        <p:spPr>
          <a:xfrm>
            <a:off x="3677600" y="3914377"/>
            <a:ext cx="1988870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vi-VN" sz="2400" i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i="1" kern="1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B9D4DE89-60A4-E4E6-C4FD-74BB596899B9}"/>
              </a:ext>
            </a:extLst>
          </p:cNvPr>
          <p:cNvSpPr txBox="1"/>
          <p:nvPr/>
        </p:nvSpPr>
        <p:spPr>
          <a:xfrm>
            <a:off x="3860876" y="2710412"/>
            <a:ext cx="1778274" cy="285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15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Đoạn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 2 </a:t>
            </a: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1AAAAB55-C184-7D1A-59F9-1D97E01337BF}"/>
              </a:ext>
            </a:extLst>
          </p:cNvPr>
          <p:cNvSpPr txBox="1"/>
          <p:nvPr/>
        </p:nvSpPr>
        <p:spPr>
          <a:xfrm>
            <a:off x="6371386" y="3914377"/>
            <a:ext cx="2489219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lụa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vi-VN" sz="2400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2400" i="1" dirty="0">
              <a:solidFill>
                <a:schemeClr val="tx1"/>
              </a:solidFill>
              <a:latin typeface="+mj-lt"/>
              <a:ea typeface="Dosis"/>
              <a:cs typeface="Arial" panose="020B0604020202020204" pitchFamily="34" charset="0"/>
              <a:sym typeface="Dosis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D9C045B2-3903-4108-2114-212A1830CE29}"/>
              </a:ext>
            </a:extLst>
          </p:cNvPr>
          <p:cNvSpPr txBox="1"/>
          <p:nvPr/>
        </p:nvSpPr>
        <p:spPr>
          <a:xfrm>
            <a:off x="6790055" y="2655497"/>
            <a:ext cx="1778274" cy="285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15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Đoạn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 3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05ADCAED-4A46-A6BD-099F-8236969F311E}"/>
              </a:ext>
            </a:extLst>
          </p:cNvPr>
          <p:cNvSpPr txBox="1"/>
          <p:nvPr/>
        </p:nvSpPr>
        <p:spPr>
          <a:xfrm>
            <a:off x="9584304" y="4535036"/>
            <a:ext cx="1942363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Phần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còn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 </a:t>
            </a:r>
            <a:r>
              <a:rPr lang="en-US" sz="2400" dirty="0" err="1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lại</a:t>
            </a:r>
            <a:r>
              <a:rPr lang="en-US" sz="2400" dirty="0">
                <a:solidFill>
                  <a:srgbClr val="01070A"/>
                </a:solidFill>
                <a:latin typeface="+mj-lt"/>
                <a:ea typeface="Dosis"/>
                <a:cs typeface="Arial" panose="020B0604020202020204" pitchFamily="34" charset="0"/>
                <a:sym typeface="Dosis"/>
              </a:rPr>
              <a:t>.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E630D43C-3BFF-DFC6-0A50-F079E53A725B}"/>
              </a:ext>
            </a:extLst>
          </p:cNvPr>
          <p:cNvSpPr txBox="1"/>
          <p:nvPr/>
        </p:nvSpPr>
        <p:spPr>
          <a:xfrm>
            <a:off x="931697" y="2739052"/>
            <a:ext cx="1778274" cy="285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15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Đoạn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 1</a:t>
            </a: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D587FCD2-0102-7B1D-74A4-F4BCB1BE9015}"/>
              </a:ext>
            </a:extLst>
          </p:cNvPr>
          <p:cNvSpPr txBox="1"/>
          <p:nvPr/>
        </p:nvSpPr>
        <p:spPr>
          <a:xfrm>
            <a:off x="9825585" y="2659145"/>
            <a:ext cx="1459803" cy="24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04"/>
              </a:lnSpc>
            </a:pPr>
            <a:r>
              <a:rPr lang="en-US" sz="2400" b="1" dirty="0" err="1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Đoạn</a:t>
            </a:r>
            <a:r>
              <a:rPr lang="en-US" sz="2400" b="1" dirty="0">
                <a:solidFill>
                  <a:srgbClr val="01070A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rPr>
              <a:t> 4</a:t>
            </a: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2A6E5C6-5AF6-D09A-31DB-E3F66A1803A3}"/>
              </a:ext>
            </a:extLst>
          </p:cNvPr>
          <p:cNvSpPr/>
          <p:nvPr/>
        </p:nvSpPr>
        <p:spPr>
          <a:xfrm>
            <a:off x="141224" y="1929935"/>
            <a:ext cx="778963" cy="1065620"/>
          </a:xfrm>
          <a:custGeom>
            <a:avLst/>
            <a:gdLst/>
            <a:ahLst/>
            <a:cxnLst/>
            <a:rect l="l" t="t" r="r" b="b"/>
            <a:pathLst>
              <a:path w="743077" h="1035804">
                <a:moveTo>
                  <a:pt x="0" y="0"/>
                </a:moveTo>
                <a:lnTo>
                  <a:pt x="743077" y="0"/>
                </a:lnTo>
                <a:lnTo>
                  <a:pt x="743077" y="1035804"/>
                </a:lnTo>
                <a:lnTo>
                  <a:pt x="0" y="1035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32226" t="-13416" r="-484329" b="-283840"/>
            </a:stretch>
          </a:blipFill>
        </p:spPr>
        <p:txBody>
          <a:bodyPr/>
          <a:lstStyle/>
          <a:p>
            <a:endParaRPr lang="en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4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18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86CBA-8CD8-E44A-EBEF-D8DCDDEEF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DA45474-1FC5-45F7-009A-C09F8FD2DBA7}"/>
              </a:ext>
            </a:extLst>
          </p:cNvPr>
          <p:cNvGrpSpPr/>
          <p:nvPr/>
        </p:nvGrpSpPr>
        <p:grpSpPr>
          <a:xfrm>
            <a:off x="565379" y="1833833"/>
            <a:ext cx="5335768" cy="4760251"/>
            <a:chOff x="0" y="0"/>
            <a:chExt cx="2383069" cy="322566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8D6DD5E-2C84-3824-51F8-26B07E5704EA}"/>
                </a:ext>
              </a:extLst>
            </p:cNvPr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4400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12E591-5DDF-176D-CE14-3CA32A88E9AA}"/>
                </a:ext>
              </a:extLst>
            </p:cNvPr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2022"/>
                </a:lnSpc>
              </a:pPr>
              <a:endParaRPr sz="4400">
                <a:latin typeface="+mj-lt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9072867-13D0-08D4-2873-7C1EFCFC7D2D}"/>
              </a:ext>
            </a:extLst>
          </p:cNvPr>
          <p:cNvSpPr/>
          <p:nvPr/>
        </p:nvSpPr>
        <p:spPr>
          <a:xfrm flipH="1">
            <a:off x="1994267" y="4330045"/>
            <a:ext cx="2477992" cy="188750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>
              <a:latin typeface="+mj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C4CC297-3BA1-9F3E-2090-CF5BC45D97C6}"/>
              </a:ext>
            </a:extLst>
          </p:cNvPr>
          <p:cNvSpPr txBox="1"/>
          <p:nvPr/>
        </p:nvSpPr>
        <p:spPr>
          <a:xfrm>
            <a:off x="1241529" y="2066008"/>
            <a:ext cx="3983468" cy="1887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Hoạt</a:t>
            </a:r>
            <a:r>
              <a:rPr lang="en-US" sz="4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400" b="1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động</a:t>
            </a:r>
            <a:r>
              <a:rPr lang="en-US" sz="4400" b="1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2</a:t>
            </a:r>
          </a:p>
          <a:p>
            <a:pPr lvl="1" algn="ctr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Đọc</a:t>
            </a:r>
            <a:r>
              <a:rPr lang="en-US" sz="4400" dirty="0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 </a:t>
            </a:r>
            <a:r>
              <a:rPr lang="en-US" sz="4400" dirty="0" err="1">
                <a:solidFill>
                  <a:srgbClr val="01070A"/>
                </a:solidFill>
                <a:latin typeface="+mj-lt"/>
                <a:ea typeface="Carelia"/>
                <a:cs typeface="Arial" panose="020B0604020202020204" pitchFamily="34" charset="0"/>
                <a:sym typeface="Carelia"/>
              </a:rPr>
              <a:t>hiểu</a:t>
            </a:r>
            <a:endParaRPr lang="en-US" sz="4400" dirty="0">
              <a:solidFill>
                <a:srgbClr val="01070A"/>
              </a:solidFill>
              <a:latin typeface="+mj-lt"/>
              <a:ea typeface="Carelia"/>
              <a:cs typeface="Arial" panose="020B0604020202020204" pitchFamily="34" charset="0"/>
              <a:sym typeface="Careli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433E0-8947-9919-4986-28763C319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44197" y="1573387"/>
            <a:ext cx="4939301" cy="47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1547</Words>
  <Application>Microsoft Office PowerPoint</Application>
  <PresentationFormat>Widescreen</PresentationFormat>
  <Paragraphs>136</Paragraphs>
  <Slides>32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Dosis</vt:lpstr>
      <vt:lpstr>Dosis Medium</vt:lpstr>
      <vt:lpstr>Calibri</vt:lpstr>
      <vt:lpstr>Wingdings</vt:lpstr>
      <vt:lpstr>UTM Avo</vt:lpstr>
      <vt:lpstr>Tahoma</vt:lpstr>
      <vt:lpstr>Carelia</vt:lpstr>
      <vt:lpstr>Aptos</vt:lpstr>
      <vt:lpstr>UD Digi Kyokasho N-B</vt:lpstr>
      <vt:lpstr>Arial</vt:lpstr>
      <vt:lpstr>Times New Roman</vt:lpstr>
      <vt:lpstr>2_Office Theme</vt:lpstr>
      <vt:lpstr>PowerPoint Presentation</vt:lpstr>
      <vt:lpstr>Tuần 22 Bài đọc 3: Thái sư Trần Thủ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CTY REDSTAR</cp:lastModifiedBy>
  <cp:revision>242</cp:revision>
  <dcterms:created xsi:type="dcterms:W3CDTF">2023-10-19T01:39:18Z</dcterms:created>
  <dcterms:modified xsi:type="dcterms:W3CDTF">2025-02-16T06:21:20Z</dcterms:modified>
</cp:coreProperties>
</file>