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6" r:id="rId2"/>
  </p:sldMasterIdLst>
  <p:notesMasterIdLst>
    <p:notesMasterId r:id="rId33"/>
  </p:notesMasterIdLst>
  <p:sldIdLst>
    <p:sldId id="256" r:id="rId3"/>
    <p:sldId id="269" r:id="rId4"/>
    <p:sldId id="681" r:id="rId5"/>
    <p:sldId id="275" r:id="rId6"/>
    <p:sldId id="684" r:id="rId7"/>
    <p:sldId id="765" r:id="rId8"/>
    <p:sldId id="817" r:id="rId9"/>
    <p:sldId id="714" r:id="rId10"/>
    <p:sldId id="771" r:id="rId11"/>
    <p:sldId id="715" r:id="rId12"/>
    <p:sldId id="716" r:id="rId13"/>
    <p:sldId id="768" r:id="rId14"/>
    <p:sldId id="818" r:id="rId15"/>
    <p:sldId id="787" r:id="rId16"/>
    <p:sldId id="732" r:id="rId17"/>
    <p:sldId id="792" r:id="rId18"/>
    <p:sldId id="819" r:id="rId19"/>
    <p:sldId id="271" r:id="rId20"/>
    <p:sldId id="274" r:id="rId21"/>
    <p:sldId id="820" r:id="rId22"/>
    <p:sldId id="263" r:id="rId23"/>
    <p:sldId id="821" r:id="rId24"/>
    <p:sldId id="257" r:id="rId25"/>
    <p:sldId id="822" r:id="rId26"/>
    <p:sldId id="823" r:id="rId27"/>
    <p:sldId id="824" r:id="rId28"/>
    <p:sldId id="261" r:id="rId29"/>
    <p:sldId id="278" r:id="rId30"/>
    <p:sldId id="763" r:id="rId31"/>
    <p:sldId id="279" r:id="rId32"/>
  </p:sldIdLst>
  <p:sldSz cx="12192000" cy="6858000"/>
  <p:notesSz cx="6858000" cy="9144000"/>
  <p:embeddedFontLs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0FF"/>
    <a:srgbClr val="F9C1D0"/>
    <a:srgbClr val="E5E2FE"/>
    <a:srgbClr val="FFEBEB"/>
    <a:srgbClr val="FFF6E5"/>
    <a:srgbClr val="FDE7ED"/>
    <a:srgbClr val="E5EEFF"/>
    <a:srgbClr val="F0F0F0"/>
    <a:srgbClr val="8781BD"/>
    <a:srgbClr val="FACA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57" autoAdjust="0"/>
  </p:normalViewPr>
  <p:slideViewPr>
    <p:cSldViewPr snapToGrid="0">
      <p:cViewPr varScale="1">
        <p:scale>
          <a:sx n="48" d="100"/>
          <a:sy n="48" d="100"/>
        </p:scale>
        <p:origin x="82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D55E7-3C57-477B-90A2-578455D5957F}"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A5212F-93BA-4C28-BA4A-A9BFD03AC047}" type="slidenum">
              <a:rPr lang="en-US" smtClean="0"/>
              <a:t>‹#›</a:t>
            </a:fld>
            <a:endParaRPr lang="en-US"/>
          </a:p>
        </p:txBody>
      </p:sp>
    </p:spTree>
    <p:extLst>
      <p:ext uri="{BB962C8B-B14F-4D97-AF65-F5344CB8AC3E}">
        <p14:creationId xmlns:p14="http://schemas.microsoft.com/office/powerpoint/2010/main" val="356225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A5212F-93BA-4C28-BA4A-A9BFD03AC047}" type="slidenum">
              <a:rPr lang="en-US" smtClean="0"/>
              <a:t>5</a:t>
            </a:fld>
            <a:endParaRPr lang="en-US"/>
          </a:p>
        </p:txBody>
      </p:sp>
    </p:spTree>
    <p:extLst>
      <p:ext uri="{BB962C8B-B14F-4D97-AF65-F5344CB8AC3E}">
        <p14:creationId xmlns:p14="http://schemas.microsoft.com/office/powerpoint/2010/main" val="1677096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A5212F-93BA-4C28-BA4A-A9BFD03AC047}" type="slidenum">
              <a:rPr lang="en-US" smtClean="0"/>
              <a:t>12</a:t>
            </a:fld>
            <a:endParaRPr lang="en-US"/>
          </a:p>
        </p:txBody>
      </p:sp>
    </p:spTree>
    <p:extLst>
      <p:ext uri="{BB962C8B-B14F-4D97-AF65-F5344CB8AC3E}">
        <p14:creationId xmlns:p14="http://schemas.microsoft.com/office/powerpoint/2010/main" val="2446404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5C2EC32-7A0B-84DC-2000-F16063C1B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C361872-0E20-E41F-1399-1CC2DD0BC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90B5D1D-56CA-DFDB-3928-2A53CCD351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830045F8-5DFC-30C7-D1F6-AC784769E176}"/>
              </a:ext>
            </a:extLst>
          </p:cNvPr>
          <p:cNvSpPr>
            <a:spLocks noGrp="1"/>
          </p:cNvSpPr>
          <p:nvPr>
            <p:ph type="sldNum" sz="quarter" idx="5"/>
          </p:nvPr>
        </p:nvSpPr>
        <p:spPr/>
        <p:txBody>
          <a:bodyPr/>
          <a:lstStyle/>
          <a:p>
            <a:fld id="{80A5212F-93BA-4C28-BA4A-A9BFD03AC047}" type="slidenum">
              <a:rPr lang="en-US" smtClean="0"/>
              <a:t>16</a:t>
            </a:fld>
            <a:endParaRPr lang="en-US"/>
          </a:p>
        </p:txBody>
      </p:sp>
    </p:spTree>
    <p:extLst>
      <p:ext uri="{BB962C8B-B14F-4D97-AF65-F5344CB8AC3E}">
        <p14:creationId xmlns:p14="http://schemas.microsoft.com/office/powerpoint/2010/main" val="1901598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805532F-A3B9-980D-EAE1-225BA2A83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BC7413F-3B19-1956-FDAC-E28849161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F2549B0-D2C9-05E6-D509-059288238EFA}"/>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xmlns="" id="{7EBB178B-7C72-E575-4394-EC14C22F39D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71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198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BC90316-C19A-8C62-E1E1-7D909C7C3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E994E7E-3102-6EBB-ACBE-8B5484BE8E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6988369-1209-F0F8-83ED-75E6A35A2F07}"/>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xmlns="" id="{E986B308-B980-B157-2E8A-C0131410FB2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817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3CC53AD-DAAA-DA53-394A-080C2F210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13F953B-7578-4246-495B-307D30A0B6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4585CADA-3215-B845-9D1E-659108D428E2}"/>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xmlns="" id="{A790C1C6-0133-DBB5-7623-FBAE65C4BC5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17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EFA7514-9A8E-29D1-25BB-A1438F99C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BBF6256-9F84-1F4D-392D-0585221594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7C85BF5-F05B-2E40-0275-6B8A73931E45}"/>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xmlns="" id="{72160AF1-7496-90E1-7095-7FC2CA8B06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234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278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EF62ED7-EB9D-47A9-BF9F-E8FBF1E305B5}"/>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5" name="Footer Placeholder 4">
            <a:extLst>
              <a:ext uri="{FF2B5EF4-FFF2-40B4-BE49-F238E27FC236}">
                <a16:creationId xmlns:a16="http://schemas.microsoft.com/office/drawing/2014/main" xmlns=""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92937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B402C0-5D64-4FA8-B7A1-2DC509FE273B}"/>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5" name="Footer Placeholder 4">
            <a:extLst>
              <a:ext uri="{FF2B5EF4-FFF2-40B4-BE49-F238E27FC236}">
                <a16:creationId xmlns:a16="http://schemas.microsoft.com/office/drawing/2014/main" xmlns=""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422564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02DD92D-CB11-4825-A48A-651A8410EE3A}"/>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5" name="Footer Placeholder 4">
            <a:extLst>
              <a:ext uri="{FF2B5EF4-FFF2-40B4-BE49-F238E27FC236}">
                <a16:creationId xmlns:a16="http://schemas.microsoft.com/office/drawing/2014/main" xmlns=""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120120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238A83D-B1BD-46AF-9B04-690C8CE8E267}"/>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6" name="Footer Placeholder 5">
            <a:extLst>
              <a:ext uri="{FF2B5EF4-FFF2-40B4-BE49-F238E27FC236}">
                <a16:creationId xmlns:a16="http://schemas.microsoft.com/office/drawing/2014/main" xmlns=""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876932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5D45AB-AD0C-43BD-9C71-577057BE2CC5}"/>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8" name="Footer Placeholder 7">
            <a:extLst>
              <a:ext uri="{FF2B5EF4-FFF2-40B4-BE49-F238E27FC236}">
                <a16:creationId xmlns:a16="http://schemas.microsoft.com/office/drawing/2014/main" xmlns=""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676832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8AC8DE-6E65-40FA-970C-7DD78403A350}"/>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4" name="Footer Placeholder 3">
            <a:extLst>
              <a:ext uri="{FF2B5EF4-FFF2-40B4-BE49-F238E27FC236}">
                <a16:creationId xmlns:a16="http://schemas.microsoft.com/office/drawing/2014/main" xmlns=""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28988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C7FD9B6-FCA8-493A-8121-06350FF8D4C4}"/>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3" name="Footer Placeholder 2">
            <a:extLst>
              <a:ext uri="{FF2B5EF4-FFF2-40B4-BE49-F238E27FC236}">
                <a16:creationId xmlns:a16="http://schemas.microsoft.com/office/drawing/2014/main" xmlns=""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65249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00497BF-46D2-4ED7-92A6-A0DF26DB8C02}"/>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6" name="Footer Placeholder 5">
            <a:extLst>
              <a:ext uri="{FF2B5EF4-FFF2-40B4-BE49-F238E27FC236}">
                <a16:creationId xmlns:a16="http://schemas.microsoft.com/office/drawing/2014/main" xmlns=""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900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86C8062-9A78-4204-B41B-1281F0529629}"/>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6" name="Footer Placeholder 5">
            <a:extLst>
              <a:ext uri="{FF2B5EF4-FFF2-40B4-BE49-F238E27FC236}">
                <a16:creationId xmlns:a16="http://schemas.microsoft.com/office/drawing/2014/main" xmlns=""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615243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11AE00-ACD7-4A15-B185-BC11A1F04849}"/>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5" name="Footer Placeholder 4">
            <a:extLst>
              <a:ext uri="{FF2B5EF4-FFF2-40B4-BE49-F238E27FC236}">
                <a16:creationId xmlns:a16="http://schemas.microsoft.com/office/drawing/2014/main" xmlns=""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957251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6520DE-DAA5-40CC-A3CE-E592942F43FB}"/>
              </a:ext>
            </a:extLst>
          </p:cNvPr>
          <p:cNvSpPr>
            <a:spLocks noGrp="1"/>
          </p:cNvSpPr>
          <p:nvPr>
            <p:ph type="dt" sz="half" idx="10"/>
          </p:nvPr>
        </p:nvSpPr>
        <p:spPr/>
        <p:txBody>
          <a:bodyPr/>
          <a:lstStyle/>
          <a:p>
            <a:fld id="{2BFA6248-9075-44F6-BABA-ACCDFFA54742}" type="datetimeFigureOut">
              <a:rPr lang="en-US" smtClean="0"/>
              <a:t>3/3/2025</a:t>
            </a:fld>
            <a:endParaRPr lang="en-US"/>
          </a:p>
        </p:txBody>
      </p:sp>
      <p:sp>
        <p:nvSpPr>
          <p:cNvPr id="5" name="Footer Placeholder 4">
            <a:extLst>
              <a:ext uri="{FF2B5EF4-FFF2-40B4-BE49-F238E27FC236}">
                <a16:creationId xmlns:a16="http://schemas.microsoft.com/office/drawing/2014/main" xmlns=""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07463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3/3/2025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3/3/2025</a:t>
            </a:fld>
            <a:endParaRPr lang="en-US"/>
          </a:p>
        </p:txBody>
      </p:sp>
      <p:sp>
        <p:nvSpPr>
          <p:cNvPr id="5" name="Footer Placeholder 4">
            <a:extLst>
              <a:ext uri="{FF2B5EF4-FFF2-40B4-BE49-F238E27FC236}">
                <a16:creationId xmlns:a16="http://schemas.microsoft.com/office/drawing/2014/main" xmlns=""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5297220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hoc10.vn/doc-sach/lich-su-va-dia-li-5/1/684/84/"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5.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hyperlink" Target="https://www.hoc10.vn/doc-sach/lich-su-va-dia-li-5/1/684/82/"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https://www.hoc10.vn/doc-sach/lich-su-va-dia-li-5/1/684/84/"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hyperlink" Target="https://youtu.be/2ft1P9O_YGc"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hoc10.vn/doc-sach/lich-su-va-dia-li-5/1/684/82/"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FBU_3bueZzM"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xmlns="" id="{5CB39642-77D4-D4DF-A563-39C5D15B4B0D}"/>
              </a:ext>
            </a:extLst>
          </p:cNvPr>
          <p:cNvSpPr txBox="1">
            <a:spLocks/>
          </p:cNvSpPr>
          <p:nvPr/>
        </p:nvSpPr>
        <p:spPr>
          <a:xfrm>
            <a:off x="77205" y="2530098"/>
            <a:ext cx="12008177"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vi-VN" sz="6000" b="1" dirty="0">
                <a:solidFill>
                  <a:srgbClr val="FF0000"/>
                </a:solidFill>
                <a:latin typeface="UTM Avo" panose="02040603050506020204" pitchFamily="18" charset="0"/>
              </a:rPr>
              <a:t>Bài 17. Nước Cộng </a:t>
            </a:r>
            <a:r>
              <a:rPr lang="vi-VN" sz="6000" b="1" dirty="0" err="1">
                <a:solidFill>
                  <a:srgbClr val="FF0000"/>
                </a:solidFill>
                <a:latin typeface="UTM Avo" panose="02040603050506020204" pitchFamily="18" charset="0"/>
              </a:rPr>
              <a:t>hoà</a:t>
            </a:r>
            <a:endParaRPr lang="en-US" sz="6000" b="1" dirty="0">
              <a:solidFill>
                <a:srgbClr val="FF0000"/>
              </a:solidFill>
              <a:latin typeface="UTM Avo" panose="02040603050506020204" pitchFamily="18" charset="0"/>
            </a:endParaRPr>
          </a:p>
          <a:p>
            <a:pPr>
              <a:lnSpc>
                <a:spcPct val="100000"/>
              </a:lnSpc>
              <a:spcBef>
                <a:spcPts val="0"/>
              </a:spcBef>
            </a:pPr>
            <a:r>
              <a:rPr lang="vi-VN" sz="6000" b="1" dirty="0">
                <a:solidFill>
                  <a:srgbClr val="FF0000"/>
                </a:solidFill>
                <a:latin typeface="UTM Avo" panose="02040603050506020204" pitchFamily="18" charset="0"/>
              </a:rPr>
              <a:t>Nhân dân Trung Hoa </a:t>
            </a:r>
          </a:p>
          <a:p>
            <a:pPr>
              <a:lnSpc>
                <a:spcPct val="100000"/>
              </a:lnSpc>
              <a:spcBef>
                <a:spcPts val="0"/>
              </a:spcBef>
            </a:pPr>
            <a:r>
              <a:rPr lang="vi-VN" sz="6000" b="1" dirty="0">
                <a:solidFill>
                  <a:srgbClr val="FF0000"/>
                </a:solidFill>
                <a:latin typeface="UTM Avo" panose="02040603050506020204" pitchFamily="18" charset="0"/>
              </a:rPr>
              <a:t>(Phần 3)</a:t>
            </a:r>
            <a:endParaRPr lang="en-US" sz="6000" b="1" dirty="0">
              <a:solidFill>
                <a:srgbClr val="FF0000"/>
              </a:solidFill>
              <a:latin typeface="UTM Avo" panose="02040603050506020204" pitchFamily="18" charset="0"/>
            </a:endParaRPr>
          </a:p>
        </p:txBody>
      </p:sp>
      <p:sp>
        <p:nvSpPr>
          <p:cNvPr id="5" name="Title 1">
            <a:extLst>
              <a:ext uri="{FF2B5EF4-FFF2-40B4-BE49-F238E27FC236}">
                <a16:creationId xmlns:a16="http://schemas.microsoft.com/office/drawing/2014/main" xmlns="" id="{E5ED5D26-3569-DC01-8028-55D40E4313B8}"/>
              </a:ext>
            </a:extLst>
          </p:cNvPr>
          <p:cNvSpPr txBox="1">
            <a:spLocks/>
          </p:cNvSpPr>
          <p:nvPr/>
        </p:nvSpPr>
        <p:spPr>
          <a:xfrm>
            <a:off x="8079699" y="17686"/>
            <a:ext cx="4005683"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Lịch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sử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5</a:t>
            </a:r>
          </a:p>
        </p:txBody>
      </p:sp>
      <p:sp>
        <p:nvSpPr>
          <p:cNvPr id="6" name="TextBox 5">
            <a:extLst>
              <a:ext uri="{FF2B5EF4-FFF2-40B4-BE49-F238E27FC236}">
                <a16:creationId xmlns:a16="http://schemas.microsoft.com/office/drawing/2014/main" xmlns="" id="{C06E82C9-8E32-38FE-4A93-BCA77AB39EF0}"/>
              </a:ext>
            </a:extLst>
          </p:cNvPr>
          <p:cNvSpPr txBox="1"/>
          <p:nvPr/>
        </p:nvSpPr>
        <p:spPr>
          <a:xfrm>
            <a:off x="1307626" y="1390907"/>
            <a:ext cx="9576745" cy="923330"/>
          </a:xfrm>
          <a:prstGeom prst="rect">
            <a:avLst/>
          </a:prstGeom>
          <a:noFill/>
        </p:spPr>
        <p:txBody>
          <a:bodyPr wrap="square">
            <a:spAutoFit/>
          </a:bodyPr>
          <a:lstStyle/>
          <a:p>
            <a:pPr algn="ctr">
              <a:spcBef>
                <a:spcPts val="1200"/>
              </a:spcBef>
              <a:spcAft>
                <a:spcPts val="600"/>
              </a:spcAft>
            </a:pPr>
            <a:r>
              <a:rPr lang="en-US" sz="5400" b="1" dirty="0" err="1">
                <a:solidFill>
                  <a:srgbClr val="002060"/>
                </a:solidFill>
                <a:latin typeface="UTM Avo" panose="02040603050506020204" pitchFamily="18" charset="0"/>
              </a:rPr>
              <a:t>Các</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nước</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láng</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giềng</a:t>
            </a:r>
            <a:endParaRPr lang="en-US" sz="5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2CCCD510-4528-FAB8-0871-2DDE0AB0C942}"/>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230B9035-8C78-1CAD-C856-193CD11489B6}"/>
              </a:ext>
            </a:extLst>
          </p:cNvPr>
          <p:cNvSpPr/>
          <p:nvPr/>
        </p:nvSpPr>
        <p:spPr>
          <a:xfrm>
            <a:off x="441960" y="1672681"/>
            <a:ext cx="11308080" cy="5000455"/>
          </a:xfrm>
          <a:prstGeom prst="roundRect">
            <a:avLst>
              <a:gd name="adj" fmla="val 5158"/>
            </a:avLst>
          </a:prstGeom>
          <a:solidFill>
            <a:schemeClr val="accent6">
              <a:lumMod val="20000"/>
              <a:lumOff val="80000"/>
            </a:schemeClr>
          </a:solidFill>
          <a:ln w="25400" cap="flat" cmpd="sng" algn="ctr">
            <a:solidFill>
              <a:srgbClr val="E17F3B">
                <a:shade val="15000"/>
              </a:srgbClr>
            </a:solidFill>
            <a:prstDash val="solid"/>
          </a:ln>
          <a:effectLst/>
        </p:spPr>
        <p:txBody>
          <a:bodyPr rtlCol="0" anchor="ctr"/>
          <a:lstStyle/>
          <a:p>
            <a:pPr marL="0" marR="0" lvl="0" indent="304792"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UTM Avo" panose="02040603050506020204" pitchFamily="18" charset="0"/>
                <a:sym typeface="Arial"/>
              </a:rPr>
              <a:t>Truyện về nàng Mạnh Khương</a:t>
            </a:r>
          </a:p>
          <a:p>
            <a:pPr marL="0" marR="0" lvl="0" indent="304792"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Tương truyền rằng,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thời</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Tần</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Thủy</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sym typeface="Arial"/>
              </a:rPr>
              <a:t>Hoàng</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en-US" sz="2000" kern="0" dirty="0" err="1">
                <a:solidFill>
                  <a:srgbClr val="000000"/>
                </a:solidFill>
                <a:latin typeface="UTM Avo" panose="02040603050506020204" pitchFamily="18" charset="0"/>
                <a:sym typeface="Arial"/>
              </a:rPr>
              <a:t>có</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chàng</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thư sinh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xứ</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Giang Nam vừa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cưới</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nàng</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Mạnh Khương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thì</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bị</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quân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Tần</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bắt</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đi phu xây Vạn Lý Trường Thành.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Mạnh</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Khương mu</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sym typeface="Arial"/>
              </a:rPr>
              <a:t>ố</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gửi</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en-US" sz="2000" kern="0" dirty="0" err="1">
                <a:solidFill>
                  <a:srgbClr val="000000"/>
                </a:solidFill>
                <a:latin typeface="UTM Avo" panose="02040603050506020204" pitchFamily="18" charset="0"/>
                <a:sym typeface="Arial"/>
              </a:rPr>
              <a:t>áo</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ấm</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cho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chồng</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phải</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en-US" sz="2000" kern="0" dirty="0" err="1">
                <a:solidFill>
                  <a:srgbClr val="000000"/>
                </a:solidFill>
                <a:latin typeface="UTM Avo" panose="02040603050506020204" pitchFamily="18" charset="0"/>
                <a:sym typeface="Arial"/>
              </a:rPr>
              <a:t>lặn</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lội vạn dặm tìm chồng. </a:t>
            </a:r>
            <a:r>
              <a:rPr lang="en-US" sz="2000" kern="0" dirty="0" err="1">
                <a:solidFill>
                  <a:srgbClr val="000000"/>
                </a:solidFill>
                <a:latin typeface="UTM Avo" panose="02040603050506020204" pitchFamily="18" charset="0"/>
                <a:sym typeface="Arial"/>
              </a:rPr>
              <a:t>Đến</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en-US" sz="2000" kern="0" dirty="0" err="1">
                <a:solidFill>
                  <a:srgbClr val="000000"/>
                </a:solidFill>
                <a:latin typeface="UTM Avo" panose="02040603050506020204" pitchFamily="18" charset="0"/>
                <a:sym typeface="Arial"/>
              </a:rPr>
              <a:t>được</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en-US" sz="2000" kern="0" dirty="0">
                <a:solidFill>
                  <a:srgbClr val="000000"/>
                </a:solidFill>
                <a:latin typeface="UTM Avo" panose="02040603050506020204" pitchFamily="18" charset="0"/>
                <a:sym typeface="Arial"/>
              </a:rPr>
              <a:t>V</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ạn</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sym typeface="Arial"/>
              </a:rPr>
              <a:t>Lý</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Trường</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sym typeface="Arial"/>
              </a:rPr>
              <a:t>Thành</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nhưng nàng lại hay tin chồng qua đời vì lao động cực nhọc. Nàng Mạnh Khương đau buồn,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khóc</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lóc</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thảm</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thiết</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ba ngày, ba đêm,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khóc</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en-US" sz="2000" kern="0" dirty="0" err="1">
                <a:solidFill>
                  <a:srgbClr val="000000"/>
                </a:solidFill>
                <a:latin typeface="UTM Avo" panose="02040603050506020204" pitchFamily="18" charset="0"/>
                <a:sym typeface="Arial"/>
              </a:rPr>
              <a:t>đến</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nỗi</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một</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en-US" sz="2000" kern="0" dirty="0" err="1">
                <a:solidFill>
                  <a:srgbClr val="000000"/>
                </a:solidFill>
                <a:latin typeface="UTM Avo" panose="02040603050506020204" pitchFamily="18" charset="0"/>
                <a:sym typeface="Arial"/>
              </a:rPr>
              <a:t>đoạn</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bức</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tường</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thành</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sụp</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đổ lộ ra thi thể của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chồng</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sym typeface="Arial"/>
              </a:rPr>
              <a:t>nàng</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 </a:t>
            </a:r>
          </a:p>
          <a:p>
            <a:pPr marL="0" marR="0" lvl="0" indent="304792"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sym typeface="Arial"/>
              </a:rPr>
              <a:t>Ra đi mà không bao giờ trở về là số phận của rất nhiều dân phu xây dựng Vạn Lý Trường Thành. </a:t>
            </a:r>
          </a:p>
          <a:p>
            <a:pPr marL="0" marR="0" lvl="0" indent="304792" algn="r" defTabSz="914400" eaLnBrk="1" fontAlgn="auto" latinLnBrk="0" hangingPunct="1">
              <a:lnSpc>
                <a:spcPct val="150000"/>
              </a:lnSpc>
              <a:spcBef>
                <a:spcPts val="0"/>
              </a:spcBef>
              <a:spcAft>
                <a:spcPts val="0"/>
              </a:spcAft>
              <a:buClr>
                <a:srgbClr val="000000"/>
              </a:buClr>
              <a:buSzTx/>
              <a:buFont typeface="Arial"/>
              <a:buNone/>
              <a:tabLst/>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sym typeface="Arial"/>
              </a:rPr>
              <a:t>(Theo Shijie Congshu, </a:t>
            </a:r>
            <a:r>
              <a:rPr kumimoji="0" lang="en-US" b="0" i="0" u="none" strike="noStrike" kern="0" cap="none" spc="0" normalizeH="0" baseline="0" noProof="0" dirty="0" err="1">
                <a:ln>
                  <a:noFill/>
                </a:ln>
                <a:solidFill>
                  <a:srgbClr val="000000"/>
                </a:solidFill>
                <a:effectLst/>
                <a:uLnTx/>
                <a:uFillTx/>
                <a:latin typeface="UTM Avo" panose="02040603050506020204" pitchFamily="18" charset="0"/>
                <a:sym typeface="Arial"/>
              </a:rPr>
              <a:t>Những</a:t>
            </a:r>
            <a:r>
              <a:rPr kumimoji="0" lang="vi-VN"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b="0" i="0" u="none" strike="noStrike" kern="0" cap="none" spc="0" normalizeH="0" baseline="0" noProof="0" dirty="0" err="1">
                <a:ln>
                  <a:noFill/>
                </a:ln>
                <a:solidFill>
                  <a:srgbClr val="000000"/>
                </a:solidFill>
                <a:effectLst/>
                <a:uLnTx/>
                <a:uFillTx/>
                <a:latin typeface="UTM Avo" panose="02040603050506020204" pitchFamily="18" charset="0"/>
                <a:sym typeface="Arial"/>
              </a:rPr>
              <a:t>nền</a:t>
            </a:r>
            <a:r>
              <a:rPr kumimoji="0" lang="vi-VN" b="0" i="0" u="none" strike="noStrike" kern="0" cap="none" spc="0" normalizeH="0" baseline="0" noProof="0" dirty="0">
                <a:ln>
                  <a:noFill/>
                </a:ln>
                <a:solidFill>
                  <a:srgbClr val="000000"/>
                </a:solidFill>
                <a:effectLst/>
                <a:uLnTx/>
                <a:uFillTx/>
                <a:latin typeface="UTM Avo" panose="02040603050506020204" pitchFamily="18" charset="0"/>
                <a:sym typeface="Arial"/>
              </a:rPr>
              <a:t> văn minh </a:t>
            </a:r>
            <a:r>
              <a:rPr kumimoji="0" lang="en-US" b="0" i="0" u="none" strike="noStrike" kern="0" cap="none" spc="0" normalizeH="0" baseline="0" noProof="0" dirty="0" err="1">
                <a:ln>
                  <a:noFill/>
                </a:ln>
                <a:solidFill>
                  <a:srgbClr val="000000"/>
                </a:solidFill>
                <a:effectLst/>
                <a:uLnTx/>
                <a:uFillTx/>
                <a:latin typeface="UTM Avo" panose="02040603050506020204" pitchFamily="18" charset="0"/>
                <a:sym typeface="Arial"/>
              </a:rPr>
              <a:t>thế</a:t>
            </a:r>
            <a:r>
              <a:rPr kumimoji="0" lang="vi-VN"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kumimoji="0" lang="en-US" b="0" i="0" u="none" strike="noStrike" kern="0" cap="none" spc="0" normalizeH="0" baseline="0" noProof="0" dirty="0" err="1">
                <a:ln>
                  <a:noFill/>
                </a:ln>
                <a:solidFill>
                  <a:srgbClr val="000000"/>
                </a:solidFill>
                <a:effectLst/>
                <a:uLnTx/>
                <a:uFillTx/>
                <a:latin typeface="UTM Avo" panose="02040603050506020204" pitchFamily="18" charset="0"/>
                <a:sym typeface="Arial"/>
              </a:rPr>
              <a:t>giới</a:t>
            </a:r>
            <a:r>
              <a:rPr kumimoji="0" lang="vi-VN" b="0" i="0" u="none" strike="noStrike" kern="0" cap="none" spc="0" normalizeH="0" baseline="0" noProof="0" dirty="0">
                <a:ln>
                  <a:noFill/>
                </a:ln>
                <a:solidFill>
                  <a:srgbClr val="000000"/>
                </a:solidFill>
                <a:effectLst/>
                <a:uLnTx/>
                <a:uFillTx/>
                <a:latin typeface="UTM Avo" panose="02040603050506020204" pitchFamily="18" charset="0"/>
                <a:sym typeface="Arial"/>
              </a:rPr>
              <a:t>, </a:t>
            </a:r>
          </a:p>
          <a:p>
            <a:pPr marL="0" marR="0" lvl="0" indent="304792" algn="r" defTabSz="914400" eaLnBrk="1" fontAlgn="auto" latinLnBrk="0" hangingPunct="1">
              <a:lnSpc>
                <a:spcPct val="150000"/>
              </a:lnSpc>
              <a:spcBef>
                <a:spcPts val="0"/>
              </a:spcBef>
              <a:spcAft>
                <a:spcPts val="0"/>
              </a:spcAft>
              <a:buClr>
                <a:srgbClr val="000000"/>
              </a:buClr>
              <a:buSzTx/>
              <a:buFont typeface="Arial"/>
              <a:buNone/>
              <a:tabLst/>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sym typeface="Arial"/>
              </a:rPr>
              <a:t>NXB Văn học, Hà Nội, 2006. tr.10)</a:t>
            </a:r>
          </a:p>
        </p:txBody>
      </p:sp>
    </p:spTree>
    <p:extLst>
      <p:ext uri="{BB962C8B-B14F-4D97-AF65-F5344CB8AC3E}">
        <p14:creationId xmlns:p14="http://schemas.microsoft.com/office/powerpoint/2010/main" val="321666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222B7EB-1A8E-F756-CDC6-F906C594B77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xmlns="" id="{7FE7C780-ACEC-B04C-C83A-2A33B93B6217}"/>
              </a:ext>
            </a:extLst>
          </p:cNvPr>
          <p:cNvGrpSpPr/>
          <p:nvPr/>
        </p:nvGrpSpPr>
        <p:grpSpPr>
          <a:xfrm>
            <a:off x="437324" y="2043510"/>
            <a:ext cx="11317352" cy="4509764"/>
            <a:chOff x="-866515" y="-619014"/>
            <a:chExt cx="8488014" cy="3382323"/>
          </a:xfrm>
        </p:grpSpPr>
        <p:pic>
          <p:nvPicPr>
            <p:cNvPr id="3" name="Picture 4" descr="Tại sao Vạn Lý Trường Thành &quot;2000 năm không đổ&quot; dù chỉ được xây dựng bằng  đất và đá? Bí mật nằm ở thứ vữa &quot;bền hơn cả bê tông&quot; mà người">
              <a:extLst>
                <a:ext uri="{FF2B5EF4-FFF2-40B4-BE49-F238E27FC236}">
                  <a16:creationId xmlns:a16="http://schemas.microsoft.com/office/drawing/2014/main" xmlns="" id="{7EBCE8E3-766D-38B7-184D-FF23A2801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953" y="-619014"/>
              <a:ext cx="4148546" cy="26252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B4A698B4-F9B6-EF54-82FD-E4BEBEAB15E3}"/>
                </a:ext>
              </a:extLst>
            </p:cNvPr>
            <p:cNvGrpSpPr/>
            <p:nvPr/>
          </p:nvGrpSpPr>
          <p:grpSpPr>
            <a:xfrm>
              <a:off x="-866515" y="-619014"/>
              <a:ext cx="7107945" cy="3382323"/>
              <a:chOff x="-859258" y="-589986"/>
              <a:chExt cx="7107945" cy="3382323"/>
            </a:xfrm>
          </p:grpSpPr>
          <p:pic>
            <p:nvPicPr>
              <p:cNvPr id="7" name="Picture 2" descr="Tại sao Vạn Lý Trường Thành 2000 năm không đổ dù chỉ được xây dựng bằng đất và đá? Bí mật nằm ở thứ vữa bền hơn cả bê tông mà người xưa sáng tạo nên - Ảnh 2.">
                <a:extLst>
                  <a:ext uri="{FF2B5EF4-FFF2-40B4-BE49-F238E27FC236}">
                    <a16:creationId xmlns:a16="http://schemas.microsoft.com/office/drawing/2014/main" xmlns="" id="{465CFCD5-F9FF-4FF7-C622-09E399624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258" y="-589986"/>
                <a:ext cx="4087984" cy="26252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7194707-7312-2AF4-C004-B500D8E01C0C}"/>
                  </a:ext>
                </a:extLst>
              </p:cNvPr>
              <p:cNvSpPr txBox="1"/>
              <p:nvPr/>
            </p:nvSpPr>
            <p:spPr>
              <a:xfrm>
                <a:off x="520810" y="2079593"/>
                <a:ext cx="5727877" cy="712744"/>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000" b="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Ước tính có đến hàng trăm ngàn người đã bỏ mạng trong thời gian xây dựng Vạn Lý Trường Thành</a:t>
                </a:r>
              </a:p>
            </p:txBody>
          </p:sp>
        </p:grpSp>
      </p:grpSp>
    </p:spTree>
    <p:extLst>
      <p:ext uri="{BB962C8B-B14F-4D97-AF65-F5344CB8AC3E}">
        <p14:creationId xmlns:p14="http://schemas.microsoft.com/office/powerpoint/2010/main" val="383732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xmlns="" id="{51455499-2D85-939A-E0BB-0D875DE8535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5CFB374-38EA-5AB5-3EB4-D9FD24CC8C5B}"/>
              </a:ext>
            </a:extLst>
          </p:cNvPr>
          <p:cNvSpPr/>
          <p:nvPr/>
        </p:nvSpPr>
        <p:spPr>
          <a:xfrm>
            <a:off x="1517259" y="2502702"/>
            <a:ext cx="3657600" cy="2860411"/>
          </a:xfrm>
          <a:prstGeom prst="roundRect">
            <a:avLst>
              <a:gd name="adj" fmla="val 8900"/>
            </a:avLst>
          </a:prstGeom>
          <a:solidFill>
            <a:srgbClr val="FFFFFF"/>
          </a:solidFill>
          <a:ln w="25400" cap="flat" cmpd="sng" algn="ctr">
            <a:solidFill>
              <a:schemeClr val="accent2"/>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lang="vi-VN" sz="2400" kern="0" dirty="0">
                <a:solidFill>
                  <a:srgbClr val="000000"/>
                </a:solidFill>
                <a:latin typeface="UTM Avo" panose="02040603050506020204" pitchFamily="18" charset="0"/>
                <a:sym typeface="Arial"/>
              </a:rPr>
              <a:t>Việc xây dựng được một công trình hùng vĩ, kiên cố như Vạn Lý Trường Thành</a:t>
            </a:r>
            <a:r>
              <a:rPr lang="en-US" sz="2400" kern="0" dirty="0">
                <a:solidFill>
                  <a:srgbClr val="000000"/>
                </a:solidFill>
                <a:latin typeface="UTM Avo" panose="02040603050506020204" pitchFamily="18" charset="0"/>
                <a:sym typeface="Arial"/>
              </a:rPr>
              <a:t>.</a:t>
            </a:r>
          </a:p>
        </p:txBody>
      </p:sp>
      <p:sp>
        <p:nvSpPr>
          <p:cNvPr id="4" name="Rectangle: Rounded Corners 3">
            <a:extLst>
              <a:ext uri="{FF2B5EF4-FFF2-40B4-BE49-F238E27FC236}">
                <a16:creationId xmlns:a16="http://schemas.microsoft.com/office/drawing/2014/main" xmlns="" id="{B298FA44-6846-44F2-2819-D09CAF793B9C}"/>
              </a:ext>
            </a:extLst>
          </p:cNvPr>
          <p:cNvSpPr/>
          <p:nvPr/>
        </p:nvSpPr>
        <p:spPr>
          <a:xfrm>
            <a:off x="6922990" y="2502702"/>
            <a:ext cx="4127869" cy="2860411"/>
          </a:xfrm>
          <a:prstGeom prst="roundRect">
            <a:avLst>
              <a:gd name="adj" fmla="val 8900"/>
            </a:avLst>
          </a:prstGeom>
          <a:solidFill>
            <a:srgbClr val="FFFFFF"/>
          </a:solidFill>
          <a:ln w="25400" cap="flat" cmpd="sng" algn="ctr">
            <a:solidFill>
              <a:schemeClr val="accent2"/>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Sự</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tàn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bạo</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của</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Tần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Thủy</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Hoàng,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nỗi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thống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khổ</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của</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người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dân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khi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làm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dân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phu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lao</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dịch</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a:t>
            </a:r>
          </a:p>
        </p:txBody>
      </p:sp>
      <p:sp>
        <p:nvSpPr>
          <p:cNvPr id="5" name="Arrow: Right 4">
            <a:extLst>
              <a:ext uri="{FF2B5EF4-FFF2-40B4-BE49-F238E27FC236}">
                <a16:creationId xmlns:a16="http://schemas.microsoft.com/office/drawing/2014/main" xmlns="" id="{396D6997-670C-D67F-65A0-6BED63D2BFB5}"/>
              </a:ext>
            </a:extLst>
          </p:cNvPr>
          <p:cNvSpPr/>
          <p:nvPr/>
        </p:nvSpPr>
        <p:spPr>
          <a:xfrm>
            <a:off x="5718588" y="3658888"/>
            <a:ext cx="754824" cy="779297"/>
          </a:xfrm>
          <a:prstGeom prst="rightArrow">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5F1E4"/>
              </a:solidFill>
              <a:effectLst/>
              <a:uLnTx/>
              <a:uFillTx/>
              <a:latin typeface="UTM Avo" panose="02040603050506020204" pitchFamily="18" charset="0"/>
              <a:ea typeface="+mn-ea"/>
              <a:cs typeface="+mn-cs"/>
              <a:sym typeface="Arial"/>
            </a:endParaRPr>
          </a:p>
        </p:txBody>
      </p:sp>
    </p:spTree>
    <p:extLst>
      <p:ext uri="{BB962C8B-B14F-4D97-AF65-F5344CB8AC3E}">
        <p14:creationId xmlns:p14="http://schemas.microsoft.com/office/powerpoint/2010/main" val="401895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5A622A0-7566-4539-8054-79CDA93E6333}"/>
            </a:ext>
          </a:extLst>
        </p:cNvPr>
        <p:cNvGrpSpPr/>
        <p:nvPr/>
      </p:nvGrpSpPr>
      <p:grpSpPr>
        <a:xfrm>
          <a:off x="0" y="0"/>
          <a:ext cx="0" cy="0"/>
          <a:chOff x="0" y="0"/>
          <a:chExt cx="0" cy="0"/>
        </a:xfrm>
      </p:grpSpPr>
      <p:sp>
        <p:nvSpPr>
          <p:cNvPr id="3" name="Arrow: Pentagon 2">
            <a:extLst>
              <a:ext uri="{FF2B5EF4-FFF2-40B4-BE49-F238E27FC236}">
                <a16:creationId xmlns:a16="http://schemas.microsoft.com/office/drawing/2014/main" xmlns="" id="{97D4C447-EC0C-A279-6C70-8C5783F55CAD}"/>
              </a:ext>
            </a:extLst>
          </p:cNvPr>
          <p:cNvSpPr/>
          <p:nvPr/>
        </p:nvSpPr>
        <p:spPr>
          <a:xfrm>
            <a:off x="1" y="1724782"/>
            <a:ext cx="3936380" cy="928913"/>
          </a:xfrm>
          <a:prstGeom prst="homePlate">
            <a:avLst/>
          </a:prstGeom>
          <a:solidFill>
            <a:schemeClr val="accent4">
              <a:lumMod val="20000"/>
              <a:lumOff val="8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a:buClr>
                <a:srgbClr val="000000"/>
              </a:buClr>
            </a:pPr>
            <a:r>
              <a:rPr lang="vi-VN" sz="2400" b="1" kern="0">
                <a:solidFill>
                  <a:srgbClr val="211A1B"/>
                </a:solidFill>
                <a:latin typeface="UTM Avo" panose="02040603050506020204" pitchFamily="18" charset="0"/>
                <a:ea typeface="UD Digi Kyokasho N-B" panose="02020700000000000000" pitchFamily="17" charset="-128"/>
                <a:sym typeface="Arial"/>
              </a:rPr>
              <a:t>b. Cố cung Bắc Kinh</a:t>
            </a:r>
            <a:endParaRPr lang="vi-VN" sz="2400" b="1" kern="0" dirty="0">
              <a:solidFill>
                <a:srgbClr val="211A1B"/>
              </a:solidFill>
              <a:latin typeface="UTM Avo" panose="02040603050506020204" pitchFamily="18" charset="0"/>
              <a:ea typeface="UD Digi Kyokasho N-B" panose="02020700000000000000" pitchFamily="17" charset="-128"/>
              <a:sym typeface="Arial"/>
            </a:endParaRPr>
          </a:p>
        </p:txBody>
      </p:sp>
      <p:sp>
        <p:nvSpPr>
          <p:cNvPr id="5" name="Rectangle: Rounded Corners 4">
            <a:extLst>
              <a:ext uri="{FF2B5EF4-FFF2-40B4-BE49-F238E27FC236}">
                <a16:creationId xmlns:a16="http://schemas.microsoft.com/office/drawing/2014/main" xmlns="" id="{A3ACD85F-9A67-627C-3782-74343223F0D3}"/>
              </a:ext>
            </a:extLst>
          </p:cNvPr>
          <p:cNvSpPr/>
          <p:nvPr/>
        </p:nvSpPr>
        <p:spPr>
          <a:xfrm>
            <a:off x="441700" y="2761181"/>
            <a:ext cx="11308600" cy="3963005"/>
          </a:xfrm>
          <a:prstGeom prst="roundRect">
            <a:avLst>
              <a:gd name="adj" fmla="val 7415"/>
            </a:avLst>
          </a:prstGeom>
          <a:solidFill>
            <a:srgbClr val="FFFFFF"/>
          </a:solidFill>
          <a:ln w="25400" cap="flat" cmpd="sng" algn="ctr">
            <a:noFill/>
            <a:prstDash val="solid"/>
          </a:ln>
          <a:effectLst/>
        </p:spPr>
        <p:txBody>
          <a:bodyPr rtlCol="0" anchor="ctr"/>
          <a:lstStyle/>
          <a:p>
            <a:pPr marL="457189" lvl="0" indent="-457189" algn="just">
              <a:lnSpc>
                <a:spcPct val="150000"/>
              </a:lnSpc>
              <a:buClr>
                <a:srgbClr val="000000"/>
              </a:buClr>
              <a:buFont typeface="Arial" panose="020B0604020202020204" pitchFamily="34" charset="0"/>
              <a:buChar char="•"/>
              <a:defRPr/>
            </a:pPr>
            <a:r>
              <a:rPr lang="vi-VN" sz="2400" kern="0">
                <a:solidFill>
                  <a:srgbClr val="211A1B"/>
                </a:solidFill>
                <a:latin typeface="UTM Avo" panose="02040603050506020204" pitchFamily="18" charset="0"/>
                <a:ea typeface="UD Digi Kyokasho N-B" panose="02020700000000000000" pitchFamily="17" charset="-128"/>
                <a:sym typeface="Arial"/>
              </a:rPr>
              <a:t>Là hoàng cung của 24 đời vua thuộc hai triều đại Minh và Thanh ở Trung Quốc. </a:t>
            </a:r>
          </a:p>
          <a:p>
            <a:pPr marL="457189" lvl="0" indent="-457189" algn="just">
              <a:lnSpc>
                <a:spcPct val="150000"/>
              </a:lnSpc>
              <a:buClr>
                <a:srgbClr val="000000"/>
              </a:buClr>
              <a:buFont typeface="Arial" panose="020B0604020202020204" pitchFamily="34" charset="0"/>
              <a:buChar char="•"/>
              <a:defRPr/>
            </a:pPr>
            <a:r>
              <a:rPr lang="vi-VN" sz="2400" kern="0">
                <a:solidFill>
                  <a:srgbClr val="211A1B"/>
                </a:solidFill>
                <a:latin typeface="UTM Avo" panose="02040603050506020204" pitchFamily="18" charset="0"/>
                <a:ea typeface="UD Digi Kyokasho N-B" panose="02020700000000000000" pitchFamily="17" charset="-128"/>
                <a:sym typeface="Arial"/>
              </a:rPr>
              <a:t>Cố cung là công trình mang đậm nét văn hóa truyền thống Trung Hoa. Đây là cung điện hoàng gia được bảo tồn tốt nhất của Trung Quốc và là một trong những cung điện lâu đời nhất trên thế giới.</a:t>
            </a:r>
          </a:p>
          <a:p>
            <a:pPr marL="457189" lvl="0" indent="-457189" algn="just">
              <a:lnSpc>
                <a:spcPct val="150000"/>
              </a:lnSpc>
              <a:buClr>
                <a:srgbClr val="000000"/>
              </a:buClr>
              <a:buFont typeface="Arial" panose="020B0604020202020204" pitchFamily="34" charset="0"/>
              <a:buChar char="•"/>
              <a:defRPr/>
            </a:pPr>
            <a:r>
              <a:rPr lang="vi-VN" sz="2400" kern="0">
                <a:solidFill>
                  <a:srgbClr val="211A1B"/>
                </a:solidFill>
                <a:latin typeface="UTM Avo" panose="02040603050506020204" pitchFamily="18" charset="0"/>
                <a:ea typeface="UD Digi Kyokasho N-B" panose="02020700000000000000" pitchFamily="17" charset="-128"/>
                <a:sym typeface="Arial"/>
              </a:rPr>
              <a:t>Công trình có sự đóng góp của một người Việt Nam, là Kiến trúc sư Nguyễn An. </a:t>
            </a:r>
            <a:endParaRPr lang="vi-VN" sz="2400" kern="0" dirty="0">
              <a:solidFill>
                <a:srgbClr val="211A1B"/>
              </a:solidFill>
              <a:latin typeface="UTM Avo" panose="02040603050506020204" pitchFamily="18" charset="0"/>
              <a:ea typeface="UD Digi Kyokasho N-B" panose="02020700000000000000" pitchFamily="17" charset="-128"/>
              <a:sym typeface="Arial"/>
            </a:endParaRPr>
          </a:p>
        </p:txBody>
      </p:sp>
    </p:spTree>
    <p:extLst>
      <p:ext uri="{BB962C8B-B14F-4D97-AF65-F5344CB8AC3E}">
        <p14:creationId xmlns:p14="http://schemas.microsoft.com/office/powerpoint/2010/main" val="140002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C6A6B75-1329-6C3D-C51E-313010EE1FFF}"/>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xmlns="" id="{DD5F1730-EEF2-F2F6-91CA-B001726A1CF8}"/>
              </a:ext>
            </a:extLst>
          </p:cNvPr>
          <p:cNvGrpSpPr/>
          <p:nvPr/>
        </p:nvGrpSpPr>
        <p:grpSpPr>
          <a:xfrm>
            <a:off x="1025831" y="1840646"/>
            <a:ext cx="10140338" cy="4900213"/>
            <a:chOff x="776706" y="1584168"/>
            <a:chExt cx="10637609" cy="5140514"/>
          </a:xfrm>
        </p:grpSpPr>
        <p:pic>
          <p:nvPicPr>
            <p:cNvPr id="2" name="Picture 2" descr="Tử Cấm Thành - Cố Cung Bí Ẩn, Uy Nghiêm Của Trung Quốc">
              <a:extLst>
                <a:ext uri="{FF2B5EF4-FFF2-40B4-BE49-F238E27FC236}">
                  <a16:creationId xmlns:a16="http://schemas.microsoft.com/office/drawing/2014/main" xmlns="" id="{3BE4C006-AB2D-4F70-6AE6-1B98FAE4A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06" y="1584169"/>
              <a:ext cx="6854019" cy="51405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Du lịch Trung Quốc: Khám phá Tử Cấm Thành Bắc Kinh">
              <a:extLst>
                <a:ext uri="{FF2B5EF4-FFF2-40B4-BE49-F238E27FC236}">
                  <a16:creationId xmlns:a16="http://schemas.microsoft.com/office/drawing/2014/main" xmlns="" id="{15400903-EFBF-3E23-07C5-F8E76DB083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2756" y="4211542"/>
              <a:ext cx="3621559" cy="2513140"/>
            </a:xfrm>
            <a:prstGeom prst="rect">
              <a:avLst/>
            </a:prstGeom>
            <a:noFill/>
            <a:ln w="38100">
              <a:solidFill>
                <a:srgbClr val="FFFFFF"/>
              </a:solidFill>
            </a:ln>
            <a:extLst>
              <a:ext uri="{909E8E84-426E-40DD-AFC4-6F175D3DCCD1}">
                <a14:hiddenFill xmlns:a14="http://schemas.microsoft.com/office/drawing/2010/main">
                  <a:solidFill>
                    <a:srgbClr val="FFFFFF"/>
                  </a:solidFill>
                </a14:hiddenFill>
              </a:ext>
            </a:extLst>
          </p:spPr>
        </p:pic>
        <p:pic>
          <p:nvPicPr>
            <p:cNvPr id="5" name="Picture 4" descr="Hé lộ những bí mật khiến ai cũng kinh ngạc về Tử Cấm Thành">
              <a:extLst>
                <a:ext uri="{FF2B5EF4-FFF2-40B4-BE49-F238E27FC236}">
                  <a16:creationId xmlns:a16="http://schemas.microsoft.com/office/drawing/2014/main" xmlns="" id="{1366BB3D-DDBC-AA7E-4BFB-318B2CF34B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2755" y="1584168"/>
              <a:ext cx="3621559" cy="2627373"/>
            </a:xfrm>
            <a:prstGeom prst="rect">
              <a:avLst/>
            </a:prstGeom>
            <a:noFill/>
            <a:ln w="38100">
              <a:solidFill>
                <a:srgbClr val="FFFFFF"/>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359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F36889CF-E16F-4EF9-371F-2F4FCD6E8011}"/>
            </a:ext>
          </a:extLst>
        </p:cNvPr>
        <p:cNvGrpSpPr/>
        <p:nvPr/>
      </p:nvGrpSpPr>
      <p:grpSpPr>
        <a:xfrm>
          <a:off x="0" y="0"/>
          <a:ext cx="0" cy="0"/>
          <a:chOff x="0" y="0"/>
          <a:chExt cx="0" cy="0"/>
        </a:xfrm>
      </p:grpSpPr>
      <p:pic>
        <p:nvPicPr>
          <p:cNvPr id="4" name="Picture 2" descr="Vé Bảo Tàng Cố Cung (Tử Cấm Thành) ở Bắc Kinh, Trung Quốc - Klook Việt Nam">
            <a:extLst>
              <a:ext uri="{FF2B5EF4-FFF2-40B4-BE49-F238E27FC236}">
                <a16:creationId xmlns:a16="http://schemas.microsoft.com/office/drawing/2014/main" xmlns="" id="{90925239-DD3C-97AE-D88D-459000C008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1784" y="1711116"/>
            <a:ext cx="7408431" cy="493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4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xmlns="" id="{30EA1B70-D2D4-BDA5-0D73-1BE27882223B}"/>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xmlns="" id="{D7693EB7-D7D3-4752-A350-6F395D40411D}"/>
              </a:ext>
            </a:extLst>
          </p:cNvPr>
          <p:cNvGrpSpPr/>
          <p:nvPr/>
        </p:nvGrpSpPr>
        <p:grpSpPr>
          <a:xfrm>
            <a:off x="1150880" y="1735037"/>
            <a:ext cx="9890240" cy="4944686"/>
            <a:chOff x="-1136932" y="-369758"/>
            <a:chExt cx="14756614" cy="7377659"/>
          </a:xfrm>
        </p:grpSpPr>
        <p:pic>
          <p:nvPicPr>
            <p:cNvPr id="2" name="Picture 2" descr="Nao lòng thời khắc Tử Cấm Thành sang thu: Sắc vàng lá ngân hạnh mơ màng nơi  tường đỏ ngói men">
              <a:extLst>
                <a:ext uri="{FF2B5EF4-FFF2-40B4-BE49-F238E27FC236}">
                  <a16:creationId xmlns:a16="http://schemas.microsoft.com/office/drawing/2014/main" xmlns="" id="{DE52EDC7-6BE3-EC16-9D57-08FE2D6156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932" y="-369758"/>
              <a:ext cx="3858683" cy="7377659"/>
            </a:xfrm>
            <a:prstGeom prst="rect">
              <a:avLst/>
            </a:prstGeom>
            <a:noFill/>
            <a:ln w="57150">
              <a:solidFill>
                <a:srgbClr val="FFFFFF"/>
              </a:solidFill>
            </a:ln>
            <a:extLst>
              <a:ext uri="{909E8E84-426E-40DD-AFC4-6F175D3DCCD1}">
                <a14:hiddenFill xmlns:a14="http://schemas.microsoft.com/office/drawing/2010/main">
                  <a:solidFill>
                    <a:srgbClr val="FFFFFF"/>
                  </a:solidFill>
                </a14:hiddenFill>
              </a:ext>
            </a:extLst>
          </p:spPr>
        </p:pic>
        <p:pic>
          <p:nvPicPr>
            <p:cNvPr id="20" name="Picture 4" descr="Nao lòng thời khắc Tử Cấm Thành sang thu: Sắc vàng lá ngân hạnh mơ màng nơi  tường đỏ ngói men">
              <a:extLst>
                <a:ext uri="{FF2B5EF4-FFF2-40B4-BE49-F238E27FC236}">
                  <a16:creationId xmlns:a16="http://schemas.microsoft.com/office/drawing/2014/main" xmlns="" id="{69735CD1-47B6-E909-2DD8-AB41583011D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569"/>
            <a:stretch/>
          </p:blipFill>
          <p:spPr bwMode="auto">
            <a:xfrm>
              <a:off x="3957093" y="-369758"/>
              <a:ext cx="4805631" cy="7377659"/>
            </a:xfrm>
            <a:prstGeom prst="rect">
              <a:avLst/>
            </a:prstGeom>
            <a:noFill/>
            <a:ln w="57150">
              <a:solidFill>
                <a:srgbClr val="FFFFFF"/>
              </a:solidFill>
            </a:ln>
            <a:extLst>
              <a:ext uri="{909E8E84-426E-40DD-AFC4-6F175D3DCCD1}">
                <a14:hiddenFill xmlns:a14="http://schemas.microsoft.com/office/drawing/2010/main">
                  <a:solidFill>
                    <a:srgbClr val="FFFFFF"/>
                  </a:solidFill>
                </a14:hiddenFill>
              </a:ext>
            </a:extLst>
          </p:spPr>
        </p:pic>
        <p:pic>
          <p:nvPicPr>
            <p:cNvPr id="21" name="Picture 6" descr="Nao lòng thời khắc Tử Cấm Thành sang thu: Sắc vàng lá ngân hạnh mơ màng nơi  tường đỏ ngói men">
              <a:extLst>
                <a:ext uri="{FF2B5EF4-FFF2-40B4-BE49-F238E27FC236}">
                  <a16:creationId xmlns:a16="http://schemas.microsoft.com/office/drawing/2014/main" xmlns="" id="{472776FC-1C94-68A0-2E62-9930D71633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98066" y="-369758"/>
              <a:ext cx="3621616" cy="7377659"/>
            </a:xfrm>
            <a:prstGeom prst="rect">
              <a:avLst/>
            </a:prstGeom>
            <a:noFill/>
            <a:ln w="57150">
              <a:solidFill>
                <a:srgbClr val="FFFFFF"/>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044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00D02881-EC06-EFED-E68A-766796CD61C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2D15C4B-014E-63DC-533B-EE6F6F67766F}"/>
              </a:ext>
            </a:extLst>
          </p:cNvPr>
          <p:cNvSpPr/>
          <p:nvPr/>
        </p:nvSpPr>
        <p:spPr>
          <a:xfrm>
            <a:off x="441960" y="1761893"/>
            <a:ext cx="11308080" cy="4911243"/>
          </a:xfrm>
          <a:prstGeom prst="roundRect">
            <a:avLst>
              <a:gd name="adj" fmla="val 5158"/>
            </a:avLst>
          </a:prstGeom>
          <a:solidFill>
            <a:schemeClr val="accent5">
              <a:lumMod val="20000"/>
              <a:lumOff val="80000"/>
            </a:schemeClr>
          </a:solidFill>
          <a:ln w="25400" cap="flat" cmpd="sng" algn="ctr">
            <a:solidFill>
              <a:srgbClr val="E17F3B">
                <a:shade val="15000"/>
              </a:srgbClr>
            </a:solidFill>
            <a:prstDash val="solid"/>
          </a:ln>
          <a:effectLst/>
        </p:spPr>
        <p:txBody>
          <a:bodyPr rtlCol="0" anchor="ctr"/>
          <a:lstStyle/>
          <a:p>
            <a:pPr lvl="0" indent="304792" algn="ctr">
              <a:lnSpc>
                <a:spcPct val="150000"/>
              </a:lnSpc>
              <a:buClr>
                <a:srgbClr val="000000"/>
              </a:buClr>
              <a:defRPr/>
            </a:pPr>
            <a:r>
              <a:rPr lang="en-US" sz="2400" b="1" kern="0" dirty="0" err="1">
                <a:solidFill>
                  <a:srgbClr val="000000"/>
                </a:solidFill>
                <a:latin typeface="UTM Avo" panose="02040603050506020204" pitchFamily="18" charset="0"/>
                <a:sym typeface="Arial"/>
              </a:rPr>
              <a:t>Nguyễn</a:t>
            </a:r>
            <a:r>
              <a:rPr lang="vi-VN" sz="2400" b="1" kern="0" dirty="0">
                <a:solidFill>
                  <a:srgbClr val="000000"/>
                </a:solidFill>
                <a:latin typeface="UTM Avo" panose="02040603050506020204" pitchFamily="18" charset="0"/>
                <a:sym typeface="Arial"/>
              </a:rPr>
              <a:t> An </a:t>
            </a:r>
            <a:r>
              <a:rPr lang="en-US" sz="2400" b="1" kern="0" dirty="0" err="1">
                <a:solidFill>
                  <a:srgbClr val="000000"/>
                </a:solidFill>
                <a:latin typeface="UTM Avo" panose="02040603050506020204" pitchFamily="18" charset="0"/>
                <a:sym typeface="Arial"/>
              </a:rPr>
              <a:t>và</a:t>
            </a:r>
            <a:r>
              <a:rPr lang="vi-VN" sz="2400" b="1" kern="0" dirty="0">
                <a:solidFill>
                  <a:srgbClr val="000000"/>
                </a:solidFill>
                <a:latin typeface="UTM Avo" panose="02040603050506020204" pitchFamily="18" charset="0"/>
                <a:sym typeface="Arial"/>
              </a:rPr>
              <a:t> </a:t>
            </a:r>
            <a:r>
              <a:rPr lang="en-US" sz="2400" b="1" kern="0" dirty="0" err="1">
                <a:solidFill>
                  <a:srgbClr val="000000"/>
                </a:solidFill>
                <a:latin typeface="UTM Avo" panose="02040603050506020204" pitchFamily="18" charset="0"/>
                <a:sym typeface="Arial"/>
              </a:rPr>
              <a:t>dấu</a:t>
            </a:r>
            <a:r>
              <a:rPr lang="vi-VN" sz="2400" b="1" kern="0" dirty="0">
                <a:solidFill>
                  <a:srgbClr val="000000"/>
                </a:solidFill>
                <a:latin typeface="UTM Avo" panose="02040603050506020204" pitchFamily="18" charset="0"/>
                <a:sym typeface="Arial"/>
              </a:rPr>
              <a:t> </a:t>
            </a:r>
            <a:r>
              <a:rPr lang="en-US" sz="2400" b="1" kern="0" dirty="0" err="1">
                <a:solidFill>
                  <a:srgbClr val="000000"/>
                </a:solidFill>
                <a:latin typeface="UTM Avo" panose="02040603050506020204" pitchFamily="18" charset="0"/>
                <a:sym typeface="Arial"/>
              </a:rPr>
              <a:t>ấn</a:t>
            </a:r>
            <a:r>
              <a:rPr lang="vi-VN" sz="2400" b="1" kern="0" dirty="0">
                <a:solidFill>
                  <a:srgbClr val="000000"/>
                </a:solidFill>
                <a:latin typeface="UTM Avo" panose="02040603050506020204" pitchFamily="18" charset="0"/>
                <a:sym typeface="Arial"/>
              </a:rPr>
              <a:t> </a:t>
            </a:r>
            <a:r>
              <a:rPr lang="en-US" sz="2400" b="1" kern="0" dirty="0">
                <a:solidFill>
                  <a:srgbClr val="000000"/>
                </a:solidFill>
                <a:latin typeface="UTM Avo" panose="02040603050506020204" pitchFamily="18" charset="0"/>
                <a:sym typeface="Arial"/>
              </a:rPr>
              <a:t>ở</a:t>
            </a:r>
            <a:r>
              <a:rPr lang="vi-VN" sz="2400" b="1" kern="0" dirty="0">
                <a:solidFill>
                  <a:srgbClr val="000000"/>
                </a:solidFill>
                <a:latin typeface="UTM Avo" panose="02040603050506020204" pitchFamily="18" charset="0"/>
                <a:sym typeface="Arial"/>
              </a:rPr>
              <a:t> cổ </a:t>
            </a:r>
            <a:r>
              <a:rPr lang="en-US" sz="2400" b="1" kern="0" dirty="0" err="1">
                <a:solidFill>
                  <a:srgbClr val="000000"/>
                </a:solidFill>
                <a:latin typeface="UTM Avo" panose="02040603050506020204" pitchFamily="18" charset="0"/>
                <a:sym typeface="Arial"/>
              </a:rPr>
              <a:t>thành</a:t>
            </a:r>
            <a:r>
              <a:rPr lang="vi-VN" sz="2400" b="1" kern="0" dirty="0">
                <a:solidFill>
                  <a:srgbClr val="000000"/>
                </a:solidFill>
                <a:latin typeface="UTM Avo" panose="02040603050506020204" pitchFamily="18" charset="0"/>
                <a:sym typeface="Arial"/>
              </a:rPr>
              <a:t> </a:t>
            </a:r>
            <a:r>
              <a:rPr lang="en-US" sz="2400" b="1" kern="0" dirty="0" err="1">
                <a:solidFill>
                  <a:srgbClr val="000000"/>
                </a:solidFill>
                <a:latin typeface="UTM Avo" panose="02040603050506020204" pitchFamily="18" charset="0"/>
                <a:sym typeface="Arial"/>
              </a:rPr>
              <a:t>Bắc</a:t>
            </a:r>
            <a:r>
              <a:rPr lang="vi-VN" sz="2400" b="1" kern="0" dirty="0">
                <a:solidFill>
                  <a:srgbClr val="000000"/>
                </a:solidFill>
                <a:latin typeface="UTM Avo" panose="02040603050506020204" pitchFamily="18" charset="0"/>
                <a:sym typeface="Arial"/>
              </a:rPr>
              <a:t> Kinh </a:t>
            </a:r>
          </a:p>
          <a:p>
            <a:pPr lvl="0" indent="304792" algn="just">
              <a:lnSpc>
                <a:spcPct val="150000"/>
              </a:lnSpc>
              <a:buClr>
                <a:srgbClr val="000000"/>
              </a:buClr>
              <a:defRPr/>
            </a:pPr>
            <a:r>
              <a:rPr lang="en-US" sz="2400" kern="0" dirty="0" err="1">
                <a:solidFill>
                  <a:srgbClr val="000000"/>
                </a:solidFill>
                <a:latin typeface="UTM Avo" panose="02040603050506020204" pitchFamily="18" charset="0"/>
                <a:sym typeface="Arial"/>
              </a:rPr>
              <a:t>Nguyễn</a:t>
            </a:r>
            <a:r>
              <a:rPr lang="vi-VN" sz="2400" kern="0" dirty="0">
                <a:solidFill>
                  <a:srgbClr val="000000"/>
                </a:solidFill>
                <a:latin typeface="UTM Avo" panose="02040603050506020204" pitchFamily="18" charset="0"/>
                <a:sym typeface="Arial"/>
              </a:rPr>
              <a:t> An quê </a:t>
            </a:r>
            <a:r>
              <a:rPr lang="en-US" sz="2400" kern="0" dirty="0">
                <a:solidFill>
                  <a:srgbClr val="000000"/>
                </a:solidFill>
                <a:latin typeface="UTM Avo" panose="02040603050506020204" pitchFamily="18" charset="0"/>
                <a:sym typeface="Arial"/>
              </a:rPr>
              <a:t>ở Hà</a:t>
            </a:r>
            <a:r>
              <a:rPr lang="vi-VN" sz="2400" kern="0" dirty="0">
                <a:solidFill>
                  <a:srgbClr val="000000"/>
                </a:solidFill>
                <a:latin typeface="UTM Avo" panose="02040603050506020204" pitchFamily="18" charset="0"/>
                <a:sym typeface="Arial"/>
              </a:rPr>
              <a:t> Đông (</a:t>
            </a:r>
            <a:r>
              <a:rPr lang="en-US" sz="2400" kern="0" dirty="0" err="1">
                <a:solidFill>
                  <a:srgbClr val="000000"/>
                </a:solidFill>
                <a:latin typeface="UTM Avo" panose="02040603050506020204" pitchFamily="18" charset="0"/>
                <a:sym typeface="Arial"/>
              </a:rPr>
              <a:t>thành</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phố</a:t>
            </a:r>
            <a:r>
              <a:rPr lang="vi-VN" sz="2400" kern="0" dirty="0">
                <a:solidFill>
                  <a:srgbClr val="000000"/>
                </a:solidFill>
                <a:latin typeface="UTM Avo" panose="02040603050506020204" pitchFamily="18" charset="0"/>
                <a:sym typeface="Arial"/>
              </a:rPr>
              <a:t> </a:t>
            </a:r>
            <a:r>
              <a:rPr lang="en-US" sz="2400" kern="0" dirty="0">
                <a:solidFill>
                  <a:srgbClr val="000000"/>
                </a:solidFill>
                <a:latin typeface="UTM Avo" panose="02040603050506020204" pitchFamily="18" charset="0"/>
                <a:sym typeface="Arial"/>
              </a:rPr>
              <a:t>Hà</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Nội</a:t>
            </a:r>
            <a:r>
              <a:rPr lang="vi-VN" sz="2400" kern="0" dirty="0">
                <a:solidFill>
                  <a:srgbClr val="000000"/>
                </a:solidFill>
                <a:latin typeface="UTM Avo" panose="02040603050506020204" pitchFamily="18" charset="0"/>
                <a:sym typeface="Arial"/>
              </a:rPr>
              <a:t>). Khi </a:t>
            </a:r>
            <a:r>
              <a:rPr lang="en-US" sz="2400" kern="0" dirty="0" err="1">
                <a:solidFill>
                  <a:srgbClr val="000000"/>
                </a:solidFill>
                <a:latin typeface="UTM Avo" panose="02040603050506020204" pitchFamily="18" charset="0"/>
                <a:sym typeface="Arial"/>
              </a:rPr>
              <a:t>nhà</a:t>
            </a:r>
            <a:r>
              <a:rPr lang="vi-VN" sz="2400" kern="0" dirty="0">
                <a:solidFill>
                  <a:srgbClr val="000000"/>
                </a:solidFill>
                <a:latin typeface="UTM Avo" panose="02040603050506020204" pitchFamily="18" charset="0"/>
                <a:sym typeface="Arial"/>
              </a:rPr>
              <a:t> Minh xâm lược và đô hộ </a:t>
            </a:r>
            <a:r>
              <a:rPr lang="en-US" sz="2400" kern="0" dirty="0" err="1">
                <a:solidFill>
                  <a:srgbClr val="000000"/>
                </a:solidFill>
                <a:latin typeface="UTM Avo" panose="02040603050506020204" pitchFamily="18" charset="0"/>
                <a:sym typeface="Arial"/>
              </a:rPr>
              <a:t>nước</a:t>
            </a:r>
            <a:r>
              <a:rPr lang="vi-VN" sz="2400" kern="0" dirty="0">
                <a:solidFill>
                  <a:srgbClr val="000000"/>
                </a:solidFill>
                <a:latin typeface="UTM Avo" panose="02040603050506020204" pitchFamily="18" charset="0"/>
                <a:sym typeface="Arial"/>
              </a:rPr>
              <a:t> ta, ông </a:t>
            </a:r>
            <a:r>
              <a:rPr lang="en-US" sz="2400" kern="0" dirty="0" err="1">
                <a:solidFill>
                  <a:srgbClr val="000000"/>
                </a:solidFill>
                <a:latin typeface="UTM Avo" panose="02040603050506020204" pitchFamily="18" charset="0"/>
                <a:sym typeface="Arial"/>
              </a:rPr>
              <a:t>và</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nhiều</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người</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Việt</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tài</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giỏi</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bị</a:t>
            </a:r>
            <a:r>
              <a:rPr lang="vi-VN" sz="2400" kern="0" dirty="0">
                <a:solidFill>
                  <a:srgbClr val="000000"/>
                </a:solidFill>
                <a:latin typeface="UTM Avo" panose="02040603050506020204" pitchFamily="18" charset="0"/>
                <a:sym typeface="Arial"/>
              </a:rPr>
              <a:t> bắt về Trung Quốc,.</a:t>
            </a:r>
          </a:p>
          <a:p>
            <a:pPr lvl="0" indent="304792" algn="just">
              <a:lnSpc>
                <a:spcPct val="150000"/>
              </a:lnSpc>
              <a:buClr>
                <a:srgbClr val="000000"/>
              </a:buClr>
              <a:defRPr/>
            </a:pPr>
            <a:r>
              <a:rPr lang="vi-VN" sz="2400" kern="0" dirty="0">
                <a:solidFill>
                  <a:srgbClr val="000000"/>
                </a:solidFill>
                <a:latin typeface="UTM Avo" panose="02040603050506020204" pitchFamily="18" charset="0"/>
                <a:sym typeface="Arial"/>
              </a:rPr>
              <a:t>Truyện kể rằng, nhờ </a:t>
            </a:r>
            <a:r>
              <a:rPr lang="en-US" sz="2400" kern="0" dirty="0" err="1">
                <a:solidFill>
                  <a:srgbClr val="000000"/>
                </a:solidFill>
                <a:latin typeface="UTM Avo" panose="02040603050506020204" pitchFamily="18" charset="0"/>
                <a:sym typeface="Arial"/>
              </a:rPr>
              <a:t>bản</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tính</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giản</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dị</a:t>
            </a:r>
            <a:r>
              <a:rPr lang="vi-VN" sz="2400" kern="0" dirty="0">
                <a:solidFill>
                  <a:srgbClr val="000000"/>
                </a:solidFill>
                <a:latin typeface="UTM Avo" panose="02040603050506020204" pitchFamily="18" charset="0"/>
                <a:sym typeface="Arial"/>
              </a:rPr>
              <a:t>, thanh </a:t>
            </a:r>
            <a:r>
              <a:rPr lang="en-US" sz="2400" kern="0" dirty="0" err="1">
                <a:solidFill>
                  <a:srgbClr val="000000"/>
                </a:solidFill>
                <a:latin typeface="UTM Avo" panose="02040603050506020204" pitchFamily="18" charset="0"/>
                <a:sym typeface="Arial"/>
              </a:rPr>
              <a:t>bạch</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giỏi</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về</a:t>
            </a:r>
            <a:r>
              <a:rPr lang="vi-VN" sz="2400" kern="0" dirty="0">
                <a:solidFill>
                  <a:srgbClr val="000000"/>
                </a:solidFill>
                <a:latin typeface="UTM Avo" panose="02040603050506020204" pitchFamily="18" charset="0"/>
                <a:sym typeface="Arial"/>
              </a:rPr>
              <a:t> công trình kiến trúc nên ông </a:t>
            </a:r>
            <a:r>
              <a:rPr lang="en-US" sz="2400" kern="0" dirty="0" err="1">
                <a:solidFill>
                  <a:srgbClr val="000000"/>
                </a:solidFill>
                <a:latin typeface="UTM Avo" panose="02040603050506020204" pitchFamily="18" charset="0"/>
                <a:sym typeface="Arial"/>
              </a:rPr>
              <a:t>được</a:t>
            </a:r>
            <a:r>
              <a:rPr lang="vi-VN" sz="2400" kern="0" dirty="0">
                <a:solidFill>
                  <a:srgbClr val="000000"/>
                </a:solidFill>
                <a:latin typeface="UTM Avo" panose="02040603050506020204" pitchFamily="18" charset="0"/>
                <a:sym typeface="Arial"/>
              </a:rPr>
              <a:t> Minh </a:t>
            </a:r>
            <a:r>
              <a:rPr lang="en-US" sz="2400" kern="0" dirty="0">
                <a:solidFill>
                  <a:srgbClr val="000000"/>
                </a:solidFill>
                <a:latin typeface="UTM Avo" panose="02040603050506020204" pitchFamily="18" charset="0"/>
                <a:sym typeface="Arial"/>
              </a:rPr>
              <a:t>Thành</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Tổ</a:t>
            </a:r>
            <a:r>
              <a:rPr lang="vi-VN" sz="2400" kern="0" dirty="0">
                <a:solidFill>
                  <a:srgbClr val="000000"/>
                </a:solidFill>
                <a:latin typeface="UTM Avo" panose="02040603050506020204" pitchFamily="18" charset="0"/>
                <a:sym typeface="Arial"/>
              </a:rPr>
              <a:t> giao cho </a:t>
            </a:r>
            <a:r>
              <a:rPr lang="en-US" sz="2400" kern="0" dirty="0" err="1">
                <a:solidFill>
                  <a:srgbClr val="000000"/>
                </a:solidFill>
                <a:latin typeface="UTM Avo" panose="02040603050506020204" pitchFamily="18" charset="0"/>
                <a:sym typeface="Arial"/>
              </a:rPr>
              <a:t>nhiều</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việc</a:t>
            </a:r>
            <a:r>
              <a:rPr lang="vi-VN" sz="2400" kern="0" dirty="0">
                <a:solidFill>
                  <a:srgbClr val="000000"/>
                </a:solidFill>
                <a:latin typeface="UTM Avo" panose="02040603050506020204" pitchFamily="18" charset="0"/>
                <a:sym typeface="Arial"/>
              </a:rPr>
              <a:t> quan </a:t>
            </a:r>
            <a:r>
              <a:rPr lang="en-US" sz="2400" kern="0" dirty="0" err="1">
                <a:solidFill>
                  <a:srgbClr val="000000"/>
                </a:solidFill>
                <a:latin typeface="UTM Avo" panose="02040603050506020204" pitchFamily="18" charset="0"/>
                <a:sym typeface="Arial"/>
              </a:rPr>
              <a:t>trọng</a:t>
            </a:r>
            <a:r>
              <a:rPr lang="vi-VN" sz="2400" kern="0" dirty="0">
                <a:solidFill>
                  <a:srgbClr val="000000"/>
                </a:solidFill>
                <a:latin typeface="UTM Avo" panose="02040603050506020204" pitchFamily="18" charset="0"/>
                <a:sym typeface="Arial"/>
              </a:rPr>
              <a:t> trong quá trình xây dựng và sửa sang thành Bắc Kinh. Trước khi </a:t>
            </a:r>
            <a:r>
              <a:rPr lang="en-US" sz="2400" kern="0" dirty="0" err="1">
                <a:solidFill>
                  <a:srgbClr val="000000"/>
                </a:solidFill>
                <a:latin typeface="UTM Avo" panose="02040603050506020204" pitchFamily="18" charset="0"/>
                <a:sym typeface="Arial"/>
              </a:rPr>
              <a:t>mất</a:t>
            </a:r>
            <a:r>
              <a:rPr lang="vi-VN" sz="2400" kern="0" dirty="0">
                <a:solidFill>
                  <a:srgbClr val="000000"/>
                </a:solidFill>
                <a:latin typeface="UTM Avo" panose="02040603050506020204" pitchFamily="18" charset="0"/>
                <a:sym typeface="Arial"/>
              </a:rPr>
              <a:t>, ông đã dành tất </a:t>
            </a:r>
            <a:r>
              <a:rPr lang="en-US" sz="2400" kern="0" dirty="0" err="1">
                <a:solidFill>
                  <a:srgbClr val="000000"/>
                </a:solidFill>
                <a:latin typeface="UTM Avo" panose="02040603050506020204" pitchFamily="18" charset="0"/>
                <a:sym typeface="Arial"/>
              </a:rPr>
              <a:t>cả</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của</a:t>
            </a:r>
            <a:r>
              <a:rPr lang="vi-VN" sz="2400" kern="0" dirty="0">
                <a:solidFill>
                  <a:srgbClr val="000000"/>
                </a:solidFill>
                <a:latin typeface="UTM Avo" panose="02040603050506020204" pitchFamily="18" charset="0"/>
                <a:sym typeface="Arial"/>
              </a:rPr>
              <a:t> vua ban </a:t>
            </a:r>
            <a:r>
              <a:rPr lang="en-US" sz="2400" kern="0" dirty="0" err="1">
                <a:solidFill>
                  <a:srgbClr val="000000"/>
                </a:solidFill>
                <a:latin typeface="UTM Avo" panose="02040603050506020204" pitchFamily="18" charset="0"/>
                <a:sym typeface="Arial"/>
              </a:rPr>
              <a:t>và</a:t>
            </a:r>
            <a:r>
              <a:rPr lang="vi-VN" sz="2400" kern="0" dirty="0">
                <a:solidFill>
                  <a:srgbClr val="000000"/>
                </a:solidFill>
                <a:latin typeface="UTM Avo" panose="02040603050506020204" pitchFamily="18" charset="0"/>
                <a:sym typeface="Arial"/>
              </a:rPr>
              <a:t> </a:t>
            </a:r>
            <a:r>
              <a:rPr lang="en-US" sz="2400" kern="0" dirty="0" err="1">
                <a:solidFill>
                  <a:srgbClr val="000000"/>
                </a:solidFill>
                <a:latin typeface="UTM Avo" panose="02040603050506020204" pitchFamily="18" charset="0"/>
                <a:sym typeface="Arial"/>
              </a:rPr>
              <a:t>của</a:t>
            </a:r>
            <a:r>
              <a:rPr lang="vi-VN" sz="2400" kern="0" dirty="0">
                <a:solidFill>
                  <a:srgbClr val="000000"/>
                </a:solidFill>
                <a:latin typeface="UTM Avo" panose="02040603050506020204" pitchFamily="18" charset="0"/>
                <a:sym typeface="Arial"/>
              </a:rPr>
              <a:t> riêng </a:t>
            </a:r>
            <a:r>
              <a:rPr lang="en-US" sz="2400" kern="0" dirty="0" err="1">
                <a:solidFill>
                  <a:srgbClr val="000000"/>
                </a:solidFill>
                <a:latin typeface="UTM Avo" panose="02040603050506020204" pitchFamily="18" charset="0"/>
                <a:sym typeface="Arial"/>
              </a:rPr>
              <a:t>làm</a:t>
            </a:r>
            <a:r>
              <a:rPr lang="vi-VN" sz="2400" kern="0" dirty="0">
                <a:solidFill>
                  <a:srgbClr val="000000"/>
                </a:solidFill>
                <a:latin typeface="UTM Avo" panose="02040603050506020204" pitchFamily="18" charset="0"/>
                <a:sym typeface="Arial"/>
              </a:rPr>
              <a:t> của công.</a:t>
            </a:r>
          </a:p>
          <a:p>
            <a:pPr lvl="0" indent="304792" algn="r">
              <a:lnSpc>
                <a:spcPct val="150000"/>
              </a:lnSpc>
              <a:buClr>
                <a:srgbClr val="000000"/>
              </a:buClr>
              <a:defRPr/>
            </a:pPr>
            <a:r>
              <a:rPr lang="vi-VN" sz="2000" kern="0" dirty="0">
                <a:solidFill>
                  <a:srgbClr val="000000"/>
                </a:solidFill>
                <a:latin typeface="UTM Avo" panose="02040603050506020204" pitchFamily="18" charset="0"/>
                <a:sym typeface="Arial"/>
              </a:rPr>
              <a:t>(Theo Trần Hùng, Đô thị cổ Bắc Kinh, </a:t>
            </a:r>
          </a:p>
          <a:p>
            <a:pPr lvl="0" indent="304792" algn="r">
              <a:lnSpc>
                <a:spcPct val="150000"/>
              </a:lnSpc>
              <a:buClr>
                <a:srgbClr val="000000"/>
              </a:buClr>
              <a:defRPr/>
            </a:pPr>
            <a:r>
              <a:rPr lang="vi-VN" sz="2000" kern="0" dirty="0">
                <a:solidFill>
                  <a:srgbClr val="000000"/>
                </a:solidFill>
                <a:latin typeface="UTM Avo" panose="02040603050506020204" pitchFamily="18" charset="0"/>
                <a:sym typeface="Arial"/>
              </a:rPr>
              <a:t>NXB Xây dựng, Hà Nội, 2003, tr.23</a:t>
            </a:r>
          </a:p>
        </p:txBody>
      </p:sp>
    </p:spTree>
    <p:extLst>
      <p:ext uri="{BB962C8B-B14F-4D97-AF65-F5344CB8AC3E}">
        <p14:creationId xmlns:p14="http://schemas.microsoft.com/office/powerpoint/2010/main" val="186376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56835A25-0E1B-CAE5-BFAE-DF4AE2AF1FD2}"/>
              </a:ext>
            </a:extLst>
          </p:cNvPr>
          <p:cNvGrpSpPr/>
          <p:nvPr/>
        </p:nvGrpSpPr>
        <p:grpSpPr>
          <a:xfrm>
            <a:off x="4557132" y="2905519"/>
            <a:ext cx="3077736" cy="1666333"/>
            <a:chOff x="-756043" y="2287668"/>
            <a:chExt cx="3237488" cy="1666333"/>
          </a:xfrm>
        </p:grpSpPr>
        <p:pic>
          <p:nvPicPr>
            <p:cNvPr id="6" name="Picture 5">
              <a:hlinkClick r:id="rId3"/>
              <a:extLst>
                <a:ext uri="{FF2B5EF4-FFF2-40B4-BE49-F238E27FC236}">
                  <a16:creationId xmlns:a16="http://schemas.microsoft.com/office/drawing/2014/main" xmlns="" id="{21FB40D0-57BB-4C41-B40E-65073BD0E14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7" name="TextBox 6">
              <a:extLst>
                <a:ext uri="{FF2B5EF4-FFF2-40B4-BE49-F238E27FC236}">
                  <a16:creationId xmlns:a16="http://schemas.microsoft.com/office/drawing/2014/main" xmlns="" id="{51A7BD5E-58B5-E63E-7261-74C06675F1F3}"/>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415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xmlns="" id="{7690C1CA-7717-77D7-72BF-2F2ECCA9E4C6}"/>
              </a:ext>
            </a:extLst>
          </p:cNvPr>
          <p:cNvSpPr/>
          <p:nvPr/>
        </p:nvSpPr>
        <p:spPr>
          <a:xfrm>
            <a:off x="800101" y="3148357"/>
            <a:ext cx="4055992" cy="3359107"/>
          </a:xfrm>
          <a:custGeom>
            <a:avLst/>
            <a:gdLst/>
            <a:ahLst/>
            <a:cxnLst/>
            <a:rect l="l" t="t" r="r" b="b"/>
            <a:pathLst>
              <a:path w="5233450" h="4114800">
                <a:moveTo>
                  <a:pt x="0" y="0"/>
                </a:moveTo>
                <a:lnTo>
                  <a:pt x="5233450" y="0"/>
                </a:lnTo>
                <a:lnTo>
                  <a:pt x="52334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buClr>
                <a:srgbClr val="000000"/>
              </a:buClr>
              <a:buFont typeface="Arial"/>
              <a:buNone/>
            </a:pPr>
            <a:endParaRPr lang="vi-VN" sz="2400" kern="0" dirty="0">
              <a:solidFill>
                <a:srgbClr val="000000"/>
              </a:solidFill>
              <a:cs typeface="Arial"/>
              <a:sym typeface="Arial"/>
            </a:endParaRPr>
          </a:p>
        </p:txBody>
      </p:sp>
      <p:grpSp>
        <p:nvGrpSpPr>
          <p:cNvPr id="3" name="Group 2">
            <a:extLst>
              <a:ext uri="{FF2B5EF4-FFF2-40B4-BE49-F238E27FC236}">
                <a16:creationId xmlns:a16="http://schemas.microsoft.com/office/drawing/2014/main" xmlns="" id="{AD91EE13-267D-504D-BCB1-A27D48B8095D}"/>
              </a:ext>
            </a:extLst>
          </p:cNvPr>
          <p:cNvGrpSpPr/>
          <p:nvPr/>
        </p:nvGrpSpPr>
        <p:grpSpPr>
          <a:xfrm>
            <a:off x="5404758" y="3237257"/>
            <a:ext cx="5987141" cy="2427564"/>
            <a:chOff x="4470400" y="334635"/>
            <a:chExt cx="4660120" cy="2675606"/>
          </a:xfrm>
        </p:grpSpPr>
        <p:sp>
          <p:nvSpPr>
            <p:cNvPr id="4" name="Rectangle: Rounded Corners 3">
              <a:extLst>
                <a:ext uri="{FF2B5EF4-FFF2-40B4-BE49-F238E27FC236}">
                  <a16:creationId xmlns:a16="http://schemas.microsoft.com/office/drawing/2014/main" xmlns="" id="{81D87D96-7687-C8DE-75FB-B78D18685E22}"/>
                </a:ext>
              </a:extLst>
            </p:cNvPr>
            <p:cNvSpPr/>
            <p:nvPr/>
          </p:nvSpPr>
          <p:spPr>
            <a:xfrm>
              <a:off x="4470400" y="1168401"/>
              <a:ext cx="4660120" cy="1841840"/>
            </a:xfrm>
            <a:prstGeom prst="roundRect">
              <a:avLst>
                <a:gd name="adj" fmla="val 7593"/>
              </a:avLst>
            </a:prstGeom>
            <a:solidFill>
              <a:srgbClr val="FFFFFF"/>
            </a:solidFill>
            <a:ln w="25400" cap="flat" cmpd="sng" algn="ctr">
              <a:solidFill>
                <a:srgbClr val="C8A6BB">
                  <a:lumMod val="75000"/>
                </a:srgbClr>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effectLst/>
                  <a:uLnTx/>
                  <a:uFillTx/>
                  <a:latin typeface="UTM Avo" panose="02040603050506020204" pitchFamily="18" charset="0"/>
                  <a:ea typeface="+mn-ea"/>
                  <a:cs typeface="+mn-cs"/>
                  <a:sym typeface="Arial"/>
                </a:rPr>
                <a:t>Sưu tầm tư liệu và giới thiệu về một công trình tiêu biểu của Trung Quốc.</a:t>
              </a:r>
            </a:p>
          </p:txBody>
        </p:sp>
        <p:sp>
          <p:nvSpPr>
            <p:cNvPr id="5" name="Freeform 7">
              <a:extLst>
                <a:ext uri="{FF2B5EF4-FFF2-40B4-BE49-F238E27FC236}">
                  <a16:creationId xmlns:a16="http://schemas.microsoft.com/office/drawing/2014/main" xmlns="" id="{E8061FE0-9857-560A-E112-4751449282EC}"/>
                </a:ext>
              </a:extLst>
            </p:cNvPr>
            <p:cNvSpPr/>
            <p:nvPr/>
          </p:nvSpPr>
          <p:spPr>
            <a:xfrm>
              <a:off x="6178462" y="334635"/>
              <a:ext cx="1243995" cy="119448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000000"/>
                </a:solidFill>
                <a:effectLst/>
                <a:uLnTx/>
                <a:uFillTx/>
                <a:cs typeface="Arial"/>
                <a:sym typeface="Arial"/>
              </a:endParaRPr>
            </a:p>
          </p:txBody>
        </p:sp>
      </p:grpSp>
      <p:sp>
        <p:nvSpPr>
          <p:cNvPr id="7" name="TextBox 6">
            <a:extLst>
              <a:ext uri="{FF2B5EF4-FFF2-40B4-BE49-F238E27FC236}">
                <a16:creationId xmlns:a16="http://schemas.microsoft.com/office/drawing/2014/main" xmlns="" id="{B412E029-A46B-F14F-A066-F0F3C5682A3B}"/>
              </a:ext>
            </a:extLst>
          </p:cNvPr>
          <p:cNvSpPr txBox="1"/>
          <p:nvPr/>
        </p:nvSpPr>
        <p:spPr>
          <a:xfrm>
            <a:off x="1344988" y="1722623"/>
            <a:ext cx="9502023" cy="635493"/>
          </a:xfrm>
          <a:prstGeom prst="roundRect">
            <a:avLst/>
          </a:prstGeom>
          <a:noFill/>
        </p:spPr>
        <p:txBody>
          <a:bodyPr wrap="square" anchor="ctr">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1" u="none" strike="noStrike" kern="0" cap="none" spc="0" normalizeH="0" baseline="0" noProof="0" dirty="0" err="1">
                <a:ln>
                  <a:noFill/>
                </a:ln>
                <a:effectLst/>
                <a:uLnTx/>
                <a:uFillTx/>
                <a:latin typeface="UTM Avo" panose="02040603050506020204" pitchFamily="18" charset="0"/>
                <a:cs typeface="Arial"/>
                <a:sym typeface="Arial"/>
              </a:rPr>
              <a:t>Nêu</a:t>
            </a:r>
            <a:r>
              <a:rPr kumimoji="0" lang="en-US" sz="2400" b="1" u="none" strike="noStrike" kern="0" cap="none" spc="0" normalizeH="0" baseline="0" noProof="0" dirty="0">
                <a:ln>
                  <a:noFill/>
                </a:ln>
                <a:effectLst/>
                <a:uLnTx/>
                <a:uFillTx/>
                <a:latin typeface="UTM Avo" panose="02040603050506020204" pitchFamily="18" charset="0"/>
                <a:cs typeface="Arial"/>
                <a:sym typeface="Arial"/>
              </a:rPr>
              <a:t> </a:t>
            </a:r>
            <a:r>
              <a:rPr kumimoji="0" lang="en-US" sz="2400" b="1" u="none" strike="noStrike" kern="0" cap="none" spc="0" normalizeH="0" baseline="0" noProof="0" dirty="0" err="1">
                <a:ln>
                  <a:noFill/>
                </a:ln>
                <a:effectLst/>
                <a:uLnTx/>
                <a:uFillTx/>
                <a:latin typeface="UTM Avo" panose="02040603050506020204" pitchFamily="18" charset="0"/>
                <a:cs typeface="Arial"/>
                <a:sym typeface="Arial"/>
              </a:rPr>
              <a:t>tên</a:t>
            </a:r>
            <a:r>
              <a:rPr kumimoji="0" lang="en-US" sz="2400" b="1" u="none" strike="noStrike" kern="0" cap="none" spc="0" normalizeH="0" baseline="0" noProof="0" dirty="0">
                <a:ln>
                  <a:noFill/>
                </a:ln>
                <a:effectLst/>
                <a:uLnTx/>
                <a:uFillTx/>
                <a:latin typeface="UTM Avo" panose="02040603050506020204" pitchFamily="18" charset="0"/>
                <a:cs typeface="Arial"/>
                <a:sym typeface="Arial"/>
              </a:rPr>
              <a:t> </a:t>
            </a:r>
            <a:r>
              <a:rPr kumimoji="0" lang="en-US" sz="2400" b="1" u="none" strike="noStrike" kern="0" cap="none" spc="0" normalizeH="0" baseline="0" noProof="0" dirty="0" err="1">
                <a:ln>
                  <a:noFill/>
                </a:ln>
                <a:effectLst/>
                <a:uLnTx/>
                <a:uFillTx/>
                <a:latin typeface="UTM Avo" panose="02040603050506020204" pitchFamily="18" charset="0"/>
                <a:cs typeface="Arial"/>
                <a:sym typeface="Arial"/>
              </a:rPr>
              <a:t>và</a:t>
            </a:r>
            <a:r>
              <a:rPr kumimoji="0" lang="en-US" sz="2400" b="1" u="none" strike="noStrike" kern="0" cap="none" spc="0" normalizeH="0" baseline="0" noProof="0" dirty="0">
                <a:ln>
                  <a:noFill/>
                </a:ln>
                <a:effectLst/>
                <a:uLnTx/>
                <a:uFillTx/>
                <a:latin typeface="UTM Avo" panose="02040603050506020204" pitchFamily="18" charset="0"/>
                <a:cs typeface="Arial"/>
                <a:sym typeface="Arial"/>
              </a:rPr>
              <a:t> </a:t>
            </a:r>
            <a:r>
              <a:rPr kumimoji="0" lang="en-US" sz="2400" b="1" u="none" strike="noStrike" kern="0" cap="none" spc="0" normalizeH="0" baseline="0" noProof="0" dirty="0" err="1">
                <a:ln>
                  <a:noFill/>
                </a:ln>
                <a:effectLst/>
                <a:uLnTx/>
                <a:uFillTx/>
                <a:latin typeface="UTM Avo" panose="02040603050506020204" pitchFamily="18" charset="0"/>
                <a:cs typeface="Arial"/>
                <a:sym typeface="Arial"/>
              </a:rPr>
              <a:t>đặc</a:t>
            </a:r>
            <a:r>
              <a:rPr kumimoji="0" lang="en-US" sz="2400" b="1" u="none" strike="noStrike" kern="0" cap="none" spc="0" normalizeH="0" baseline="0" noProof="0" dirty="0">
                <a:ln>
                  <a:noFill/>
                </a:ln>
                <a:effectLst/>
                <a:uLnTx/>
                <a:uFillTx/>
                <a:latin typeface="UTM Avo" panose="02040603050506020204" pitchFamily="18" charset="0"/>
                <a:cs typeface="Arial"/>
                <a:sym typeface="Arial"/>
              </a:rPr>
              <a:t> </a:t>
            </a:r>
            <a:r>
              <a:rPr kumimoji="0" lang="en-US" sz="2400" b="1" u="none" strike="noStrike" kern="0" cap="none" spc="0" normalizeH="0" baseline="0" noProof="0" dirty="0" err="1">
                <a:ln>
                  <a:noFill/>
                </a:ln>
                <a:effectLst/>
                <a:uLnTx/>
                <a:uFillTx/>
                <a:latin typeface="UTM Avo" panose="02040603050506020204" pitchFamily="18" charset="0"/>
                <a:cs typeface="Arial"/>
                <a:sym typeface="Arial"/>
              </a:rPr>
              <a:t>điểm</a:t>
            </a:r>
            <a:r>
              <a:rPr kumimoji="0" lang="en-US" sz="2400" b="1" u="none" strike="noStrike" kern="0" cap="none" spc="0" normalizeH="0" baseline="0" noProof="0" dirty="0">
                <a:ln>
                  <a:noFill/>
                </a:ln>
                <a:effectLst/>
                <a:uLnTx/>
                <a:uFillTx/>
                <a:latin typeface="UTM Avo" panose="02040603050506020204" pitchFamily="18" charset="0"/>
                <a:cs typeface="Arial"/>
                <a:sym typeface="Arial"/>
              </a:rPr>
              <a:t> </a:t>
            </a:r>
            <a:r>
              <a:rPr kumimoji="0" lang="en-US" sz="2400" b="1" u="none" strike="noStrike" kern="0" cap="none" spc="0" normalizeH="0" baseline="0" noProof="0" dirty="0" err="1">
                <a:ln>
                  <a:noFill/>
                </a:ln>
                <a:effectLst/>
                <a:uLnTx/>
                <a:uFillTx/>
                <a:latin typeface="UTM Avo" panose="02040603050506020204" pitchFamily="18" charset="0"/>
                <a:cs typeface="Arial"/>
                <a:sym typeface="Arial"/>
              </a:rPr>
              <a:t>tự</a:t>
            </a:r>
            <a:r>
              <a:rPr kumimoji="0" lang="en-US" sz="2400" b="1" u="none" strike="noStrike" kern="0" cap="none" spc="0" normalizeH="0" baseline="0" noProof="0" dirty="0">
                <a:ln>
                  <a:noFill/>
                </a:ln>
                <a:effectLst/>
                <a:uLnTx/>
                <a:uFillTx/>
                <a:latin typeface="UTM Avo" panose="02040603050506020204" pitchFamily="18" charset="0"/>
                <a:cs typeface="Arial"/>
                <a:sym typeface="Arial"/>
              </a:rPr>
              <a:t> </a:t>
            </a:r>
            <a:r>
              <a:rPr kumimoji="0" lang="en-US" sz="2400" b="1" u="none" strike="noStrike" kern="0" cap="none" spc="0" normalizeH="0" baseline="0" noProof="0" dirty="0" err="1">
                <a:ln>
                  <a:noFill/>
                </a:ln>
                <a:effectLst/>
                <a:uLnTx/>
                <a:uFillTx/>
                <a:latin typeface="UTM Avo" panose="02040603050506020204" pitchFamily="18" charset="0"/>
                <a:cs typeface="Arial"/>
                <a:sym typeface="Arial"/>
              </a:rPr>
              <a:t>nhiên</a:t>
            </a:r>
            <a:r>
              <a:rPr kumimoji="0" lang="en-US" sz="2400" b="1" u="none" strike="noStrike" kern="0" cap="none" spc="0" normalizeH="0" baseline="0" noProof="0" dirty="0">
                <a:ln>
                  <a:noFill/>
                </a:ln>
                <a:effectLst/>
                <a:uLnTx/>
                <a:uFillTx/>
                <a:latin typeface="UTM Avo" panose="02040603050506020204" pitchFamily="18" charset="0"/>
                <a:cs typeface="Arial"/>
                <a:sym typeface="Arial"/>
              </a:rPr>
              <a:t> </a:t>
            </a:r>
            <a:r>
              <a:rPr kumimoji="0" lang="en-US" sz="2400" b="1" u="none" strike="noStrike" kern="0" cap="none" spc="0" normalizeH="0" baseline="0" noProof="0" dirty="0" err="1">
                <a:ln>
                  <a:noFill/>
                </a:ln>
                <a:effectLst/>
                <a:uLnTx/>
                <a:uFillTx/>
                <a:latin typeface="UTM Avo" panose="02040603050506020204" pitchFamily="18" charset="0"/>
                <a:cs typeface="Arial"/>
                <a:sym typeface="Arial"/>
              </a:rPr>
              <a:t>của</a:t>
            </a:r>
            <a:r>
              <a:rPr kumimoji="0" lang="en-US" sz="2400" b="1" u="none" strike="noStrike" kern="0" cap="none" spc="0" normalizeH="0" baseline="0" noProof="0" dirty="0">
                <a:ln>
                  <a:noFill/>
                </a:ln>
                <a:effectLst/>
                <a:uLnTx/>
                <a:uFillTx/>
                <a:latin typeface="UTM Avo" panose="02040603050506020204" pitchFamily="18" charset="0"/>
                <a:cs typeface="Arial"/>
                <a:sym typeface="Arial"/>
              </a:rPr>
              <a:t> Trung </a:t>
            </a:r>
            <a:r>
              <a:rPr kumimoji="0" lang="en-US" sz="2400" b="1" u="none" strike="noStrike" kern="0" cap="none" spc="0" normalizeH="0" baseline="0" noProof="0" dirty="0" err="1">
                <a:ln>
                  <a:noFill/>
                </a:ln>
                <a:effectLst/>
                <a:uLnTx/>
                <a:uFillTx/>
                <a:latin typeface="UTM Avo" panose="02040603050506020204" pitchFamily="18" charset="0"/>
                <a:cs typeface="Arial"/>
                <a:sym typeface="Arial"/>
              </a:rPr>
              <a:t>Quốc</a:t>
            </a:r>
            <a:endParaRPr kumimoji="0" lang="en-US" sz="2400" b="1" u="none" strike="noStrike" kern="0" cap="none" spc="0" normalizeH="0" baseline="0" noProof="0" dirty="0">
              <a:ln>
                <a:noFill/>
              </a:ln>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173891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F72C639-F25B-307A-42EC-E3848D75F19E}"/>
              </a:ext>
            </a:extLst>
          </p:cNvPr>
          <p:cNvGrpSpPr/>
          <p:nvPr/>
        </p:nvGrpSpPr>
        <p:grpSpPr>
          <a:xfrm>
            <a:off x="4557132" y="2905519"/>
            <a:ext cx="3077736" cy="1666333"/>
            <a:chOff x="-756043" y="2287668"/>
            <a:chExt cx="3237488" cy="1666333"/>
          </a:xfrm>
        </p:grpSpPr>
        <p:pic>
          <p:nvPicPr>
            <p:cNvPr id="3" name="Picture 2">
              <a:hlinkClick r:id="rId3"/>
              <a:extLst>
                <a:ext uri="{FF2B5EF4-FFF2-40B4-BE49-F238E27FC236}">
                  <a16:creationId xmlns:a16="http://schemas.microsoft.com/office/drawing/2014/main" xmlns="" id="{627973C4-8D1E-76DA-6E91-68D831E6105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4" name="TextBox 3">
              <a:extLst>
                <a:ext uri="{FF2B5EF4-FFF2-40B4-BE49-F238E27FC236}">
                  <a16:creationId xmlns:a16="http://schemas.microsoft.com/office/drawing/2014/main" xmlns="" id="{8E92F3F7-0778-8574-06B7-21366D8ADE8D}"/>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414076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Squirrel standing on pile of nuts">
            <a:extLst>
              <a:ext uri="{FF2B5EF4-FFF2-40B4-BE49-F238E27FC236}">
                <a16:creationId xmlns:a16="http://schemas.microsoft.com/office/drawing/2014/main" xmlns="" id="{28D76CAB-48F5-76D9-32AE-8D2F9F872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2061" y="2610552"/>
            <a:ext cx="4049823" cy="42474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wood sign with a nail attached to it&#10;&#10;Description automatically generated">
            <a:extLst>
              <a:ext uri="{FF2B5EF4-FFF2-40B4-BE49-F238E27FC236}">
                <a16:creationId xmlns:a16="http://schemas.microsoft.com/office/drawing/2014/main" xmlns="" id="{B0C1A10D-0093-1EDC-E3F5-DFC6402E0B50}"/>
              </a:ext>
            </a:extLst>
          </p:cNvPr>
          <p:cNvPicPr>
            <a:picLocks noChangeAspect="1"/>
          </p:cNvPicPr>
          <p:nvPr/>
        </p:nvPicPr>
        <p:blipFill>
          <a:blip r:embed="rId5"/>
          <a:stretch>
            <a:fillRect/>
          </a:stretch>
        </p:blipFill>
        <p:spPr>
          <a:xfrm>
            <a:off x="2044337" y="180975"/>
            <a:ext cx="4490768" cy="2909739"/>
          </a:xfrm>
          <a:prstGeom prst="rect">
            <a:avLst/>
          </a:prstGeom>
        </p:spPr>
      </p:pic>
      <p:sp>
        <p:nvSpPr>
          <p:cNvPr id="11" name="TextBox 10">
            <a:extLst>
              <a:ext uri="{FF2B5EF4-FFF2-40B4-BE49-F238E27FC236}">
                <a16:creationId xmlns:a16="http://schemas.microsoft.com/office/drawing/2014/main" xmlns="" id="{6CA8AC58-DAC4-0E05-7D68-00FC4D865AD4}"/>
              </a:ext>
            </a:extLst>
          </p:cNvPr>
          <p:cNvSpPr txBox="1"/>
          <p:nvPr/>
        </p:nvSpPr>
        <p:spPr>
          <a:xfrm>
            <a:off x="2140816" y="1635844"/>
            <a:ext cx="4297809" cy="76591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UTM Avo"/>
                <a:ea typeface="Calibri"/>
                <a:cs typeface="Calibri"/>
              </a:rPr>
              <a:t>Sóc</a:t>
            </a:r>
            <a:r>
              <a:rPr kumimoji="0" lang="en-US" sz="3200" b="1" i="0" u="none" strike="noStrike" kern="1200" cap="none" spc="0" normalizeH="0" baseline="0" noProof="0" dirty="0">
                <a:ln>
                  <a:noFill/>
                </a:ln>
                <a:solidFill>
                  <a:prstClr val="black"/>
                </a:solidFill>
                <a:effectLst/>
                <a:uLnTx/>
                <a:uFillTx/>
                <a:latin typeface="UTM Avo"/>
                <a:ea typeface="Calibri"/>
                <a:cs typeface="Calibri"/>
              </a:rPr>
              <a:t> </a:t>
            </a:r>
            <a:r>
              <a:rPr kumimoji="0" lang="en-US" sz="3200" b="1" i="0" u="none" strike="noStrike" kern="1200" cap="none" spc="0" normalizeH="0" baseline="0" noProof="0" dirty="0" err="1">
                <a:ln>
                  <a:noFill/>
                </a:ln>
                <a:solidFill>
                  <a:prstClr val="black"/>
                </a:solidFill>
                <a:effectLst/>
                <a:uLnTx/>
                <a:uFillTx/>
                <a:latin typeface="UTM Avo"/>
                <a:ea typeface="Calibri"/>
                <a:cs typeface="Calibri"/>
              </a:rPr>
              <a:t>nâu</a:t>
            </a:r>
            <a:r>
              <a:rPr kumimoji="0" lang="en-US" sz="3200" b="1" i="0" u="none" strike="noStrike" kern="1200" cap="none" spc="0" normalizeH="0" baseline="0" noProof="0" dirty="0">
                <a:ln>
                  <a:noFill/>
                </a:ln>
                <a:solidFill>
                  <a:prstClr val="black"/>
                </a:solidFill>
                <a:effectLst/>
                <a:uLnTx/>
                <a:uFillTx/>
                <a:latin typeface="UTM Avo"/>
                <a:ea typeface="Calibri"/>
                <a:cs typeface="Calibri"/>
              </a:rPr>
              <a:t> </a:t>
            </a:r>
            <a:r>
              <a:rPr kumimoji="0" lang="en-US" sz="3200" b="1" i="0" u="none" strike="noStrike" kern="1200" cap="none" spc="0" normalizeH="0" baseline="0" noProof="0" dirty="0" err="1">
                <a:ln>
                  <a:noFill/>
                </a:ln>
                <a:solidFill>
                  <a:prstClr val="black"/>
                </a:solidFill>
                <a:effectLst/>
                <a:uLnTx/>
                <a:uFillTx/>
                <a:latin typeface="UTM Avo"/>
                <a:ea typeface="Calibri"/>
                <a:cs typeface="Calibri"/>
              </a:rPr>
              <a:t>và</a:t>
            </a:r>
            <a:r>
              <a:rPr kumimoji="0" lang="en-US" sz="3200" b="1" i="0" u="none" strike="noStrike" kern="1200" cap="none" spc="0" normalizeH="0" baseline="0" noProof="0" dirty="0">
                <a:ln>
                  <a:noFill/>
                </a:ln>
                <a:solidFill>
                  <a:prstClr val="black"/>
                </a:solidFill>
                <a:effectLst/>
                <a:uLnTx/>
                <a:uFillTx/>
                <a:latin typeface="UTM Avo"/>
                <a:ea typeface="Calibri"/>
                <a:cs typeface="Calibri"/>
              </a:rPr>
              <a:t> </a:t>
            </a:r>
            <a:r>
              <a:rPr kumimoji="0" lang="en-US" sz="3200" b="1" i="0" u="none" strike="noStrike" kern="1200" cap="none" spc="0" normalizeH="0" baseline="0" noProof="0" dirty="0" err="1">
                <a:ln>
                  <a:noFill/>
                </a:ln>
                <a:solidFill>
                  <a:prstClr val="black"/>
                </a:solidFill>
                <a:effectLst/>
                <a:uLnTx/>
                <a:uFillTx/>
                <a:latin typeface="UTM Avo"/>
                <a:ea typeface="Calibri"/>
                <a:cs typeface="Calibri"/>
              </a:rPr>
              <a:t>hạt</a:t>
            </a:r>
            <a:r>
              <a:rPr kumimoji="0" lang="en-US" sz="3200" b="1" i="0" u="none" strike="noStrike" kern="1200" cap="none" spc="0" normalizeH="0" baseline="0" noProof="0" dirty="0">
                <a:ln>
                  <a:noFill/>
                </a:ln>
                <a:solidFill>
                  <a:prstClr val="black"/>
                </a:solidFill>
                <a:effectLst/>
                <a:uLnTx/>
                <a:uFillTx/>
                <a:latin typeface="UTM Avo"/>
                <a:ea typeface="Calibri"/>
                <a:cs typeface="Calibri"/>
              </a:rPr>
              <a:t> </a:t>
            </a:r>
            <a:r>
              <a:rPr kumimoji="0" lang="en-US" sz="3200" b="1" i="0" u="none" strike="noStrike" kern="1200" cap="none" spc="0" normalizeH="0" baseline="0" noProof="0" dirty="0" err="1">
                <a:ln>
                  <a:noFill/>
                </a:ln>
                <a:solidFill>
                  <a:prstClr val="black"/>
                </a:solidFill>
                <a:effectLst/>
                <a:uLnTx/>
                <a:uFillTx/>
                <a:latin typeface="UTM Avo"/>
                <a:ea typeface="Calibri"/>
                <a:cs typeface="Calibri"/>
              </a:rPr>
              <a:t>dẻ</a:t>
            </a:r>
            <a:endParaRPr kumimoji="0" lang="en-US" sz="3200" b="1" i="0" u="none" strike="noStrike" kern="1200" cap="none" spc="0" normalizeH="0" baseline="0" noProof="0" dirty="0">
              <a:ln>
                <a:noFill/>
              </a:ln>
              <a:solidFill>
                <a:prstClr val="black"/>
              </a:solidFill>
              <a:effectLst/>
              <a:uLnTx/>
              <a:uFillTx/>
              <a:latin typeface="UTM Avo"/>
              <a:ea typeface="Calibri"/>
              <a:cs typeface="Calibri"/>
            </a:endParaRPr>
          </a:p>
        </p:txBody>
      </p:sp>
      <p:pic>
        <p:nvPicPr>
          <p:cNvPr id="2" name="funny-pets-262921">
            <a:hlinkClick r:id="" action="ppaction://media"/>
            <a:extLst>
              <a:ext uri="{FF2B5EF4-FFF2-40B4-BE49-F238E27FC236}">
                <a16:creationId xmlns:a16="http://schemas.microsoft.com/office/drawing/2014/main" xmlns="" id="{7417E22A-59E3-4475-CCF8-2AB2D81A6A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25350" y="-159885"/>
            <a:ext cx="609600" cy="609600"/>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5D4BBFA5-A531-CDFA-C006-225F65E53AEB}"/>
              </a:ext>
            </a:extLst>
          </p:cNvPr>
          <p:cNvSpPr/>
          <p:nvPr/>
        </p:nvSpPr>
        <p:spPr>
          <a:xfrm>
            <a:off x="319460" y="1365813"/>
            <a:ext cx="9211291" cy="3330474"/>
          </a:xfrm>
          <a:prstGeom prst="roundRect">
            <a:avLst/>
          </a:prstGeom>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en-US" sz="2800" b="1"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HƯỚNG DẪN</a:t>
            </a:r>
            <a:endParaRPr kumimoji="0" lang="en-US" sz="28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GV click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vào</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màn</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hình</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để</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xuất</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hiện</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câu</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hỏi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Click vào ô đáp án để chọn đáp án đúng. </a:t>
            </a:r>
            <a:endPar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GV click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vào</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chú</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sóc</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ở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dưới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màn</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hình</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để</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chuyển</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sang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câu</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hỏi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tiếp</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theo.</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endPar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6A72A571-5925-EDFE-1732-A8190920AB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050" name="Picture 2" descr="Squirrel standing on pile of nuts">
            <a:extLst>
              <a:ext uri="{FF2B5EF4-FFF2-40B4-BE49-F238E27FC236}">
                <a16:creationId xmlns:a16="http://schemas.microsoft.com/office/drawing/2014/main" xmlns="" id="{7F7998C6-2EA0-3970-0108-2D648B07CD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0110" y="2788042"/>
            <a:ext cx="3335057" cy="349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517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7CEFA4A7-FB7D-473E-6C78-E76BE00404A3}"/>
            </a:ext>
          </a:extLst>
        </p:cNvPr>
        <p:cNvGrpSpPr/>
        <p:nvPr/>
      </p:nvGrpSpPr>
      <p:grpSpPr>
        <a:xfrm>
          <a:off x="0" y="0"/>
          <a:ext cx="0" cy="0"/>
          <a:chOff x="0" y="0"/>
          <a:chExt cx="0" cy="0"/>
        </a:xfrm>
      </p:grpSpPr>
      <p:sp>
        <p:nvSpPr>
          <p:cNvPr id="3" name="A">
            <a:extLst>
              <a:ext uri="{FF2B5EF4-FFF2-40B4-BE49-F238E27FC236}">
                <a16:creationId xmlns:a16="http://schemas.microsoft.com/office/drawing/2014/main" xmlns="" id="{BF1FACAE-1EDB-A774-89A7-051372AB170E}"/>
              </a:ext>
            </a:extLst>
          </p:cNvPr>
          <p:cNvSpPr/>
          <p:nvPr/>
        </p:nvSpPr>
        <p:spPr>
          <a:xfrm>
            <a:off x="1233205" y="2597466"/>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A. Thung lũng.</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4" name="C">
            <a:extLst>
              <a:ext uri="{FF2B5EF4-FFF2-40B4-BE49-F238E27FC236}">
                <a16:creationId xmlns:a16="http://schemas.microsoft.com/office/drawing/2014/main" xmlns="" id="{BDFF7EA8-B883-7A3A-E32D-AB345D6B5557}"/>
              </a:ext>
            </a:extLst>
          </p:cNvPr>
          <p:cNvSpPr/>
          <p:nvPr/>
        </p:nvSpPr>
        <p:spPr>
          <a:xfrm>
            <a:off x="1233203" y="4565102"/>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C. Núi thấp.</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6" name="B">
            <a:extLst>
              <a:ext uri="{FF2B5EF4-FFF2-40B4-BE49-F238E27FC236}">
                <a16:creationId xmlns:a16="http://schemas.microsoft.com/office/drawing/2014/main" xmlns="" id="{7BCD6672-CCD1-280E-524B-FACC9306CD63}"/>
              </a:ext>
            </a:extLst>
          </p:cNvPr>
          <p:cNvSpPr/>
          <p:nvPr/>
        </p:nvSpPr>
        <p:spPr>
          <a:xfrm>
            <a:off x="6816563" y="2608888"/>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B. Sa mạc. </a:t>
            </a:r>
          </a:p>
        </p:txBody>
      </p:sp>
      <p:sp>
        <p:nvSpPr>
          <p:cNvPr id="9" name="D">
            <a:extLst>
              <a:ext uri="{FF2B5EF4-FFF2-40B4-BE49-F238E27FC236}">
                <a16:creationId xmlns:a16="http://schemas.microsoft.com/office/drawing/2014/main" xmlns="" id="{2C9AC729-A311-475D-DAE3-CE018DC89B2F}"/>
              </a:ext>
            </a:extLst>
          </p:cNvPr>
          <p:cNvSpPr/>
          <p:nvPr/>
        </p:nvSpPr>
        <p:spPr>
          <a:xfrm>
            <a:off x="6816563" y="4565102"/>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D. Núi cao.</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xmlns="" id="{27A95D53-890F-5BD8-0F18-058CDD2EBF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426" y="5582678"/>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xmlns="" id="{B4198278-B8C2-0CDA-C348-866D90FA1D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2904" y="5601657"/>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xmlns="" id="{94B3A524-428C-CB75-4D21-4A5CD81127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45597" y="3611337"/>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8B64B39C-70F7-56C9-24A0-94C0BDA0FB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1162" y="3564187"/>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7A92463F-5344-EDC3-AE07-123C9257ED55}"/>
              </a:ext>
            </a:extLst>
          </p:cNvPr>
          <p:cNvSpPr/>
          <p:nvPr/>
        </p:nvSpPr>
        <p:spPr>
          <a:xfrm>
            <a:off x="1233203" y="222355"/>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 1: </a:t>
            </a:r>
            <a:r>
              <a:rPr kumimoji="0" lang="vi-VN"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Miền Đông Trung Quốc có</a:t>
            </a:r>
            <a:endPar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a:p>
            <a:pPr marL="0" marR="0" lvl="0" indent="0" algn="ctr" defTabSz="495330" rtl="0" eaLnBrk="1" fontAlgn="auto" latinLnBrk="0" hangingPunct="1">
              <a:lnSpc>
                <a:spcPct val="15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đặc điểm tự nhiên như thế nào? </a:t>
            </a:r>
          </a:p>
        </p:txBody>
      </p:sp>
      <p:pic>
        <p:nvPicPr>
          <p:cNvPr id="15" name="Picture 14">
            <a:extLst>
              <a:ext uri="{FF2B5EF4-FFF2-40B4-BE49-F238E27FC236}">
                <a16:creationId xmlns:a16="http://schemas.microsoft.com/office/drawing/2014/main" xmlns="" id="{7D082A4A-A548-F0EE-7DDB-B99DA305D3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3074" name="Picture 2" descr="autumn nature acorn">
            <a:extLst>
              <a:ext uri="{FF2B5EF4-FFF2-40B4-BE49-F238E27FC236}">
                <a16:creationId xmlns:a16="http://schemas.microsoft.com/office/drawing/2014/main" xmlns="" id="{32624600-B932-1B38-C84C-F7A3B1DEFCD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91" t="7825" r="14994" b="7825"/>
          <a:stretch/>
        </p:blipFill>
        <p:spPr bwMode="auto">
          <a:xfrm>
            <a:off x="10442602" y="734631"/>
            <a:ext cx="1219960" cy="1480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squirrel eating nuts on a tree stump&#10;&#10;Description automatically generated">
            <a:hlinkClick r:id="" action="ppaction://hlinkshowjump?jump=nextslide"/>
            <a:extLst>
              <a:ext uri="{FF2B5EF4-FFF2-40B4-BE49-F238E27FC236}">
                <a16:creationId xmlns:a16="http://schemas.microsoft.com/office/drawing/2014/main" xmlns="" id="{BD4FD2CC-D0FA-DC9E-16B2-B90CC05E27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3132" y="5107337"/>
            <a:ext cx="1660124" cy="1852818"/>
          </a:xfrm>
          <a:prstGeom prst="rect">
            <a:avLst/>
          </a:prstGeom>
        </p:spPr>
      </p:pic>
    </p:spTree>
    <p:extLst>
      <p:ext uri="{BB962C8B-B14F-4D97-AF65-F5344CB8AC3E}">
        <p14:creationId xmlns:p14="http://schemas.microsoft.com/office/powerpoint/2010/main" val="1799929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
            <a:extLst>
              <a:ext uri="{FF2B5EF4-FFF2-40B4-BE49-F238E27FC236}">
                <a16:creationId xmlns:a16="http://schemas.microsoft.com/office/drawing/2014/main" xmlns="" id="{977D5EBB-FE26-E366-0B4B-2369A5B223AA}"/>
              </a:ext>
            </a:extLst>
          </p:cNvPr>
          <p:cNvSpPr/>
          <p:nvPr/>
        </p:nvSpPr>
        <p:spPr>
          <a:xfrm>
            <a:off x="1233205" y="2597466"/>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A. Thấp dần từ</a:t>
            </a:r>
          </a:p>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tây sang đông.</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4" name="C">
            <a:extLst>
              <a:ext uri="{FF2B5EF4-FFF2-40B4-BE49-F238E27FC236}">
                <a16:creationId xmlns:a16="http://schemas.microsoft.com/office/drawing/2014/main" xmlns="" id="{06471633-64C7-793E-E649-217473BB639E}"/>
              </a:ext>
            </a:extLst>
          </p:cNvPr>
          <p:cNvSpPr/>
          <p:nvPr/>
        </p:nvSpPr>
        <p:spPr>
          <a:xfrm>
            <a:off x="1233203" y="4565102"/>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C. Cao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dần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từ</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bắc</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xuống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nam</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sp>
        <p:nvSpPr>
          <p:cNvPr id="6" name="B">
            <a:extLst>
              <a:ext uri="{FF2B5EF4-FFF2-40B4-BE49-F238E27FC236}">
                <a16:creationId xmlns:a16="http://schemas.microsoft.com/office/drawing/2014/main" xmlns="" id="{CF149E8C-7629-526C-D172-22DC975D7B0C}"/>
              </a:ext>
            </a:extLst>
          </p:cNvPr>
          <p:cNvSpPr/>
          <p:nvPr/>
        </p:nvSpPr>
        <p:spPr>
          <a:xfrm>
            <a:off x="6816563" y="2608888"/>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B. Thấp dần từ bắc xuống nam.</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9" name="D">
            <a:extLst>
              <a:ext uri="{FF2B5EF4-FFF2-40B4-BE49-F238E27FC236}">
                <a16:creationId xmlns:a16="http://schemas.microsoft.com/office/drawing/2014/main" xmlns="" id="{A1F87E2E-8B30-1BC1-0005-7AE72CDB9A48}"/>
              </a:ext>
            </a:extLst>
          </p:cNvPr>
          <p:cNvSpPr/>
          <p:nvPr/>
        </p:nvSpPr>
        <p:spPr>
          <a:xfrm>
            <a:off x="6816563" y="4565102"/>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D. Cao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dần</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từ</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lvl="0" algn="ctr" defTabSz="495330">
              <a:lnSpc>
                <a:spcPct val="150000"/>
              </a:lnSpc>
              <a:defRPr/>
            </a:pP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tây</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sang </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đông</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p>
        </p:txBody>
      </p:sp>
      <p:pic>
        <p:nvPicPr>
          <p:cNvPr id="10" name="Picture 18">
            <a:extLst>
              <a:ext uri="{FF2B5EF4-FFF2-40B4-BE49-F238E27FC236}">
                <a16:creationId xmlns:a16="http://schemas.microsoft.com/office/drawing/2014/main" xmlns="" id="{A48BDCCE-CF62-9555-47CC-AAB456E87D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1779" y="3534666"/>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xmlns="" id="{416FFE5C-8287-9E44-3AA2-7E3BC690A1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2904" y="5601657"/>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xmlns="" id="{E220C753-46C3-30AB-F44F-B8E92966E6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45597" y="3611337"/>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1CF8F1CD-381F-328E-71D0-F8E8FC84D4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1779" y="5449497"/>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63E84F76-64C6-FA5B-8D68-64B6ECA30BF4}"/>
              </a:ext>
            </a:extLst>
          </p:cNvPr>
          <p:cNvSpPr/>
          <p:nvPr/>
        </p:nvSpPr>
        <p:spPr>
          <a:xfrm>
            <a:off x="1233203" y="222355"/>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a:t>
            </a:r>
            <a:r>
              <a:rPr kumimoji="0" lang="en-US" sz="28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2: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Một</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đặc</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điểm</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lớn</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của</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p>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địa</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hình</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Trung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Quốc</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là</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p>
        </p:txBody>
      </p:sp>
      <p:pic>
        <p:nvPicPr>
          <p:cNvPr id="15" name="Picture 14">
            <a:extLst>
              <a:ext uri="{FF2B5EF4-FFF2-40B4-BE49-F238E27FC236}">
                <a16:creationId xmlns:a16="http://schemas.microsoft.com/office/drawing/2014/main" xmlns="" id="{BF4265AA-32EC-48B1-BDE0-6DC27A9D5E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3074" name="Picture 2" descr="autumn nature acorn">
            <a:extLst>
              <a:ext uri="{FF2B5EF4-FFF2-40B4-BE49-F238E27FC236}">
                <a16:creationId xmlns:a16="http://schemas.microsoft.com/office/drawing/2014/main" xmlns="" id="{4A21D97F-3443-4250-7CD2-133073F372E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91" t="7825" r="14994" b="7825"/>
          <a:stretch/>
        </p:blipFill>
        <p:spPr bwMode="auto">
          <a:xfrm>
            <a:off x="10442602" y="734631"/>
            <a:ext cx="1219960" cy="1480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squirrel eating nuts on a tree stump&#10;&#10;Description automatically generated">
            <a:hlinkClick r:id="" action="ppaction://hlinkshowjump?jump=nextslide"/>
            <a:extLst>
              <a:ext uri="{FF2B5EF4-FFF2-40B4-BE49-F238E27FC236}">
                <a16:creationId xmlns:a16="http://schemas.microsoft.com/office/drawing/2014/main" xmlns="" id="{75C47746-4249-4BC1-57E3-0DC0FF2962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3132" y="5107337"/>
            <a:ext cx="1660124" cy="1852818"/>
          </a:xfrm>
          <a:prstGeom prst="rect">
            <a:avLst/>
          </a:prstGeom>
        </p:spPr>
      </p:pic>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C2923E66-7D8B-1348-45E9-E285E7CA5C21}"/>
            </a:ext>
          </a:extLst>
        </p:cNvPr>
        <p:cNvGrpSpPr/>
        <p:nvPr/>
      </p:nvGrpSpPr>
      <p:grpSpPr>
        <a:xfrm>
          <a:off x="0" y="0"/>
          <a:ext cx="0" cy="0"/>
          <a:chOff x="0" y="0"/>
          <a:chExt cx="0" cy="0"/>
        </a:xfrm>
      </p:grpSpPr>
      <p:sp>
        <p:nvSpPr>
          <p:cNvPr id="3" name="A">
            <a:extLst>
              <a:ext uri="{FF2B5EF4-FFF2-40B4-BE49-F238E27FC236}">
                <a16:creationId xmlns:a16="http://schemas.microsoft.com/office/drawing/2014/main" xmlns="" id="{F8E3DF49-947C-7155-CE1D-F8B9A5827780}"/>
              </a:ext>
            </a:extLst>
          </p:cNvPr>
          <p:cNvSpPr/>
          <p:nvPr/>
        </p:nvSpPr>
        <p:spPr>
          <a:xfrm>
            <a:off x="1233205" y="2597466"/>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A. 1,4 tỉ dân.</a:t>
            </a:r>
          </a:p>
        </p:txBody>
      </p:sp>
      <p:sp>
        <p:nvSpPr>
          <p:cNvPr id="4" name="C">
            <a:extLst>
              <a:ext uri="{FF2B5EF4-FFF2-40B4-BE49-F238E27FC236}">
                <a16:creationId xmlns:a16="http://schemas.microsoft.com/office/drawing/2014/main" xmlns="" id="{0186EB78-F794-D882-CBC9-227E0D2A1F29}"/>
              </a:ext>
            </a:extLst>
          </p:cNvPr>
          <p:cNvSpPr/>
          <p:nvPr/>
        </p:nvSpPr>
        <p:spPr>
          <a:xfrm>
            <a:off x="1233203" y="4565102"/>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C. gần 1,4 tỉ dân.</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6" name="B">
            <a:extLst>
              <a:ext uri="{FF2B5EF4-FFF2-40B4-BE49-F238E27FC236}">
                <a16:creationId xmlns:a16="http://schemas.microsoft.com/office/drawing/2014/main" xmlns="" id="{866ECB8F-FDDB-14F9-D2FE-68E4576BF1AF}"/>
              </a:ext>
            </a:extLst>
          </p:cNvPr>
          <p:cNvSpPr/>
          <p:nvPr/>
        </p:nvSpPr>
        <p:spPr>
          <a:xfrm>
            <a:off x="6816563" y="2608888"/>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a:solidFill>
                  <a:srgbClr val="000000"/>
                </a:solidFill>
                <a:latin typeface="UTM Avo" panose="02040603050506020204" pitchFamily="18"/>
                <a:ea typeface="Times New Roman" panose="02020603050405020304" pitchFamily="18" charset="0"/>
                <a:cs typeface="Arial" panose="020B0604020202020204" pitchFamily="34" charset="0"/>
              </a:rPr>
              <a:t>B. hơn 1,4 tỉ dân.</a:t>
            </a:r>
          </a:p>
        </p:txBody>
      </p:sp>
      <p:sp>
        <p:nvSpPr>
          <p:cNvPr id="9" name="D">
            <a:extLst>
              <a:ext uri="{FF2B5EF4-FFF2-40B4-BE49-F238E27FC236}">
                <a16:creationId xmlns:a16="http://schemas.microsoft.com/office/drawing/2014/main" xmlns="" id="{64F1D2D9-BEC1-21A4-E2C9-1393667B5B26}"/>
              </a:ext>
            </a:extLst>
          </p:cNvPr>
          <p:cNvSpPr/>
          <p:nvPr/>
        </p:nvSpPr>
        <p:spPr>
          <a:xfrm>
            <a:off x="6816563" y="4565102"/>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D. 2 tỉ dân. </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xmlns="" id="{03E38CAB-1AF3-8C7B-655D-DA789106B5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5597" y="3552144"/>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xmlns="" id="{1CD176D2-0303-CE04-073A-BB3CC2BE80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9150" y="5445097"/>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xmlns="" id="{E55BDC60-E254-DF69-2BDD-2ED0EAD139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2400" y="353479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C5CC63B1-7969-F261-A507-428B6C06E6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5066" y="5449497"/>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E9B10490-759A-1727-3DA1-BC6CF94D8A29}"/>
              </a:ext>
            </a:extLst>
          </p:cNvPr>
          <p:cNvSpPr/>
          <p:nvPr/>
        </p:nvSpPr>
        <p:spPr>
          <a:xfrm>
            <a:off x="1233203" y="222355"/>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a:t>
            </a:r>
            <a:r>
              <a:rPr kumimoji="0" lang="en-US" sz="28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3: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Dân</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số</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Trung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Quốc</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năm</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2021 </a:t>
            </a:r>
            <a:r>
              <a:rPr kumimoji="0" lang="en-US" sz="280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là</a:t>
            </a:r>
            <a:r>
              <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p>
        </p:txBody>
      </p:sp>
      <p:pic>
        <p:nvPicPr>
          <p:cNvPr id="15" name="Picture 14">
            <a:extLst>
              <a:ext uri="{FF2B5EF4-FFF2-40B4-BE49-F238E27FC236}">
                <a16:creationId xmlns:a16="http://schemas.microsoft.com/office/drawing/2014/main" xmlns="" id="{67BAC21C-4DD4-23E1-1759-23B6164FA6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3074" name="Picture 2" descr="autumn nature acorn">
            <a:extLst>
              <a:ext uri="{FF2B5EF4-FFF2-40B4-BE49-F238E27FC236}">
                <a16:creationId xmlns:a16="http://schemas.microsoft.com/office/drawing/2014/main" xmlns="" id="{75E54E31-B16C-9A26-E028-32D5758F84E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91" t="7825" r="14994" b="7825"/>
          <a:stretch/>
        </p:blipFill>
        <p:spPr bwMode="auto">
          <a:xfrm>
            <a:off x="10442602" y="734631"/>
            <a:ext cx="1219960" cy="1480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squirrel eating nuts on a tree stump&#10;&#10;Description automatically generated">
            <a:hlinkClick r:id="" action="ppaction://hlinkshowjump?jump=nextslide"/>
            <a:extLst>
              <a:ext uri="{FF2B5EF4-FFF2-40B4-BE49-F238E27FC236}">
                <a16:creationId xmlns:a16="http://schemas.microsoft.com/office/drawing/2014/main" xmlns="" id="{5ED7A179-AF46-BDEB-9010-ECF9635378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3132" y="5107337"/>
            <a:ext cx="1660124" cy="1852818"/>
          </a:xfrm>
          <a:prstGeom prst="rect">
            <a:avLst/>
          </a:prstGeom>
        </p:spPr>
      </p:pic>
    </p:spTree>
    <p:extLst>
      <p:ext uri="{BB962C8B-B14F-4D97-AF65-F5344CB8AC3E}">
        <p14:creationId xmlns:p14="http://schemas.microsoft.com/office/powerpoint/2010/main" val="744521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BFA46C18-D3D2-D737-2848-4FEDDC6A589E}"/>
            </a:ext>
          </a:extLst>
        </p:cNvPr>
        <p:cNvGrpSpPr/>
        <p:nvPr/>
      </p:nvGrpSpPr>
      <p:grpSpPr>
        <a:xfrm>
          <a:off x="0" y="0"/>
          <a:ext cx="0" cy="0"/>
          <a:chOff x="0" y="0"/>
          <a:chExt cx="0" cy="0"/>
        </a:xfrm>
      </p:grpSpPr>
      <p:sp>
        <p:nvSpPr>
          <p:cNvPr id="3" name="A">
            <a:extLst>
              <a:ext uri="{FF2B5EF4-FFF2-40B4-BE49-F238E27FC236}">
                <a16:creationId xmlns:a16="http://schemas.microsoft.com/office/drawing/2014/main" xmlns="" id="{72E5841F-15B5-3CB2-CC3A-8598811234A3}"/>
              </a:ext>
            </a:extLst>
          </p:cNvPr>
          <p:cNvSpPr/>
          <p:nvPr/>
        </p:nvSpPr>
        <p:spPr>
          <a:xfrm>
            <a:off x="1233205" y="2597466"/>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A. Việt Nam.</a:t>
            </a:r>
          </a:p>
        </p:txBody>
      </p:sp>
      <p:sp>
        <p:nvSpPr>
          <p:cNvPr id="4" name="C">
            <a:extLst>
              <a:ext uri="{FF2B5EF4-FFF2-40B4-BE49-F238E27FC236}">
                <a16:creationId xmlns:a16="http://schemas.microsoft.com/office/drawing/2014/main" xmlns="" id="{8069F698-8390-839B-B23A-BE9012945C02}"/>
              </a:ext>
            </a:extLst>
          </p:cNvPr>
          <p:cNvSpPr/>
          <p:nvPr/>
        </p:nvSpPr>
        <p:spPr>
          <a:xfrm>
            <a:off x="1233203" y="4565102"/>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C. Lào.</a:t>
            </a:r>
          </a:p>
        </p:txBody>
      </p:sp>
      <p:sp>
        <p:nvSpPr>
          <p:cNvPr id="6" name="B">
            <a:extLst>
              <a:ext uri="{FF2B5EF4-FFF2-40B4-BE49-F238E27FC236}">
                <a16:creationId xmlns:a16="http://schemas.microsoft.com/office/drawing/2014/main" xmlns="" id="{BBCD1D60-9359-8AE1-EC93-92393E98E3A1}"/>
              </a:ext>
            </a:extLst>
          </p:cNvPr>
          <p:cNvSpPr/>
          <p:nvPr/>
        </p:nvSpPr>
        <p:spPr>
          <a:xfrm>
            <a:off x="6816563" y="2608888"/>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a:solidFill>
                  <a:srgbClr val="000000"/>
                </a:solidFill>
                <a:latin typeface="UTM Avo" panose="02040603050506020204" pitchFamily="18"/>
                <a:ea typeface="Times New Roman" panose="02020603050405020304" pitchFamily="18" charset="0"/>
                <a:cs typeface="Arial" panose="020B0604020202020204" pitchFamily="34" charset="0"/>
              </a:rPr>
              <a:t>B. Mi-an-ma.</a:t>
            </a:r>
          </a:p>
        </p:txBody>
      </p:sp>
      <p:sp>
        <p:nvSpPr>
          <p:cNvPr id="9" name="D">
            <a:extLst>
              <a:ext uri="{FF2B5EF4-FFF2-40B4-BE49-F238E27FC236}">
                <a16:creationId xmlns:a16="http://schemas.microsoft.com/office/drawing/2014/main" xmlns="" id="{9B0D747E-1E7C-D633-F0FC-6121560D76AC}"/>
              </a:ext>
            </a:extLst>
          </p:cNvPr>
          <p:cNvSpPr/>
          <p:nvPr/>
        </p:nvSpPr>
        <p:spPr>
          <a:xfrm>
            <a:off x="6816563" y="4565102"/>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D. Thái Lan.</a:t>
            </a:r>
          </a:p>
        </p:txBody>
      </p:sp>
      <p:pic>
        <p:nvPicPr>
          <p:cNvPr id="10" name="Picture 18">
            <a:extLst>
              <a:ext uri="{FF2B5EF4-FFF2-40B4-BE49-F238E27FC236}">
                <a16:creationId xmlns:a16="http://schemas.microsoft.com/office/drawing/2014/main" xmlns="" id="{A427005D-F0B9-7686-00EF-FDE3E13CAA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0090" y="5494114"/>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xmlns="" id="{CDAEE5E4-D26F-FB52-9955-751D7B1377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8339" y="3511185"/>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xmlns="" id="{87D123BC-9737-E578-D0B7-D3E8B96651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2400" y="353479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7AD336B5-CC82-2844-4768-4D1B87FAA5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1779" y="5449497"/>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5C8B07BF-CFC7-9BB2-62E4-1B19349BD24B}"/>
              </a:ext>
            </a:extLst>
          </p:cNvPr>
          <p:cNvSpPr/>
          <p:nvPr/>
        </p:nvSpPr>
        <p:spPr>
          <a:xfrm>
            <a:off x="1233203" y="222355"/>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 4: </a:t>
            </a:r>
            <a:r>
              <a:rPr kumimoji="0" lang="vi-VN"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Quốc gia Đông Nam Á nào dưới đây</a:t>
            </a:r>
            <a:endPar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a:p>
            <a:pPr marL="0" marR="0" lvl="0" indent="0" algn="ctr" defTabSz="495330" rtl="0" eaLnBrk="1" fontAlgn="auto" latinLnBrk="0" hangingPunct="1">
              <a:lnSpc>
                <a:spcPct val="15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không</a:t>
            </a:r>
            <a:r>
              <a:rPr kumimoji="0" lang="vi-VN"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có đường biên giới với Trung Quốc?</a:t>
            </a:r>
          </a:p>
        </p:txBody>
      </p:sp>
      <p:pic>
        <p:nvPicPr>
          <p:cNvPr id="15" name="Picture 14">
            <a:extLst>
              <a:ext uri="{FF2B5EF4-FFF2-40B4-BE49-F238E27FC236}">
                <a16:creationId xmlns:a16="http://schemas.microsoft.com/office/drawing/2014/main" xmlns="" id="{077D6FD1-3321-BCB2-B181-6D16311F09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3074" name="Picture 2" descr="autumn nature acorn">
            <a:extLst>
              <a:ext uri="{FF2B5EF4-FFF2-40B4-BE49-F238E27FC236}">
                <a16:creationId xmlns:a16="http://schemas.microsoft.com/office/drawing/2014/main" xmlns="" id="{212F37B2-B2D1-EEF2-0758-8652435E252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91" t="7825" r="14994" b="7825"/>
          <a:stretch/>
        </p:blipFill>
        <p:spPr bwMode="auto">
          <a:xfrm>
            <a:off x="10442602" y="734631"/>
            <a:ext cx="1219960" cy="1480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squirrel eating nuts on a tree stump&#10;&#10;Description automatically generated">
            <a:hlinkClick r:id="" action="ppaction://hlinkshowjump?jump=nextslide"/>
            <a:extLst>
              <a:ext uri="{FF2B5EF4-FFF2-40B4-BE49-F238E27FC236}">
                <a16:creationId xmlns:a16="http://schemas.microsoft.com/office/drawing/2014/main" xmlns="" id="{5513C615-417E-0E03-A4B5-D044BCB745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3132" y="5107337"/>
            <a:ext cx="1660124" cy="1852818"/>
          </a:xfrm>
          <a:prstGeom prst="rect">
            <a:avLst/>
          </a:prstGeom>
        </p:spPr>
      </p:pic>
    </p:spTree>
    <p:extLst>
      <p:ext uri="{BB962C8B-B14F-4D97-AF65-F5344CB8AC3E}">
        <p14:creationId xmlns:p14="http://schemas.microsoft.com/office/powerpoint/2010/main" val="4115419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xmlns="" id="{D51A985B-FD02-3CF5-B6F1-27DB4655DA0C}"/>
            </a:ext>
          </a:extLst>
        </p:cNvPr>
        <p:cNvGrpSpPr/>
        <p:nvPr/>
      </p:nvGrpSpPr>
      <p:grpSpPr>
        <a:xfrm>
          <a:off x="0" y="0"/>
          <a:ext cx="0" cy="0"/>
          <a:chOff x="0" y="0"/>
          <a:chExt cx="0" cy="0"/>
        </a:xfrm>
      </p:grpSpPr>
      <p:sp>
        <p:nvSpPr>
          <p:cNvPr id="3" name="A">
            <a:extLst>
              <a:ext uri="{FF2B5EF4-FFF2-40B4-BE49-F238E27FC236}">
                <a16:creationId xmlns:a16="http://schemas.microsoft.com/office/drawing/2014/main" xmlns="" id="{C65DCB6D-E808-F7D4-27B7-455553D618E2}"/>
              </a:ext>
            </a:extLst>
          </p:cNvPr>
          <p:cNvSpPr/>
          <p:nvPr/>
        </p:nvSpPr>
        <p:spPr>
          <a:xfrm>
            <a:off x="1233205" y="2597466"/>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a:solidFill>
                  <a:srgbClr val="000000"/>
                </a:solidFill>
                <a:latin typeface="UTM Avo" panose="02040603050506020204" pitchFamily="18"/>
                <a:ea typeface="Times New Roman" panose="02020603050405020304" pitchFamily="18" charset="0"/>
                <a:cs typeface="Arial" panose="020B0604020202020204" pitchFamily="34" charset="0"/>
              </a:rPr>
              <a:t>A. Có điều kiện tự nhiên thuận lợi, dễ dàng cho giao lưu.</a:t>
            </a:r>
          </a:p>
        </p:txBody>
      </p:sp>
      <p:sp>
        <p:nvSpPr>
          <p:cNvPr id="4" name="C">
            <a:extLst>
              <a:ext uri="{FF2B5EF4-FFF2-40B4-BE49-F238E27FC236}">
                <a16:creationId xmlns:a16="http://schemas.microsoft.com/office/drawing/2014/main" xmlns="" id="{D5EA2541-914C-8BA2-3976-7A09A35B44C2}"/>
              </a:ext>
            </a:extLst>
          </p:cNvPr>
          <p:cNvSpPr/>
          <p:nvPr/>
        </p:nvSpPr>
        <p:spPr>
          <a:xfrm>
            <a:off x="1233203" y="4565102"/>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en-US" sz="2400">
                <a:solidFill>
                  <a:srgbClr val="000000"/>
                </a:solidFill>
                <a:latin typeface="UTM Avo" panose="02040603050506020204" pitchFamily="18"/>
                <a:ea typeface="Times New Roman" panose="02020603050405020304" pitchFamily="18" charset="0"/>
                <a:cs typeface="Arial" panose="020B0604020202020204" pitchFamily="34" charset="0"/>
              </a:rPr>
              <a:t>C. Ít chịu hậu quả nặng nề do thiên tai gây ra.</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6" name="B">
            <a:extLst>
              <a:ext uri="{FF2B5EF4-FFF2-40B4-BE49-F238E27FC236}">
                <a16:creationId xmlns:a16="http://schemas.microsoft.com/office/drawing/2014/main" xmlns="" id="{77E3A0D5-C7BC-B149-3320-8E34B2D1F2A9}"/>
              </a:ext>
            </a:extLst>
          </p:cNvPr>
          <p:cNvSpPr/>
          <p:nvPr/>
        </p:nvSpPr>
        <p:spPr>
          <a:xfrm>
            <a:off x="6816563" y="2608888"/>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a:solidFill>
                  <a:srgbClr val="000000"/>
                </a:solidFill>
                <a:latin typeface="UTM Avo" panose="02040603050506020204" pitchFamily="18"/>
                <a:ea typeface="Times New Roman" panose="02020603050405020304" pitchFamily="18" charset="0"/>
                <a:cs typeface="Arial" panose="020B0604020202020204" pitchFamily="34" charset="0"/>
              </a:rPr>
              <a:t>B. Là nơi sinh sống lâu đời của nhiều dân tộc.</a:t>
            </a:r>
          </a:p>
        </p:txBody>
      </p:sp>
      <p:sp>
        <p:nvSpPr>
          <p:cNvPr id="9" name="D">
            <a:extLst>
              <a:ext uri="{FF2B5EF4-FFF2-40B4-BE49-F238E27FC236}">
                <a16:creationId xmlns:a16="http://schemas.microsoft.com/office/drawing/2014/main" xmlns="" id="{89D493C2-BC4C-C094-1712-80D38DF82245}"/>
              </a:ext>
            </a:extLst>
          </p:cNvPr>
          <p:cNvSpPr/>
          <p:nvPr/>
        </p:nvSpPr>
        <p:spPr>
          <a:xfrm>
            <a:off x="6816563" y="4565102"/>
            <a:ext cx="4142232" cy="1768791"/>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lnSpc>
                <a:spcPct val="150000"/>
              </a:lnSpc>
              <a:defRPr/>
            </a:pPr>
            <a:r>
              <a:rPr lang="vi-VN" sz="2400">
                <a:solidFill>
                  <a:srgbClr val="000000"/>
                </a:solidFill>
                <a:latin typeface="UTM Avo" panose="02040603050506020204" pitchFamily="18"/>
                <a:ea typeface="Times New Roman" panose="02020603050405020304" pitchFamily="18" charset="0"/>
                <a:cs typeface="Arial" panose="020B0604020202020204" pitchFamily="34" charset="0"/>
              </a:rPr>
              <a:t>D. Không bị ảnh hưởng bởi khí hậu xích đạo. </a:t>
            </a:r>
            <a:endPar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xmlns="" id="{B3D57355-B038-1821-F7A0-301EAAA19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1022" y="3628691"/>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xmlns="" id="{4CE8D7D2-0393-0BB2-2113-392258274F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5341" y="5565385"/>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xmlns="" id="{E93D1917-08AF-C513-CA92-4185A77DAA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58573" y="3611337"/>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ED23DE8D-8EDE-E5BC-B7B8-C9FD59FBC8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6360" y="5525028"/>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55A7C776-3DDD-760A-0DCC-72D2682242C3}"/>
              </a:ext>
            </a:extLst>
          </p:cNvPr>
          <p:cNvSpPr/>
          <p:nvPr/>
        </p:nvSpPr>
        <p:spPr>
          <a:xfrm>
            <a:off x="1233203" y="222355"/>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Câu 5: </a:t>
            </a:r>
            <a:r>
              <a:rPr kumimoji="0" lang="vi-VN"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Vì sao dân cư Trung Quốc</a:t>
            </a:r>
            <a:endParaRPr kumimoji="0" lang="en-US"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a:p>
            <a:pPr marL="0" marR="0" lvl="0" indent="0" algn="ctr" defTabSz="495330" rtl="0" eaLnBrk="1" fontAlgn="auto" latinLnBrk="0" hangingPunct="1">
              <a:lnSpc>
                <a:spcPct val="15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tập trung chủ yếu ở miền Đông?</a:t>
            </a:r>
          </a:p>
        </p:txBody>
      </p:sp>
      <p:pic>
        <p:nvPicPr>
          <p:cNvPr id="15" name="Picture 14">
            <a:extLst>
              <a:ext uri="{FF2B5EF4-FFF2-40B4-BE49-F238E27FC236}">
                <a16:creationId xmlns:a16="http://schemas.microsoft.com/office/drawing/2014/main" xmlns="" id="{34556415-DB87-FB60-AFFB-3CB40F5E8A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3074" name="Picture 2" descr="autumn nature acorn">
            <a:extLst>
              <a:ext uri="{FF2B5EF4-FFF2-40B4-BE49-F238E27FC236}">
                <a16:creationId xmlns:a16="http://schemas.microsoft.com/office/drawing/2014/main" xmlns="" id="{599A1C17-BB32-A859-0202-09B1688DC31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491" t="7825" r="14994" b="7825"/>
          <a:stretch/>
        </p:blipFill>
        <p:spPr bwMode="auto">
          <a:xfrm>
            <a:off x="10442602" y="734631"/>
            <a:ext cx="1219960" cy="1480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squirrel eating nuts on a tree stump&#10;&#10;Description automatically generated">
            <a:hlinkClick r:id="" action="ppaction://hlinkshowjump?jump=nextslide"/>
            <a:extLst>
              <a:ext uri="{FF2B5EF4-FFF2-40B4-BE49-F238E27FC236}">
                <a16:creationId xmlns:a16="http://schemas.microsoft.com/office/drawing/2014/main" xmlns="" id="{D9C29EF8-6B38-A0FC-1668-1A92696FD5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25569" y="5068548"/>
            <a:ext cx="1660124" cy="1852818"/>
          </a:xfrm>
          <a:prstGeom prst="rect">
            <a:avLst/>
          </a:prstGeom>
        </p:spPr>
      </p:pic>
    </p:spTree>
    <p:extLst>
      <p:ext uri="{BB962C8B-B14F-4D97-AF65-F5344CB8AC3E}">
        <p14:creationId xmlns:p14="http://schemas.microsoft.com/office/powerpoint/2010/main" val="139140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xmlns="" id="{D19A5806-7592-478F-A44B-3D1C8234DB7B}"/>
              </a:ext>
            </a:extLst>
          </p:cNvPr>
          <p:cNvSpPr/>
          <p:nvPr/>
        </p:nvSpPr>
        <p:spPr>
          <a:xfrm>
            <a:off x="1407804" y="1361462"/>
            <a:ext cx="2740154" cy="2362201"/>
          </a:xfrm>
          <a:prstGeom prst="hexagon">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CHÚC</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sp>
        <p:nvSpPr>
          <p:cNvPr id="9" name="Hexagon 8">
            <a:extLst>
              <a:ext uri="{FF2B5EF4-FFF2-40B4-BE49-F238E27FC236}">
                <a16:creationId xmlns:a16="http://schemas.microsoft.com/office/drawing/2014/main" xmlns="" id="{ECB32C92-7DDE-4979-AB3A-808B65CBF3F1}"/>
              </a:ext>
            </a:extLst>
          </p:cNvPr>
          <p:cNvSpPr/>
          <p:nvPr/>
        </p:nvSpPr>
        <p:spPr>
          <a:xfrm>
            <a:off x="3563881" y="180362"/>
            <a:ext cx="2740154" cy="2362201"/>
          </a:xfrm>
          <a:prstGeom prst="hexagon">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mn-cs"/>
              </a:rPr>
              <a:t>MỪNG</a:t>
            </a:r>
            <a:endParaRPr kumimoji="0" lang="en-US" sz="4000" b="0" i="0" u="none" strike="noStrike" kern="1200" cap="none" spc="0" normalizeH="0" baseline="0" noProof="0" dirty="0">
              <a:ln w="6600">
                <a:noFill/>
                <a:prstDash val="solid"/>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sp>
        <p:nvSpPr>
          <p:cNvPr id="10" name="Hexagon 9">
            <a:extLst>
              <a:ext uri="{FF2B5EF4-FFF2-40B4-BE49-F238E27FC236}">
                <a16:creationId xmlns:a16="http://schemas.microsoft.com/office/drawing/2014/main" xmlns="" id="{CABDF488-8BEB-4D77-A429-CFB91F278DD1}"/>
              </a:ext>
            </a:extLst>
          </p:cNvPr>
          <p:cNvSpPr/>
          <p:nvPr/>
        </p:nvSpPr>
        <p:spPr>
          <a:xfrm>
            <a:off x="7876035" y="2542562"/>
            <a:ext cx="2740154" cy="2362201"/>
          </a:xfrm>
          <a:prstGeom prst="hexagon">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mn-cs"/>
              </a:rPr>
              <a:t>EM</a:t>
            </a:r>
          </a:p>
        </p:txBody>
      </p:sp>
      <p:sp>
        <p:nvSpPr>
          <p:cNvPr id="13" name="Hexagon 12">
            <a:extLst>
              <a:ext uri="{FF2B5EF4-FFF2-40B4-BE49-F238E27FC236}">
                <a16:creationId xmlns:a16="http://schemas.microsoft.com/office/drawing/2014/main" xmlns="" id="{199C24C2-6B91-4322-BDB4-819FF0CB9BE4}"/>
              </a:ext>
            </a:extLst>
          </p:cNvPr>
          <p:cNvSpPr/>
          <p:nvPr/>
        </p:nvSpPr>
        <p:spPr>
          <a:xfrm>
            <a:off x="5719958" y="1361462"/>
            <a:ext cx="2740154" cy="2362201"/>
          </a:xfrm>
          <a:prstGeom prst="hexagon">
            <a:avLst/>
          </a:prstGeom>
          <a:solidFill>
            <a:schemeClr val="accent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endParaRPr kumimoji="0" lang="en-US" sz="4000" b="0" i="0" u="none" strike="noStrike" kern="1200" cap="none" spc="0" normalizeH="0" baseline="0" noProof="0" dirty="0">
              <a:ln w="6600">
                <a:noFill/>
                <a:prstDash val="solid"/>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pic>
        <p:nvPicPr>
          <p:cNvPr id="2" name="Picture 1" descr="Logo, company name&#10;&#10;Description automatically generated">
            <a:extLst>
              <a:ext uri="{FF2B5EF4-FFF2-40B4-BE49-F238E27FC236}">
                <a16:creationId xmlns:a16="http://schemas.microsoft.com/office/drawing/2014/main" xmlns="" id="{A21C611E-6BE5-B79A-3801-98D1DA1FE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09" y="0"/>
            <a:ext cx="570902" cy="637101"/>
          </a:xfrm>
          <a:prstGeom prst="rect">
            <a:avLst/>
          </a:prstGeom>
        </p:spPr>
      </p:pic>
      <p:pic>
        <p:nvPicPr>
          <p:cNvPr id="11" name="Picture 10" descr="A cartoon squirrel eating nuts on a tree stump&#10;&#10;Description automatically generated">
            <a:extLst>
              <a:ext uri="{FF2B5EF4-FFF2-40B4-BE49-F238E27FC236}">
                <a16:creationId xmlns:a16="http://schemas.microsoft.com/office/drawing/2014/main" xmlns="" id="{2DE058E5-296F-C538-FDCB-F9DEE9A78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0269" y="2861644"/>
            <a:ext cx="3661269" cy="4086238"/>
          </a:xfrm>
          <a:prstGeom prst="rect">
            <a:avLst/>
          </a:prstGeom>
        </p:spPr>
      </p:pic>
    </p:spTree>
    <p:extLst>
      <p:ext uri="{BB962C8B-B14F-4D97-AF65-F5344CB8AC3E}">
        <p14:creationId xmlns:p14="http://schemas.microsoft.com/office/powerpoint/2010/main" val="142459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9D1FC09-BD0D-3A81-AC3E-FAEE23FD3881}"/>
              </a:ext>
            </a:extLst>
          </p:cNvPr>
          <p:cNvGrpSpPr/>
          <p:nvPr/>
        </p:nvGrpSpPr>
        <p:grpSpPr>
          <a:xfrm>
            <a:off x="4557132" y="2905519"/>
            <a:ext cx="3077736" cy="1666333"/>
            <a:chOff x="-756043" y="2287668"/>
            <a:chExt cx="3237488" cy="1666333"/>
          </a:xfrm>
        </p:grpSpPr>
        <p:pic>
          <p:nvPicPr>
            <p:cNvPr id="6" name="Picture 5">
              <a:hlinkClick r:id="rId3"/>
              <a:extLst>
                <a:ext uri="{FF2B5EF4-FFF2-40B4-BE49-F238E27FC236}">
                  <a16:creationId xmlns:a16="http://schemas.microsoft.com/office/drawing/2014/main" xmlns="" id="{4C9CABEF-9A50-78F4-FF83-81D53F2B7E6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7" name="TextBox 6">
              <a:extLst>
                <a:ext uri="{FF2B5EF4-FFF2-40B4-BE49-F238E27FC236}">
                  <a16:creationId xmlns:a16="http://schemas.microsoft.com/office/drawing/2014/main" xmlns="" id="{778A966D-0FF9-0F47-EF48-DD0EBE58746B}"/>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13023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BC6D3C5A-558C-F38F-4CD0-7F324C368E5F}"/>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xmlns="" id="{2D2C8004-02D9-E714-594D-D4EBC2E28088}"/>
              </a:ext>
            </a:extLst>
          </p:cNvPr>
          <p:cNvGrpSpPr/>
          <p:nvPr/>
        </p:nvGrpSpPr>
        <p:grpSpPr>
          <a:xfrm>
            <a:off x="1629228" y="2043492"/>
            <a:ext cx="9295947" cy="3384584"/>
            <a:chOff x="4570380" y="502156"/>
            <a:chExt cx="7235544" cy="3730411"/>
          </a:xfrm>
        </p:grpSpPr>
        <p:sp>
          <p:nvSpPr>
            <p:cNvPr id="4" name="Rectangle: Rounded Corners 3">
              <a:extLst>
                <a:ext uri="{FF2B5EF4-FFF2-40B4-BE49-F238E27FC236}">
                  <a16:creationId xmlns:a16="http://schemas.microsoft.com/office/drawing/2014/main" xmlns="" id="{D7D6274D-A508-2AB8-4D9A-D9D9DC3B3E6F}"/>
                </a:ext>
              </a:extLst>
            </p:cNvPr>
            <p:cNvSpPr/>
            <p:nvPr/>
          </p:nvSpPr>
          <p:spPr>
            <a:xfrm>
              <a:off x="4570380" y="1153280"/>
              <a:ext cx="7235544" cy="3079287"/>
            </a:xfrm>
            <a:prstGeom prst="roundRect">
              <a:avLst>
                <a:gd name="adj" fmla="val 7593"/>
              </a:avLst>
            </a:prstGeom>
            <a:solidFill>
              <a:srgbClr val="FFFFFF"/>
            </a:solidFill>
            <a:ln w="38100" cap="flat" cmpd="sng" algn="ctr">
              <a:solidFill>
                <a:schemeClr val="accent6"/>
              </a:solidFill>
              <a:prstDash val="solid"/>
            </a:ln>
            <a:effectLst/>
          </p:spPr>
          <p:txBody>
            <a:bodyPr rtlCol="0" anchor="ctr"/>
            <a:lstStyle/>
            <a:p>
              <a:pPr marL="342900" marR="0" lvl="0" indent="-342900" algn="just" defTabSz="91440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dirty="0">
                  <a:ln>
                    <a:noFill/>
                  </a:ln>
                  <a:effectLst/>
                  <a:uLnTx/>
                  <a:uFillTx/>
                  <a:latin typeface="UTM Avo" panose="02040603050506020204" pitchFamily="18" charset="0"/>
                  <a:ea typeface="+mn-ea"/>
                  <a:cs typeface="+mn-cs"/>
                  <a:sym typeface="Arial"/>
                </a:rPr>
                <a:t>Viết một đoạn văn ngắn nêu cảm nghĩ của em về Vạn Lý Trường Thành hoặc Cố cung Bắc Kinh của Trung Quốc.</a:t>
              </a:r>
            </a:p>
            <a:p>
              <a:pPr marL="342900" marR="0" lvl="0" indent="-342900" algn="just" defTabSz="91440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dirty="0">
                  <a:ln>
                    <a:noFill/>
                  </a:ln>
                  <a:effectLst/>
                  <a:uLnTx/>
                  <a:uFillTx/>
                  <a:latin typeface="UTM Avo" panose="02040603050506020204" pitchFamily="18" charset="0"/>
                  <a:ea typeface="+mn-ea"/>
                  <a:cs typeface="+mn-cs"/>
                  <a:sym typeface="Arial"/>
                </a:rPr>
                <a:t>Tìm hiểu và chia sẻ với các bạn những hiểu biết của em về kiến trúc sư Nguyễn An.</a:t>
              </a:r>
            </a:p>
          </p:txBody>
        </p:sp>
        <p:sp>
          <p:nvSpPr>
            <p:cNvPr id="5" name="Freeform 7">
              <a:extLst>
                <a:ext uri="{FF2B5EF4-FFF2-40B4-BE49-F238E27FC236}">
                  <a16:creationId xmlns:a16="http://schemas.microsoft.com/office/drawing/2014/main" xmlns="" id="{0711612C-ED54-71BB-AB60-9BD4A55AEA3B}"/>
                </a:ext>
              </a:extLst>
            </p:cNvPr>
            <p:cNvSpPr/>
            <p:nvPr/>
          </p:nvSpPr>
          <p:spPr>
            <a:xfrm>
              <a:off x="7425114" y="502156"/>
              <a:ext cx="1243995" cy="119448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89" b="0" i="0" u="none" strike="noStrike" kern="0" cap="none" spc="0" normalizeH="0" baseline="0" noProof="0" dirty="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122108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xmlns="" id="{FE06F289-1E78-C776-373B-1DF4CDF02315}"/>
              </a:ext>
            </a:extLst>
          </p:cNvPr>
          <p:cNvPicPr>
            <a:picLocks noChangeAspect="1"/>
          </p:cNvPicPr>
          <p:nvPr/>
        </p:nvPicPr>
        <p:blipFill>
          <a:blip r:embed="rId4"/>
          <a:stretch>
            <a:fillRect/>
          </a:stretch>
        </p:blipFill>
        <p:spPr>
          <a:xfrm>
            <a:off x="2812495" y="1695579"/>
            <a:ext cx="6567010" cy="4915427"/>
          </a:xfrm>
          <a:prstGeom prst="rect">
            <a:avLst/>
          </a:prstGeom>
        </p:spPr>
      </p:pic>
    </p:spTree>
    <p:extLst>
      <p:ext uri="{BB962C8B-B14F-4D97-AF65-F5344CB8AC3E}">
        <p14:creationId xmlns:p14="http://schemas.microsoft.com/office/powerpoint/2010/main" val="309578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C098C2-BFDC-821D-D9E8-1388DFC98442}"/>
              </a:ext>
            </a:extLst>
          </p:cNvPr>
          <p:cNvSpPr txBox="1"/>
          <p:nvPr/>
        </p:nvSpPr>
        <p:spPr>
          <a:xfrm>
            <a:off x="3771899" y="1280668"/>
            <a:ext cx="4648202" cy="761763"/>
          </a:xfrm>
          <a:prstGeom prst="roundRect">
            <a:avLst>
              <a:gd name="adj" fmla="val 50000"/>
            </a:avLst>
          </a:prstGeom>
          <a:solidFill>
            <a:schemeClr val="accent2"/>
          </a:solidFill>
          <a:ln w="76200">
            <a:solidFill>
              <a:schemeClr val="accent4">
                <a:lumMod val="20000"/>
                <a:lumOff val="8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b="1" dirty="0">
                <a:solidFill>
                  <a:schemeClr val="accent4">
                    <a:lumMod val="20000"/>
                    <a:lumOff val="80000"/>
                  </a:schemeClr>
                </a:solidFill>
                <a:effectLst>
                  <a:outerShdw blurRad="38100" dist="38100" dir="2700000" algn="tl">
                    <a:srgbClr val="000000">
                      <a:alpha val="43137"/>
                    </a:srgbClr>
                  </a:outerShdw>
                </a:effectLst>
                <a:latin typeface="UTM Avo" panose="02040603050506020204" pitchFamily="18" charset="0"/>
              </a:rPr>
              <a:t>HƯỚNG DẪN VỀ NHÀ</a:t>
            </a:r>
          </a:p>
        </p:txBody>
      </p:sp>
      <p:pic>
        <p:nvPicPr>
          <p:cNvPr id="3" name="Picture 2" descr="https://o.remove.bg/downloads/6ac21482-645e-4987-b68f-f7493e904673/image-removebg-preview.png">
            <a:extLst>
              <a:ext uri="{FF2B5EF4-FFF2-40B4-BE49-F238E27FC236}">
                <a16:creationId xmlns:a16="http://schemas.microsoft.com/office/drawing/2014/main" xmlns="" id="{F7C59C55-318F-4ACE-4720-7EDEB6254B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1311" y="2364011"/>
            <a:ext cx="1116314" cy="1066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EF7E7E4-F052-1375-A6A7-E7D0828F1F83}"/>
              </a:ext>
            </a:extLst>
          </p:cNvPr>
          <p:cNvSpPr txBox="1"/>
          <p:nvPr/>
        </p:nvSpPr>
        <p:spPr>
          <a:xfrm>
            <a:off x="3547625" y="2345930"/>
            <a:ext cx="5096750" cy="1025271"/>
          </a:xfrm>
          <a:prstGeom prst="roundRect">
            <a:avLst>
              <a:gd name="adj" fmla="val 11642"/>
            </a:avLst>
          </a:prstGeom>
          <a:solidFill>
            <a:schemeClr val="accent2">
              <a:lumMod val="75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Hoàn thành nhiệm vụ phần</a:t>
            </a:r>
            <a:endParaRPr lang="en-US"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a:p>
            <a:pPr lvl="0" algn="ctr" defTabSz="609539">
              <a:lnSpc>
                <a:spcPct val="125000"/>
              </a:lnSpc>
              <a:defRPr/>
            </a:pPr>
            <a:r>
              <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Vận dụng.</a:t>
            </a:r>
          </a:p>
        </p:txBody>
      </p:sp>
      <p:sp>
        <p:nvSpPr>
          <p:cNvPr id="5" name="TextBox 4">
            <a:extLst>
              <a:ext uri="{FF2B5EF4-FFF2-40B4-BE49-F238E27FC236}">
                <a16:creationId xmlns:a16="http://schemas.microsoft.com/office/drawing/2014/main" xmlns="" id="{6F5E4ED9-B7B8-E84F-4257-90311D98EA4F}"/>
              </a:ext>
            </a:extLst>
          </p:cNvPr>
          <p:cNvSpPr txBox="1"/>
          <p:nvPr/>
        </p:nvSpPr>
        <p:spPr>
          <a:xfrm>
            <a:off x="3547625" y="3572471"/>
            <a:ext cx="5096750" cy="1497543"/>
          </a:xfrm>
          <a:prstGeom prst="roundRect">
            <a:avLst>
              <a:gd name="adj" fmla="val 8844"/>
            </a:avLst>
          </a:prstGeom>
          <a:solidFill>
            <a:schemeClr val="accent2">
              <a:lumMod val="75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 trước </a:t>
            </a:r>
            <a:r>
              <a:rPr lang="vi-VN" sz="2400" b="1"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 18 – Nước Cộng hòa Dân chủ Nhân dân Lào và vương quốc Cam-pu-chia.</a:t>
            </a:r>
          </a:p>
        </p:txBody>
      </p:sp>
      <p:pic>
        <p:nvPicPr>
          <p:cNvPr id="6" name="Picture 2" descr="https://o.remove.bg/downloads/6ac21482-645e-4987-b68f-f7493e904673/image-removebg-preview.png">
            <a:extLst>
              <a:ext uri="{FF2B5EF4-FFF2-40B4-BE49-F238E27FC236}">
                <a16:creationId xmlns:a16="http://schemas.microsoft.com/office/drawing/2014/main" xmlns="" id="{E510D347-69A5-801C-C53A-E0E85B5FE0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1311" y="3787842"/>
            <a:ext cx="1116314" cy="106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1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8049CDC-E771-DEEC-E357-B06A94EDCE07}"/>
              </a:ext>
            </a:extLst>
          </p:cNvPr>
          <p:cNvGrpSpPr/>
          <p:nvPr/>
        </p:nvGrpSpPr>
        <p:grpSpPr>
          <a:xfrm>
            <a:off x="4557132" y="2905519"/>
            <a:ext cx="3077736" cy="1666333"/>
            <a:chOff x="-756043" y="2287668"/>
            <a:chExt cx="3237488" cy="1666333"/>
          </a:xfrm>
        </p:grpSpPr>
        <p:pic>
          <p:nvPicPr>
            <p:cNvPr id="3" name="Picture 2">
              <a:hlinkClick r:id="rId3"/>
              <a:extLst>
                <a:ext uri="{FF2B5EF4-FFF2-40B4-BE49-F238E27FC236}">
                  <a16:creationId xmlns:a16="http://schemas.microsoft.com/office/drawing/2014/main" xmlns="" id="{F117E2BD-769A-40AA-5107-FD1B6B9FC2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210945" y="2771187"/>
              <a:ext cx="1303510" cy="1182814"/>
            </a:xfrm>
            <a:prstGeom prst="rect">
              <a:avLst/>
            </a:prstGeom>
          </p:spPr>
        </p:pic>
        <p:sp>
          <p:nvSpPr>
            <p:cNvPr id="4" name="TextBox 3">
              <a:extLst>
                <a:ext uri="{FF2B5EF4-FFF2-40B4-BE49-F238E27FC236}">
                  <a16:creationId xmlns:a16="http://schemas.microsoft.com/office/drawing/2014/main" xmlns="" id="{474EA719-748D-5E6D-5E13-5E1E3C1B1F51}"/>
                </a:ext>
              </a:extLst>
            </p:cNvPr>
            <p:cNvSpPr txBox="1"/>
            <p:nvPr/>
          </p:nvSpPr>
          <p:spPr>
            <a:xfrm>
              <a:off x="-756043" y="2287668"/>
              <a:ext cx="3237488" cy="400110"/>
            </a:xfrm>
            <a:prstGeom prst="rect">
              <a:avLst/>
            </a:prstGeom>
            <a:noFill/>
          </p:spPr>
          <p:txBody>
            <a:bodyPr wrap="square" rtlCol="0">
              <a:spAutoFit/>
            </a:bodyPr>
            <a:lstStyle/>
            <a:p>
              <a:pPr algn="ctr"/>
              <a:r>
                <a:rPr lang="en-US" sz="2000" b="1" dirty="0" err="1">
                  <a:solidFill>
                    <a:schemeClr val="accent2"/>
                  </a:solidFill>
                  <a:latin typeface="UTM Avo" panose="02040603050506020204" pitchFamily="18" charset="0"/>
                </a:rPr>
                <a:t>Ấn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để</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đến</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trang</a:t>
              </a:r>
              <a:r>
                <a:rPr lang="en-US" sz="2000" b="1" dirty="0">
                  <a:solidFill>
                    <a:schemeClr val="accent2"/>
                  </a:solidFill>
                  <a:latin typeface="UTM Avo" panose="02040603050506020204" pitchFamily="18" charset="0"/>
                </a:rPr>
                <a:t> </a:t>
              </a:r>
              <a:r>
                <a:rPr lang="en-US" sz="2000" b="1" dirty="0" err="1">
                  <a:solidFill>
                    <a:schemeClr val="accent2"/>
                  </a:solidFill>
                  <a:latin typeface="UTM Avo" panose="02040603050506020204" pitchFamily="18" charset="0"/>
                </a:rPr>
                <a:t>sách</a:t>
              </a:r>
              <a:endParaRPr lang="en-US" sz="20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02394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xmlns="" id="{749ED597-5750-146B-AD3E-E7BFE1A1E67C}"/>
            </a:ext>
          </a:extLst>
        </p:cNvPr>
        <p:cNvGrpSpPr/>
        <p:nvPr/>
      </p:nvGrpSpPr>
      <p:grpSpPr>
        <a:xfrm>
          <a:off x="0" y="0"/>
          <a:ext cx="0" cy="0"/>
          <a:chOff x="0" y="0"/>
          <a:chExt cx="0" cy="0"/>
        </a:xfrm>
      </p:grpSpPr>
      <p:grpSp>
        <p:nvGrpSpPr>
          <p:cNvPr id="3" name="Google Shape;1190;p50">
            <a:extLst>
              <a:ext uri="{FF2B5EF4-FFF2-40B4-BE49-F238E27FC236}">
                <a16:creationId xmlns:a16="http://schemas.microsoft.com/office/drawing/2014/main" xmlns="" id="{CB8CAFD6-CD8D-3003-7646-69D0308A1B61}"/>
              </a:ext>
            </a:extLst>
          </p:cNvPr>
          <p:cNvGrpSpPr/>
          <p:nvPr/>
        </p:nvGrpSpPr>
        <p:grpSpPr>
          <a:xfrm>
            <a:off x="510095" y="1258165"/>
            <a:ext cx="9779534" cy="3105925"/>
            <a:chOff x="-838963" y="-1617984"/>
            <a:chExt cx="10054031" cy="4192929"/>
          </a:xfrm>
        </p:grpSpPr>
        <p:grpSp>
          <p:nvGrpSpPr>
            <p:cNvPr id="4" name="Google Shape;1191;p50">
              <a:extLst>
                <a:ext uri="{FF2B5EF4-FFF2-40B4-BE49-F238E27FC236}">
                  <a16:creationId xmlns:a16="http://schemas.microsoft.com/office/drawing/2014/main" xmlns="" id="{2921FC0A-1993-1921-077A-0AD47830F664}"/>
                </a:ext>
              </a:extLst>
            </p:cNvPr>
            <p:cNvGrpSpPr/>
            <p:nvPr/>
          </p:nvGrpSpPr>
          <p:grpSpPr>
            <a:xfrm>
              <a:off x="-838963" y="-1617984"/>
              <a:ext cx="10054031" cy="4192929"/>
              <a:chOff x="-610363" y="-4761234"/>
              <a:chExt cx="10054031" cy="4192929"/>
            </a:xfrm>
          </p:grpSpPr>
          <p:grpSp>
            <p:nvGrpSpPr>
              <p:cNvPr id="6" name="Google Shape;1192;p50">
                <a:extLst>
                  <a:ext uri="{FF2B5EF4-FFF2-40B4-BE49-F238E27FC236}">
                    <a16:creationId xmlns:a16="http://schemas.microsoft.com/office/drawing/2014/main" xmlns="" id="{1250F2AB-2ACE-56DA-0B75-D1E9ED13B4B6}"/>
                  </a:ext>
                </a:extLst>
              </p:cNvPr>
              <p:cNvGrpSpPr/>
              <p:nvPr/>
            </p:nvGrpSpPr>
            <p:grpSpPr>
              <a:xfrm>
                <a:off x="3196784" y="-3409877"/>
                <a:ext cx="1582071" cy="1901195"/>
                <a:chOff x="3146778" y="-3490840"/>
                <a:chExt cx="1582071" cy="1901195"/>
              </a:xfrm>
            </p:grpSpPr>
            <p:sp>
              <p:nvSpPr>
                <p:cNvPr id="26" name="Google Shape;1193;p50">
                  <a:extLst>
                    <a:ext uri="{FF2B5EF4-FFF2-40B4-BE49-F238E27FC236}">
                      <a16:creationId xmlns:a16="http://schemas.microsoft.com/office/drawing/2014/main" xmlns="" id="{3D68ED23-F1B3-7A8A-F426-0709BA9A9784}"/>
                    </a:ext>
                  </a:extLst>
                </p:cNvPr>
                <p:cNvSpPr/>
                <p:nvPr/>
              </p:nvSpPr>
              <p:spPr>
                <a:xfrm rot="-253961">
                  <a:off x="3203990" y="-3438633"/>
                  <a:ext cx="1467634" cy="1796186"/>
                </a:xfrm>
                <a:custGeom>
                  <a:avLst/>
                  <a:gdLst/>
                  <a:ahLst/>
                  <a:cxnLst/>
                  <a:rect l="l" t="t" r="r" b="b"/>
                  <a:pathLst>
                    <a:path w="16866" h="28727" extrusionOk="0">
                      <a:moveTo>
                        <a:pt x="1" y="0"/>
                      </a:moveTo>
                      <a:lnTo>
                        <a:pt x="4469" y="28727"/>
                      </a:lnTo>
                      <a:lnTo>
                        <a:pt x="15794" y="20213"/>
                      </a:lnTo>
                      <a:lnTo>
                        <a:pt x="16866" y="4663"/>
                      </a:lnTo>
                      <a:lnTo>
                        <a:pt x="5509" y="4030"/>
                      </a:lnTo>
                      <a:lnTo>
                        <a:pt x="1" y="0"/>
                      </a:lnTo>
                      <a:close/>
                    </a:path>
                  </a:pathLst>
                </a:custGeom>
                <a:solidFill>
                  <a:srgbClr val="91070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 name="Google Shape;1194;p50">
                  <a:extLst>
                    <a:ext uri="{FF2B5EF4-FFF2-40B4-BE49-F238E27FC236}">
                      <a16:creationId xmlns:a16="http://schemas.microsoft.com/office/drawing/2014/main" xmlns="" id="{720BB8A0-9B8B-94D5-DA88-4CE864B98BB7}"/>
                    </a:ext>
                  </a:extLst>
                </p:cNvPr>
                <p:cNvSpPr/>
                <p:nvPr/>
              </p:nvSpPr>
              <p:spPr>
                <a:xfrm rot="-253961">
                  <a:off x="3204003" y="-3438038"/>
                  <a:ext cx="1467634" cy="1796186"/>
                </a:xfrm>
                <a:custGeom>
                  <a:avLst/>
                  <a:gdLst/>
                  <a:ahLst/>
                  <a:cxnLst/>
                  <a:rect l="l" t="t" r="r" b="b"/>
                  <a:pathLst>
                    <a:path w="16866" h="28727" extrusionOk="0">
                      <a:moveTo>
                        <a:pt x="1" y="0"/>
                      </a:moveTo>
                      <a:lnTo>
                        <a:pt x="4469" y="28727"/>
                      </a:lnTo>
                      <a:lnTo>
                        <a:pt x="15794" y="20213"/>
                      </a:lnTo>
                      <a:lnTo>
                        <a:pt x="16866" y="4663"/>
                      </a:lnTo>
                      <a:lnTo>
                        <a:pt x="5509" y="4030"/>
                      </a:lnTo>
                      <a:lnTo>
                        <a:pt x="1" y="0"/>
                      </a:lnTo>
                      <a:close/>
                    </a:path>
                  </a:pathLst>
                </a:custGeom>
                <a:solidFill>
                  <a:srgbClr val="211A1B">
                    <a:alpha val="1709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7" name="Google Shape;1195;p50">
                <a:extLst>
                  <a:ext uri="{FF2B5EF4-FFF2-40B4-BE49-F238E27FC236}">
                    <a16:creationId xmlns:a16="http://schemas.microsoft.com/office/drawing/2014/main" xmlns="" id="{76741811-7CA5-EE40-5227-7FD506E8104F}"/>
                  </a:ext>
                </a:extLst>
              </p:cNvPr>
              <p:cNvGrpSpPr/>
              <p:nvPr/>
            </p:nvGrpSpPr>
            <p:grpSpPr>
              <a:xfrm>
                <a:off x="3426428" y="-4761234"/>
                <a:ext cx="6017241" cy="3385040"/>
                <a:chOff x="5377687" y="-35689"/>
                <a:chExt cx="2546441" cy="1432518"/>
              </a:xfrm>
            </p:grpSpPr>
            <p:sp>
              <p:nvSpPr>
                <p:cNvPr id="16" name="Google Shape;1196;p50">
                  <a:extLst>
                    <a:ext uri="{FF2B5EF4-FFF2-40B4-BE49-F238E27FC236}">
                      <a16:creationId xmlns:a16="http://schemas.microsoft.com/office/drawing/2014/main" xmlns="" id="{E7EE9467-6477-76E4-6BCF-52B89F0993A2}"/>
                    </a:ext>
                  </a:extLst>
                </p:cNvPr>
                <p:cNvSpPr/>
                <p:nvPr/>
              </p:nvSpPr>
              <p:spPr>
                <a:xfrm rot="-253916">
                  <a:off x="5415618" y="54571"/>
                  <a:ext cx="2470580" cy="1252462"/>
                </a:xfrm>
                <a:custGeom>
                  <a:avLst/>
                  <a:gdLst/>
                  <a:ahLst/>
                  <a:cxnLst/>
                  <a:rect l="l" t="t" r="r" b="b"/>
                  <a:pathLst>
                    <a:path w="67089" h="47334" extrusionOk="0">
                      <a:moveTo>
                        <a:pt x="64456" y="1"/>
                      </a:moveTo>
                      <a:cubicBezTo>
                        <a:pt x="55347" y="1"/>
                        <a:pt x="46259" y="911"/>
                        <a:pt x="37322" y="2717"/>
                      </a:cubicBezTo>
                      <a:cubicBezTo>
                        <a:pt x="35681" y="3059"/>
                        <a:pt x="34040" y="3416"/>
                        <a:pt x="32415" y="3806"/>
                      </a:cubicBezTo>
                      <a:cubicBezTo>
                        <a:pt x="31424" y="4050"/>
                        <a:pt x="30449" y="4293"/>
                        <a:pt x="29474" y="4553"/>
                      </a:cubicBezTo>
                      <a:cubicBezTo>
                        <a:pt x="27264" y="5138"/>
                        <a:pt x="25071" y="5772"/>
                        <a:pt x="22910" y="6471"/>
                      </a:cubicBezTo>
                      <a:cubicBezTo>
                        <a:pt x="19238" y="7641"/>
                        <a:pt x="15631" y="8957"/>
                        <a:pt x="12089" y="10435"/>
                      </a:cubicBezTo>
                      <a:cubicBezTo>
                        <a:pt x="9765" y="11378"/>
                        <a:pt x="7474" y="12401"/>
                        <a:pt x="5232" y="13490"/>
                      </a:cubicBezTo>
                      <a:lnTo>
                        <a:pt x="6353" y="24603"/>
                      </a:lnTo>
                      <a:lnTo>
                        <a:pt x="6646" y="27333"/>
                      </a:lnTo>
                      <a:lnTo>
                        <a:pt x="7020" y="31021"/>
                      </a:lnTo>
                      <a:cubicBezTo>
                        <a:pt x="7328" y="32565"/>
                        <a:pt x="7036" y="34271"/>
                        <a:pt x="6386" y="35733"/>
                      </a:cubicBezTo>
                      <a:cubicBezTo>
                        <a:pt x="5476" y="37813"/>
                        <a:pt x="3949" y="39568"/>
                        <a:pt x="2600" y="41388"/>
                      </a:cubicBezTo>
                      <a:cubicBezTo>
                        <a:pt x="1495" y="42866"/>
                        <a:pt x="0" y="45547"/>
                        <a:pt x="2096" y="46944"/>
                      </a:cubicBezTo>
                      <a:cubicBezTo>
                        <a:pt x="2506" y="47217"/>
                        <a:pt x="2929" y="47334"/>
                        <a:pt x="3356" y="47334"/>
                      </a:cubicBezTo>
                      <a:cubicBezTo>
                        <a:pt x="5452" y="47334"/>
                        <a:pt x="7663" y="44523"/>
                        <a:pt x="9067" y="43484"/>
                      </a:cubicBezTo>
                      <a:cubicBezTo>
                        <a:pt x="11390" y="41729"/>
                        <a:pt x="13779" y="40055"/>
                        <a:pt x="16216" y="38463"/>
                      </a:cubicBezTo>
                      <a:lnTo>
                        <a:pt x="16606" y="38203"/>
                      </a:lnTo>
                      <a:cubicBezTo>
                        <a:pt x="18539" y="36952"/>
                        <a:pt x="20489" y="35733"/>
                        <a:pt x="22488" y="34580"/>
                      </a:cubicBezTo>
                      <a:cubicBezTo>
                        <a:pt x="23739" y="33849"/>
                        <a:pt x="24990" y="33150"/>
                        <a:pt x="26257" y="32467"/>
                      </a:cubicBezTo>
                      <a:cubicBezTo>
                        <a:pt x="28337" y="31346"/>
                        <a:pt x="30465" y="30274"/>
                        <a:pt x="32610" y="29250"/>
                      </a:cubicBezTo>
                      <a:cubicBezTo>
                        <a:pt x="43545" y="24051"/>
                        <a:pt x="55146" y="20346"/>
                        <a:pt x="67088" y="18202"/>
                      </a:cubicBezTo>
                      <a:lnTo>
                        <a:pt x="66471" y="11735"/>
                      </a:lnTo>
                      <a:lnTo>
                        <a:pt x="66211" y="8843"/>
                      </a:lnTo>
                      <a:lnTo>
                        <a:pt x="65398" y="4"/>
                      </a:lnTo>
                      <a:cubicBezTo>
                        <a:pt x="65084" y="2"/>
                        <a:pt x="64770" y="1"/>
                        <a:pt x="64456" y="1"/>
                      </a:cubicBezTo>
                      <a:close/>
                    </a:path>
                  </a:pathLst>
                </a:custGeom>
                <a:solidFill>
                  <a:srgbClr val="91070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1197;p50">
                  <a:extLst>
                    <a:ext uri="{FF2B5EF4-FFF2-40B4-BE49-F238E27FC236}">
                      <a16:creationId xmlns:a16="http://schemas.microsoft.com/office/drawing/2014/main" xmlns="" id="{F1EAFA41-AC86-7EEA-F231-D37EE5756EE5}"/>
                    </a:ext>
                  </a:extLst>
                </p:cNvPr>
                <p:cNvSpPr/>
                <p:nvPr/>
              </p:nvSpPr>
              <p:spPr>
                <a:xfrm rot="-253916">
                  <a:off x="5423340" y="288727"/>
                  <a:ext cx="2470580" cy="1018052"/>
                </a:xfrm>
                <a:custGeom>
                  <a:avLst/>
                  <a:gdLst/>
                  <a:ahLst/>
                  <a:cxnLst/>
                  <a:rect l="l" t="t" r="r" b="b"/>
                  <a:pathLst>
                    <a:path w="67089" h="38475" extrusionOk="0">
                      <a:moveTo>
                        <a:pt x="66211" y="0"/>
                      </a:moveTo>
                      <a:cubicBezTo>
                        <a:pt x="45121" y="1040"/>
                        <a:pt x="24632" y="7409"/>
                        <a:pt x="6646" y="18474"/>
                      </a:cubicBezTo>
                      <a:lnTo>
                        <a:pt x="7020" y="22162"/>
                      </a:lnTo>
                      <a:cubicBezTo>
                        <a:pt x="7344" y="23690"/>
                        <a:pt x="7036" y="25412"/>
                        <a:pt x="6386" y="26874"/>
                      </a:cubicBezTo>
                      <a:cubicBezTo>
                        <a:pt x="5476" y="28938"/>
                        <a:pt x="3949" y="30693"/>
                        <a:pt x="2600" y="32529"/>
                      </a:cubicBezTo>
                      <a:cubicBezTo>
                        <a:pt x="1495" y="34007"/>
                        <a:pt x="0" y="36688"/>
                        <a:pt x="2113" y="38085"/>
                      </a:cubicBezTo>
                      <a:cubicBezTo>
                        <a:pt x="2520" y="38358"/>
                        <a:pt x="2940" y="38474"/>
                        <a:pt x="3366" y="38474"/>
                      </a:cubicBezTo>
                      <a:cubicBezTo>
                        <a:pt x="5456" y="38474"/>
                        <a:pt x="7676" y="35661"/>
                        <a:pt x="9067" y="34608"/>
                      </a:cubicBezTo>
                      <a:cubicBezTo>
                        <a:pt x="11504" y="32772"/>
                        <a:pt x="14006" y="31018"/>
                        <a:pt x="16573" y="29344"/>
                      </a:cubicBezTo>
                      <a:cubicBezTo>
                        <a:pt x="31911" y="19368"/>
                        <a:pt x="49085" y="12576"/>
                        <a:pt x="67088" y="9343"/>
                      </a:cubicBezTo>
                      <a:lnTo>
                        <a:pt x="66211" y="0"/>
                      </a:lnTo>
                      <a:close/>
                    </a:path>
                  </a:pathLst>
                </a:custGeom>
                <a:solidFill>
                  <a:srgbClr val="91070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8" name="Google Shape;1198;p50">
                  <a:extLst>
                    <a:ext uri="{FF2B5EF4-FFF2-40B4-BE49-F238E27FC236}">
                      <a16:creationId xmlns:a16="http://schemas.microsoft.com/office/drawing/2014/main" xmlns="" id="{9B093515-E5BF-6F19-6CB1-E280C6E1CB63}"/>
                    </a:ext>
                  </a:extLst>
                </p:cNvPr>
                <p:cNvSpPr/>
                <p:nvPr/>
              </p:nvSpPr>
              <p:spPr>
                <a:xfrm rot="-253916">
                  <a:off x="6368254" y="18856"/>
                  <a:ext cx="1503655" cy="859530"/>
                </a:xfrm>
                <a:custGeom>
                  <a:avLst/>
                  <a:gdLst/>
                  <a:ahLst/>
                  <a:cxnLst/>
                  <a:rect l="l" t="t" r="r" b="b"/>
                  <a:pathLst>
                    <a:path w="40832" h="32484" extrusionOk="0">
                      <a:moveTo>
                        <a:pt x="38197" y="1"/>
                      </a:moveTo>
                      <a:cubicBezTo>
                        <a:pt x="29074" y="1"/>
                        <a:pt x="19986" y="911"/>
                        <a:pt x="11065" y="2733"/>
                      </a:cubicBezTo>
                      <a:cubicBezTo>
                        <a:pt x="11081" y="8891"/>
                        <a:pt x="9391" y="15082"/>
                        <a:pt x="6840" y="20704"/>
                      </a:cubicBezTo>
                      <a:cubicBezTo>
                        <a:pt x="4939" y="24847"/>
                        <a:pt x="2567" y="28730"/>
                        <a:pt x="0" y="32483"/>
                      </a:cubicBezTo>
                      <a:cubicBezTo>
                        <a:pt x="2080" y="31362"/>
                        <a:pt x="4208" y="30290"/>
                        <a:pt x="6353" y="29266"/>
                      </a:cubicBezTo>
                      <a:cubicBezTo>
                        <a:pt x="17288" y="24067"/>
                        <a:pt x="28889" y="20362"/>
                        <a:pt x="40831" y="18218"/>
                      </a:cubicBezTo>
                      <a:lnTo>
                        <a:pt x="40214" y="11735"/>
                      </a:lnTo>
                      <a:lnTo>
                        <a:pt x="39954" y="8859"/>
                      </a:lnTo>
                      <a:lnTo>
                        <a:pt x="39141" y="4"/>
                      </a:lnTo>
                      <a:cubicBezTo>
                        <a:pt x="38827" y="2"/>
                        <a:pt x="38512" y="1"/>
                        <a:pt x="38197" y="1"/>
                      </a:cubicBezTo>
                      <a:close/>
                    </a:path>
                  </a:pathLst>
                </a:custGeom>
                <a:solidFill>
                  <a:srgbClr val="211A1B">
                    <a:alpha val="1709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9" name="Google Shape;1199;p50">
                  <a:extLst>
                    <a:ext uri="{FF2B5EF4-FFF2-40B4-BE49-F238E27FC236}">
                      <a16:creationId xmlns:a16="http://schemas.microsoft.com/office/drawing/2014/main" xmlns="" id="{3B473B92-9504-A181-5D8A-B9E139236126}"/>
                    </a:ext>
                  </a:extLst>
                </p:cNvPr>
                <p:cNvSpPr/>
                <p:nvPr/>
              </p:nvSpPr>
              <p:spPr>
                <a:xfrm rot="-253916">
                  <a:off x="6009255" y="180501"/>
                  <a:ext cx="595982" cy="917028"/>
                </a:xfrm>
                <a:custGeom>
                  <a:avLst/>
                  <a:gdLst/>
                  <a:ahLst/>
                  <a:cxnLst/>
                  <a:rect l="l" t="t" r="r" b="b"/>
                  <a:pathLst>
                    <a:path w="16184" h="34657" extrusionOk="0">
                      <a:moveTo>
                        <a:pt x="16184" y="0"/>
                      </a:moveTo>
                      <a:lnTo>
                        <a:pt x="16184" y="0"/>
                      </a:lnTo>
                      <a:cubicBezTo>
                        <a:pt x="15209" y="244"/>
                        <a:pt x="14234" y="487"/>
                        <a:pt x="13259" y="747"/>
                      </a:cubicBezTo>
                      <a:cubicBezTo>
                        <a:pt x="11033" y="1332"/>
                        <a:pt x="8840" y="1966"/>
                        <a:pt x="6679" y="2665"/>
                      </a:cubicBezTo>
                      <a:cubicBezTo>
                        <a:pt x="5866" y="13551"/>
                        <a:pt x="3900" y="24502"/>
                        <a:pt x="1" y="34657"/>
                      </a:cubicBezTo>
                      <a:lnTo>
                        <a:pt x="375" y="34397"/>
                      </a:lnTo>
                      <a:cubicBezTo>
                        <a:pt x="2292" y="33146"/>
                        <a:pt x="4258" y="31927"/>
                        <a:pt x="6256" y="30774"/>
                      </a:cubicBezTo>
                      <a:cubicBezTo>
                        <a:pt x="11309" y="21171"/>
                        <a:pt x="14673" y="10756"/>
                        <a:pt x="16184" y="0"/>
                      </a:cubicBezTo>
                      <a:close/>
                    </a:path>
                  </a:pathLst>
                </a:custGeom>
                <a:solidFill>
                  <a:srgbClr val="F5F1E4">
                    <a:alpha val="949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 name="Google Shape;1200;p50">
                <a:extLst>
                  <a:ext uri="{FF2B5EF4-FFF2-40B4-BE49-F238E27FC236}">
                    <a16:creationId xmlns:a16="http://schemas.microsoft.com/office/drawing/2014/main" xmlns="" id="{C69B19FD-1DE1-D528-E4DC-E68CFFFD8A0C}"/>
                  </a:ext>
                </a:extLst>
              </p:cNvPr>
              <p:cNvGrpSpPr/>
              <p:nvPr/>
            </p:nvGrpSpPr>
            <p:grpSpPr>
              <a:xfrm>
                <a:off x="-610363" y="-4512805"/>
                <a:ext cx="4893914" cy="3944500"/>
                <a:chOff x="3658129" y="22533"/>
                <a:chExt cx="2071060" cy="1669276"/>
              </a:xfrm>
            </p:grpSpPr>
            <p:sp>
              <p:nvSpPr>
                <p:cNvPr id="9" name="Google Shape;1201;p50">
                  <a:extLst>
                    <a:ext uri="{FF2B5EF4-FFF2-40B4-BE49-F238E27FC236}">
                      <a16:creationId xmlns:a16="http://schemas.microsoft.com/office/drawing/2014/main" xmlns="" id="{5E517E78-597E-7EEA-6C23-D27B7A7D4FC2}"/>
                    </a:ext>
                  </a:extLst>
                </p:cNvPr>
                <p:cNvSpPr/>
                <p:nvPr/>
              </p:nvSpPr>
              <p:spPr>
                <a:xfrm rot="-253916">
                  <a:off x="4900054" y="49679"/>
                  <a:ext cx="761733" cy="977198"/>
                </a:xfrm>
                <a:custGeom>
                  <a:avLst/>
                  <a:gdLst/>
                  <a:ahLst/>
                  <a:cxnLst/>
                  <a:rect l="l" t="t" r="r" b="b"/>
                  <a:pathLst>
                    <a:path w="20685" h="36931" extrusionOk="0">
                      <a:moveTo>
                        <a:pt x="10680" y="1"/>
                      </a:moveTo>
                      <a:cubicBezTo>
                        <a:pt x="8927" y="1"/>
                        <a:pt x="7171" y="407"/>
                        <a:pt x="5476" y="876"/>
                      </a:cubicBezTo>
                      <a:cubicBezTo>
                        <a:pt x="7637" y="13046"/>
                        <a:pt x="5623" y="25915"/>
                        <a:pt x="1" y="36931"/>
                      </a:cubicBezTo>
                      <a:cubicBezTo>
                        <a:pt x="2812" y="35208"/>
                        <a:pt x="5460" y="33746"/>
                        <a:pt x="7751" y="32625"/>
                      </a:cubicBezTo>
                      <a:cubicBezTo>
                        <a:pt x="9750" y="31666"/>
                        <a:pt x="11862" y="30740"/>
                        <a:pt x="14088" y="30626"/>
                      </a:cubicBezTo>
                      <a:cubicBezTo>
                        <a:pt x="14237" y="30618"/>
                        <a:pt x="14388" y="30613"/>
                        <a:pt x="14539" y="30613"/>
                      </a:cubicBezTo>
                      <a:cubicBezTo>
                        <a:pt x="16620" y="30613"/>
                        <a:pt x="18801" y="31450"/>
                        <a:pt x="19937" y="33177"/>
                      </a:cubicBezTo>
                      <a:cubicBezTo>
                        <a:pt x="20181" y="33551"/>
                        <a:pt x="20376" y="33957"/>
                        <a:pt x="20522" y="34396"/>
                      </a:cubicBezTo>
                      <a:lnTo>
                        <a:pt x="20538" y="34445"/>
                      </a:lnTo>
                      <a:cubicBezTo>
                        <a:pt x="20587" y="34640"/>
                        <a:pt x="20636" y="34818"/>
                        <a:pt x="20685" y="34997"/>
                      </a:cubicBezTo>
                      <a:lnTo>
                        <a:pt x="19417" y="22697"/>
                      </a:lnTo>
                      <a:lnTo>
                        <a:pt x="19076" y="19367"/>
                      </a:lnTo>
                      <a:lnTo>
                        <a:pt x="18897" y="17482"/>
                      </a:lnTo>
                      <a:lnTo>
                        <a:pt x="17630" y="5150"/>
                      </a:lnTo>
                      <a:lnTo>
                        <a:pt x="17614" y="5036"/>
                      </a:lnTo>
                      <a:cubicBezTo>
                        <a:pt x="17565" y="4565"/>
                        <a:pt x="17451" y="4093"/>
                        <a:pt x="17256" y="3655"/>
                      </a:cubicBezTo>
                      <a:cubicBezTo>
                        <a:pt x="16395" y="1608"/>
                        <a:pt x="14185" y="373"/>
                        <a:pt x="11976" y="80"/>
                      </a:cubicBezTo>
                      <a:cubicBezTo>
                        <a:pt x="11545" y="26"/>
                        <a:pt x="11112" y="1"/>
                        <a:pt x="10680" y="1"/>
                      </a:cubicBezTo>
                      <a:close/>
                    </a:path>
                  </a:pathLst>
                </a:custGeom>
                <a:solidFill>
                  <a:srgbClr val="211A1B">
                    <a:alpha val="1709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 name="Google Shape;1202;p50">
                  <a:extLst>
                    <a:ext uri="{FF2B5EF4-FFF2-40B4-BE49-F238E27FC236}">
                      <a16:creationId xmlns:a16="http://schemas.microsoft.com/office/drawing/2014/main" xmlns="" id="{50235F72-1720-7B8F-7D6E-E88B54B54E0F}"/>
                    </a:ext>
                  </a:extLst>
                </p:cNvPr>
                <p:cNvSpPr/>
                <p:nvPr/>
              </p:nvSpPr>
              <p:spPr>
                <a:xfrm rot="-253916">
                  <a:off x="3705781" y="93771"/>
                  <a:ext cx="1975757" cy="1526801"/>
                </a:xfrm>
                <a:custGeom>
                  <a:avLst/>
                  <a:gdLst/>
                  <a:ahLst/>
                  <a:cxnLst/>
                  <a:rect l="l" t="t" r="r" b="b"/>
                  <a:pathLst>
                    <a:path w="53652" h="57702" extrusionOk="0">
                      <a:moveTo>
                        <a:pt x="43617" y="0"/>
                      </a:moveTo>
                      <a:cubicBezTo>
                        <a:pt x="41874" y="0"/>
                        <a:pt x="40128" y="413"/>
                        <a:pt x="38443" y="866"/>
                      </a:cubicBezTo>
                      <a:lnTo>
                        <a:pt x="38346" y="899"/>
                      </a:lnTo>
                      <a:cubicBezTo>
                        <a:pt x="36965" y="1289"/>
                        <a:pt x="35454" y="1760"/>
                        <a:pt x="33829" y="2296"/>
                      </a:cubicBezTo>
                      <a:cubicBezTo>
                        <a:pt x="31636" y="3060"/>
                        <a:pt x="29247" y="3937"/>
                        <a:pt x="26794" y="4944"/>
                      </a:cubicBezTo>
                      <a:cubicBezTo>
                        <a:pt x="17240" y="8795"/>
                        <a:pt x="6468" y="14254"/>
                        <a:pt x="1" y="19259"/>
                      </a:cubicBezTo>
                      <a:lnTo>
                        <a:pt x="1544" y="28569"/>
                      </a:lnTo>
                      <a:lnTo>
                        <a:pt x="2926" y="36855"/>
                      </a:lnTo>
                      <a:lnTo>
                        <a:pt x="6370" y="57702"/>
                      </a:lnTo>
                      <a:cubicBezTo>
                        <a:pt x="10757" y="52778"/>
                        <a:pt x="17841" y="47059"/>
                        <a:pt x="24974" y="42136"/>
                      </a:cubicBezTo>
                      <a:cubicBezTo>
                        <a:pt x="26420" y="41129"/>
                        <a:pt x="27899" y="40154"/>
                        <a:pt x="29312" y="39228"/>
                      </a:cubicBezTo>
                      <a:cubicBezTo>
                        <a:pt x="30547" y="38431"/>
                        <a:pt x="31782" y="37668"/>
                        <a:pt x="32968" y="36937"/>
                      </a:cubicBezTo>
                      <a:cubicBezTo>
                        <a:pt x="35779" y="35214"/>
                        <a:pt x="38427" y="33752"/>
                        <a:pt x="40718" y="32631"/>
                      </a:cubicBezTo>
                      <a:cubicBezTo>
                        <a:pt x="42717" y="31672"/>
                        <a:pt x="44829" y="30746"/>
                        <a:pt x="47055" y="30632"/>
                      </a:cubicBezTo>
                      <a:cubicBezTo>
                        <a:pt x="47204" y="30624"/>
                        <a:pt x="47355" y="30619"/>
                        <a:pt x="47506" y="30619"/>
                      </a:cubicBezTo>
                      <a:cubicBezTo>
                        <a:pt x="49587" y="30619"/>
                        <a:pt x="51768" y="31456"/>
                        <a:pt x="52904" y="33183"/>
                      </a:cubicBezTo>
                      <a:cubicBezTo>
                        <a:pt x="53148" y="33557"/>
                        <a:pt x="53343" y="33963"/>
                        <a:pt x="53489" y="34402"/>
                      </a:cubicBezTo>
                      <a:lnTo>
                        <a:pt x="53505" y="34451"/>
                      </a:lnTo>
                      <a:cubicBezTo>
                        <a:pt x="53554" y="34646"/>
                        <a:pt x="53603" y="34824"/>
                        <a:pt x="53652" y="35003"/>
                      </a:cubicBezTo>
                      <a:lnTo>
                        <a:pt x="52384" y="22703"/>
                      </a:lnTo>
                      <a:lnTo>
                        <a:pt x="52043" y="19373"/>
                      </a:lnTo>
                      <a:lnTo>
                        <a:pt x="51864" y="17488"/>
                      </a:lnTo>
                      <a:lnTo>
                        <a:pt x="50597" y="5156"/>
                      </a:lnTo>
                      <a:lnTo>
                        <a:pt x="50581" y="5042"/>
                      </a:lnTo>
                      <a:cubicBezTo>
                        <a:pt x="50532" y="4571"/>
                        <a:pt x="50418" y="4099"/>
                        <a:pt x="50223" y="3661"/>
                      </a:cubicBezTo>
                      <a:cubicBezTo>
                        <a:pt x="49362" y="1614"/>
                        <a:pt x="47152" y="379"/>
                        <a:pt x="44943" y="86"/>
                      </a:cubicBezTo>
                      <a:cubicBezTo>
                        <a:pt x="44502" y="27"/>
                        <a:pt x="44060" y="0"/>
                        <a:pt x="43617" y="0"/>
                      </a:cubicBezTo>
                      <a:close/>
                    </a:path>
                  </a:pathLst>
                </a:custGeom>
                <a:solidFill>
                  <a:srgbClr val="B019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1203;p50">
                  <a:extLst>
                    <a:ext uri="{FF2B5EF4-FFF2-40B4-BE49-F238E27FC236}">
                      <a16:creationId xmlns:a16="http://schemas.microsoft.com/office/drawing/2014/main" xmlns="" id="{8BD85A51-CD2E-3565-A578-2841DE124092}"/>
                    </a:ext>
                  </a:extLst>
                </p:cNvPr>
                <p:cNvSpPr/>
                <p:nvPr/>
              </p:nvSpPr>
              <p:spPr>
                <a:xfrm rot="-253916">
                  <a:off x="4612953" y="146405"/>
                  <a:ext cx="366229" cy="1054197"/>
                </a:xfrm>
                <a:custGeom>
                  <a:avLst/>
                  <a:gdLst/>
                  <a:ahLst/>
                  <a:cxnLst/>
                  <a:rect l="l" t="t" r="r" b="b"/>
                  <a:pathLst>
                    <a:path w="9945" h="39841" extrusionOk="0">
                      <a:moveTo>
                        <a:pt x="8888" y="1"/>
                      </a:moveTo>
                      <a:lnTo>
                        <a:pt x="8888" y="1"/>
                      </a:lnTo>
                      <a:cubicBezTo>
                        <a:pt x="6679" y="765"/>
                        <a:pt x="4306" y="1658"/>
                        <a:pt x="1837" y="2649"/>
                      </a:cubicBezTo>
                      <a:cubicBezTo>
                        <a:pt x="4225" y="14933"/>
                        <a:pt x="3640" y="27866"/>
                        <a:pt x="1" y="39841"/>
                      </a:cubicBezTo>
                      <a:cubicBezTo>
                        <a:pt x="1463" y="38834"/>
                        <a:pt x="2925" y="37859"/>
                        <a:pt x="4355" y="36933"/>
                      </a:cubicBezTo>
                      <a:cubicBezTo>
                        <a:pt x="8401" y="25072"/>
                        <a:pt x="9944" y="12496"/>
                        <a:pt x="8888" y="1"/>
                      </a:cubicBezTo>
                      <a:close/>
                    </a:path>
                  </a:pathLst>
                </a:custGeom>
                <a:solidFill>
                  <a:srgbClr val="F5F1E4">
                    <a:alpha val="949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 name="Google Shape;1204;p50">
                  <a:extLst>
                    <a:ext uri="{FF2B5EF4-FFF2-40B4-BE49-F238E27FC236}">
                      <a16:creationId xmlns:a16="http://schemas.microsoft.com/office/drawing/2014/main" xmlns="" id="{AA4A7ED7-C352-BA70-127F-6127740A4207}"/>
                    </a:ext>
                  </a:extLst>
                </p:cNvPr>
                <p:cNvSpPr/>
                <p:nvPr/>
              </p:nvSpPr>
              <p:spPr>
                <a:xfrm>
                  <a:off x="4499799" y="986737"/>
                  <a:ext cx="86950" cy="87375"/>
                </a:xfrm>
                <a:custGeom>
                  <a:avLst/>
                  <a:gdLst/>
                  <a:ahLst/>
                  <a:cxnLst/>
                  <a:rect l="l" t="t" r="r" b="b"/>
                  <a:pathLst>
                    <a:path w="3478" h="3495" extrusionOk="0">
                      <a:moveTo>
                        <a:pt x="1999" y="1"/>
                      </a:moveTo>
                      <a:lnTo>
                        <a:pt x="1333" y="1154"/>
                      </a:lnTo>
                      <a:lnTo>
                        <a:pt x="1" y="911"/>
                      </a:lnTo>
                      <a:lnTo>
                        <a:pt x="1" y="911"/>
                      </a:lnTo>
                      <a:lnTo>
                        <a:pt x="910" y="1886"/>
                      </a:lnTo>
                      <a:lnTo>
                        <a:pt x="277" y="3056"/>
                      </a:lnTo>
                      <a:lnTo>
                        <a:pt x="1479" y="2503"/>
                      </a:lnTo>
                      <a:lnTo>
                        <a:pt x="2405" y="3494"/>
                      </a:lnTo>
                      <a:lnTo>
                        <a:pt x="2259" y="2194"/>
                      </a:lnTo>
                      <a:lnTo>
                        <a:pt x="3478" y="1593"/>
                      </a:lnTo>
                      <a:lnTo>
                        <a:pt x="2145" y="1333"/>
                      </a:lnTo>
                      <a:lnTo>
                        <a:pt x="1999" y="1"/>
                      </a:lnTo>
                      <a:close/>
                    </a:path>
                  </a:pathLst>
                </a:custGeom>
                <a:solidFill>
                  <a:srgbClr val="E7B7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 name="Google Shape;1205;p50">
                  <a:extLst>
                    <a:ext uri="{FF2B5EF4-FFF2-40B4-BE49-F238E27FC236}">
                      <a16:creationId xmlns:a16="http://schemas.microsoft.com/office/drawing/2014/main" xmlns="" id="{99CBB7C2-03B1-805F-6AAE-13C3617A2170}"/>
                    </a:ext>
                  </a:extLst>
                </p:cNvPr>
                <p:cNvSpPr/>
                <p:nvPr/>
              </p:nvSpPr>
              <p:spPr>
                <a:xfrm>
                  <a:off x="4465674" y="796637"/>
                  <a:ext cx="85325" cy="87775"/>
                </a:xfrm>
                <a:custGeom>
                  <a:avLst/>
                  <a:gdLst/>
                  <a:ahLst/>
                  <a:cxnLst/>
                  <a:rect l="l" t="t" r="r" b="b"/>
                  <a:pathLst>
                    <a:path w="3413" h="3511" extrusionOk="0">
                      <a:moveTo>
                        <a:pt x="1349" y="1"/>
                      </a:moveTo>
                      <a:lnTo>
                        <a:pt x="1301" y="1333"/>
                      </a:lnTo>
                      <a:lnTo>
                        <a:pt x="1" y="1723"/>
                      </a:lnTo>
                      <a:lnTo>
                        <a:pt x="1268" y="2162"/>
                      </a:lnTo>
                      <a:lnTo>
                        <a:pt x="1252" y="3510"/>
                      </a:lnTo>
                      <a:lnTo>
                        <a:pt x="2064" y="2471"/>
                      </a:lnTo>
                      <a:lnTo>
                        <a:pt x="3348" y="2893"/>
                      </a:lnTo>
                      <a:lnTo>
                        <a:pt x="2600" y="1821"/>
                      </a:lnTo>
                      <a:lnTo>
                        <a:pt x="3413" y="716"/>
                      </a:lnTo>
                      <a:lnTo>
                        <a:pt x="2113" y="1106"/>
                      </a:lnTo>
                      <a:lnTo>
                        <a:pt x="1349" y="1"/>
                      </a:lnTo>
                      <a:close/>
                    </a:path>
                  </a:pathLst>
                </a:custGeom>
                <a:solidFill>
                  <a:srgbClr val="E7B7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 name="Google Shape;1206;p50">
                  <a:extLst>
                    <a:ext uri="{FF2B5EF4-FFF2-40B4-BE49-F238E27FC236}">
                      <a16:creationId xmlns:a16="http://schemas.microsoft.com/office/drawing/2014/main" xmlns="" id="{6A3F4C75-6D3B-A428-23FB-DD5199510902}"/>
                    </a:ext>
                  </a:extLst>
                </p:cNvPr>
                <p:cNvSpPr/>
                <p:nvPr/>
              </p:nvSpPr>
              <p:spPr>
                <a:xfrm>
                  <a:off x="4333674" y="667462"/>
                  <a:ext cx="85325" cy="88175"/>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rgbClr val="E7B7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 name="Google Shape;1207;p50">
                  <a:extLst>
                    <a:ext uri="{FF2B5EF4-FFF2-40B4-BE49-F238E27FC236}">
                      <a16:creationId xmlns:a16="http://schemas.microsoft.com/office/drawing/2014/main" xmlns="" id="{D94399F1-9875-EBA7-F8D8-79CE13CBA5A1}"/>
                    </a:ext>
                  </a:extLst>
                </p:cNvPr>
                <p:cNvSpPr/>
                <p:nvPr/>
              </p:nvSpPr>
              <p:spPr>
                <a:xfrm>
                  <a:off x="4008699" y="820212"/>
                  <a:ext cx="331500" cy="335950"/>
                </a:xfrm>
                <a:custGeom>
                  <a:avLst/>
                  <a:gdLst/>
                  <a:ahLst/>
                  <a:cxnLst/>
                  <a:rect l="l" t="t" r="r" b="b"/>
                  <a:pathLst>
                    <a:path w="13260" h="13438" extrusionOk="0">
                      <a:moveTo>
                        <a:pt x="5818" y="0"/>
                      </a:moveTo>
                      <a:lnTo>
                        <a:pt x="5054" y="5135"/>
                      </a:lnTo>
                      <a:lnTo>
                        <a:pt x="1" y="6012"/>
                      </a:lnTo>
                      <a:lnTo>
                        <a:pt x="4583" y="8287"/>
                      </a:lnTo>
                      <a:lnTo>
                        <a:pt x="3900" y="13437"/>
                      </a:lnTo>
                      <a:lnTo>
                        <a:pt x="7426" y="9749"/>
                      </a:lnTo>
                      <a:lnTo>
                        <a:pt x="12073" y="11959"/>
                      </a:lnTo>
                      <a:lnTo>
                        <a:pt x="12073" y="11959"/>
                      </a:lnTo>
                      <a:lnTo>
                        <a:pt x="9717" y="7474"/>
                      </a:lnTo>
                      <a:lnTo>
                        <a:pt x="13259" y="3689"/>
                      </a:lnTo>
                      <a:lnTo>
                        <a:pt x="8336" y="4533"/>
                      </a:lnTo>
                      <a:lnTo>
                        <a:pt x="5818" y="0"/>
                      </a:lnTo>
                      <a:close/>
                    </a:path>
                  </a:pathLst>
                </a:custGeom>
                <a:solidFill>
                  <a:srgbClr val="E7B7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sp>
          <p:nvSpPr>
            <p:cNvPr id="5" name="Google Shape;1208;p50">
              <a:extLst>
                <a:ext uri="{FF2B5EF4-FFF2-40B4-BE49-F238E27FC236}">
                  <a16:creationId xmlns:a16="http://schemas.microsoft.com/office/drawing/2014/main" xmlns="" id="{918018D6-42D5-C695-26D7-EF4BB681F976}"/>
                </a:ext>
              </a:extLst>
            </p:cNvPr>
            <p:cNvSpPr/>
            <p:nvPr/>
          </p:nvSpPr>
          <p:spPr>
            <a:xfrm>
              <a:off x="389050" y="-99588"/>
              <a:ext cx="201623" cy="208358"/>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rgbClr val="E7B73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28" name="Group 27">
            <a:extLst>
              <a:ext uri="{FF2B5EF4-FFF2-40B4-BE49-F238E27FC236}">
                <a16:creationId xmlns:a16="http://schemas.microsoft.com/office/drawing/2014/main" xmlns="" id="{E23E1B54-8250-DEC2-3535-A6A6D5EEE81A}"/>
              </a:ext>
            </a:extLst>
          </p:cNvPr>
          <p:cNvGrpSpPr/>
          <p:nvPr/>
        </p:nvGrpSpPr>
        <p:grpSpPr>
          <a:xfrm>
            <a:off x="2637804" y="3153284"/>
            <a:ext cx="9304046" cy="3238666"/>
            <a:chOff x="-1138208" y="814657"/>
            <a:chExt cx="6978034" cy="2429000"/>
          </a:xfrm>
        </p:grpSpPr>
        <p:sp>
          <p:nvSpPr>
            <p:cNvPr id="29" name="Rectangle: Rounded Corners 28">
              <a:extLst>
                <a:ext uri="{FF2B5EF4-FFF2-40B4-BE49-F238E27FC236}">
                  <a16:creationId xmlns:a16="http://schemas.microsoft.com/office/drawing/2014/main" xmlns="" id="{134829A6-FD3B-A2EA-7630-09C023E82B0E}"/>
                </a:ext>
              </a:extLst>
            </p:cNvPr>
            <p:cNvSpPr/>
            <p:nvPr/>
          </p:nvSpPr>
          <p:spPr>
            <a:xfrm>
              <a:off x="2735920" y="814657"/>
              <a:ext cx="957348" cy="783284"/>
            </a:xfrm>
            <a:prstGeom prst="roundRect">
              <a:avLst/>
            </a:prstGeom>
            <a:solidFill>
              <a:srgbClr val="C00000"/>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FFC000"/>
                  </a:solidFill>
                  <a:effectLst/>
                  <a:uLnTx/>
                  <a:uFillTx/>
                  <a:latin typeface="UTM Avo" panose="02040603050506020204" pitchFamily="18" charset="0"/>
                  <a:ea typeface="+mn-ea"/>
                  <a:cs typeface="+mn-cs"/>
                  <a:sym typeface="Arial"/>
                </a:rPr>
                <a:t>3</a:t>
              </a:r>
            </a:p>
          </p:txBody>
        </p:sp>
        <p:sp>
          <p:nvSpPr>
            <p:cNvPr id="30" name="TextBox 29">
              <a:extLst>
                <a:ext uri="{FF2B5EF4-FFF2-40B4-BE49-F238E27FC236}">
                  <a16:creationId xmlns:a16="http://schemas.microsoft.com/office/drawing/2014/main" xmlns="" id="{5FA1A0C2-B877-C245-E214-73C2DD0518B6}"/>
                </a:ext>
              </a:extLst>
            </p:cNvPr>
            <p:cNvSpPr txBox="1"/>
            <p:nvPr/>
          </p:nvSpPr>
          <p:spPr>
            <a:xfrm>
              <a:off x="-1138208" y="1749787"/>
              <a:ext cx="6978034" cy="1493870"/>
            </a:xfrm>
            <a:prstGeom prst="rect">
              <a:avLst/>
            </a:prstGeom>
            <a:noFill/>
          </p:spPr>
          <p:txBody>
            <a:bodyPr wrap="square">
              <a:spAutoFit/>
            </a:bodyPr>
            <a:lstStyle/>
            <a:p>
              <a:pPr marL="0" marR="0" lvl="0" indent="0" algn="ctr" defTabSz="121917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TÌM HIỂU MỘT SỐ CÔNG TRÌNH TIÊU BIỂU CỦA TRUNG QUỐC</a:t>
              </a:r>
            </a:p>
          </p:txBody>
        </p:sp>
      </p:grpSp>
    </p:spTree>
    <p:extLst>
      <p:ext uri="{BB962C8B-B14F-4D97-AF65-F5344CB8AC3E}">
        <p14:creationId xmlns:p14="http://schemas.microsoft.com/office/powerpoint/2010/main" val="421018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E46389AA-212B-2FBE-7C46-EFBF6703FE7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040756C-6DDC-6251-6293-89265B73644E}"/>
              </a:ext>
            </a:extLst>
          </p:cNvPr>
          <p:cNvSpPr/>
          <p:nvPr/>
        </p:nvSpPr>
        <p:spPr>
          <a:xfrm>
            <a:off x="3962400" y="1239198"/>
            <a:ext cx="4267200" cy="803123"/>
          </a:xfrm>
          <a:prstGeom prst="roundRect">
            <a:avLst>
              <a:gd name="adj" fmla="val 50000"/>
            </a:avLst>
          </a:prstGeom>
          <a:solidFill>
            <a:schemeClr val="accent1">
              <a:lumMod val="40000"/>
              <a:lumOff val="6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effectLst/>
                <a:uLnTx/>
                <a:uFillTx/>
                <a:latin typeface="UTM Avo" panose="02040603050506020204" pitchFamily="18" charset="0"/>
                <a:ea typeface="+mn-ea"/>
                <a:cs typeface="+mn-cs"/>
                <a:sym typeface="Arial"/>
              </a:rPr>
              <a:t>THẢO LUẬN NHÓM </a:t>
            </a:r>
          </a:p>
        </p:txBody>
      </p:sp>
      <p:sp>
        <p:nvSpPr>
          <p:cNvPr id="3" name="Rectangle: Rounded Corners 2">
            <a:extLst>
              <a:ext uri="{FF2B5EF4-FFF2-40B4-BE49-F238E27FC236}">
                <a16:creationId xmlns:a16="http://schemas.microsoft.com/office/drawing/2014/main" xmlns="" id="{A9932F13-8CBF-53FE-C718-2721657D7C93}"/>
              </a:ext>
            </a:extLst>
          </p:cNvPr>
          <p:cNvSpPr/>
          <p:nvPr/>
        </p:nvSpPr>
        <p:spPr>
          <a:xfrm>
            <a:off x="364858" y="2444359"/>
            <a:ext cx="2481944" cy="716037"/>
          </a:xfrm>
          <a:prstGeom prst="roundRect">
            <a:avLst/>
          </a:prstGeom>
          <a:solidFill>
            <a:schemeClr val="bg1"/>
          </a:solidFill>
          <a:ln w="28575" cap="flat" cmpd="sng" algn="ctr">
            <a:solidFill>
              <a:schemeClr val="accent1"/>
            </a:solidFill>
            <a:prstDash val="solid"/>
          </a:ln>
          <a:effectLst/>
          <a:scene3d>
            <a:camera prst="orthographicFront">
              <a:rot lat="0" lon="0" rev="0"/>
            </a:camera>
            <a:lightRig rig="contrasting" dir="t">
              <a:rot lat="0" lon="0" rev="7800000"/>
            </a:lightRig>
          </a:scene3d>
          <a:sp3d/>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 typeface="Arial"/>
              <a:buNone/>
              <a:tabLst/>
              <a:defRPr/>
            </a:pPr>
            <a:r>
              <a:rPr kumimoji="0" lang="en-US" sz="2400" b="1" u="none" strike="noStrike" kern="0" cap="none" spc="0" normalizeH="0" baseline="0" noProof="0" dirty="0" err="1">
                <a:ln>
                  <a:noFill/>
                </a:ln>
                <a:effectLst/>
                <a:uLnTx/>
                <a:uFillTx/>
                <a:latin typeface="UTM Avo" panose="02040603050506020204" pitchFamily="18" charset="0"/>
                <a:ea typeface="+mn-ea"/>
                <a:cs typeface="+mn-cs"/>
                <a:sym typeface="Arial"/>
              </a:rPr>
              <a:t>Nhóm</a:t>
            </a:r>
            <a:r>
              <a:rPr kumimoji="0" lang="en-US" sz="2400" b="1" u="none" strike="noStrike" kern="0" cap="none" spc="0" normalizeH="0" baseline="0" noProof="0" dirty="0">
                <a:ln>
                  <a:noFill/>
                </a:ln>
                <a:effectLst/>
                <a:uLnTx/>
                <a:uFillTx/>
                <a:latin typeface="UTM Avo" panose="02040603050506020204" pitchFamily="18" charset="0"/>
                <a:ea typeface="+mn-ea"/>
                <a:cs typeface="+mn-cs"/>
                <a:sym typeface="Arial"/>
              </a:rPr>
              <a:t> 1 + 3</a:t>
            </a:r>
          </a:p>
        </p:txBody>
      </p:sp>
      <p:sp>
        <p:nvSpPr>
          <p:cNvPr id="5" name="TextBox 4">
            <a:extLst>
              <a:ext uri="{FF2B5EF4-FFF2-40B4-BE49-F238E27FC236}">
                <a16:creationId xmlns:a16="http://schemas.microsoft.com/office/drawing/2014/main" xmlns="" id="{11614EF5-B6B6-9FF5-A46F-4A24C63EC420}"/>
              </a:ext>
            </a:extLst>
          </p:cNvPr>
          <p:cNvSpPr txBox="1"/>
          <p:nvPr/>
        </p:nvSpPr>
        <p:spPr>
          <a:xfrm>
            <a:off x="364858" y="3161349"/>
            <a:ext cx="5012267" cy="1675843"/>
          </a:xfrm>
          <a:prstGeom prst="rect">
            <a:avLst/>
          </a:prstGeom>
          <a:noFill/>
        </p:spPr>
        <p:txBody>
          <a:bodyPr wrap="square">
            <a:spAutoFit/>
          </a:bodyPr>
          <a:lstStyle/>
          <a:p>
            <a:pPr algn="just">
              <a:lnSpc>
                <a:spcPct val="150000"/>
              </a:lnSpc>
              <a:buClr>
                <a:srgbClr val="000000"/>
              </a:buClr>
              <a:buFont typeface="Arial"/>
              <a:buNone/>
            </a:pPr>
            <a:r>
              <a:rPr lang="vi-VN" sz="2400" kern="0" dirty="0">
                <a:latin typeface="UTM Avo" panose="02040603050506020204" pitchFamily="18" charset="0"/>
                <a:sym typeface="Arial"/>
              </a:rPr>
              <a:t>Quan sát hình 5 để tìm hiểu về Vạn Lý Trường Thành và kể một câu chuyện về công trình đó. </a:t>
            </a:r>
            <a:endParaRPr lang="en-US" sz="2400" kern="0" dirty="0">
              <a:latin typeface="UTM Avo" panose="02040603050506020204" pitchFamily="18" charset="0"/>
              <a:sym typeface="Arial"/>
            </a:endParaRPr>
          </a:p>
        </p:txBody>
      </p:sp>
      <p:pic>
        <p:nvPicPr>
          <p:cNvPr id="6" name="Picture 19">
            <a:extLst>
              <a:ext uri="{FF2B5EF4-FFF2-40B4-BE49-F238E27FC236}">
                <a16:creationId xmlns:a16="http://schemas.microsoft.com/office/drawing/2014/main" xmlns="" id="{0BC8244C-EF30-AE1A-32C7-7A2202AF10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27144" y="5075965"/>
            <a:ext cx="1959096" cy="1675843"/>
          </a:xfrm>
          <a:prstGeom prst="rect">
            <a:avLst/>
          </a:prstGeom>
        </p:spPr>
      </p:pic>
      <p:grpSp>
        <p:nvGrpSpPr>
          <p:cNvPr id="7" name="Group 6">
            <a:extLst>
              <a:ext uri="{FF2B5EF4-FFF2-40B4-BE49-F238E27FC236}">
                <a16:creationId xmlns:a16="http://schemas.microsoft.com/office/drawing/2014/main" xmlns="" id="{94709B05-55F2-4BE6-CD2C-3CB326C09195}"/>
              </a:ext>
            </a:extLst>
          </p:cNvPr>
          <p:cNvGrpSpPr/>
          <p:nvPr/>
        </p:nvGrpSpPr>
        <p:grpSpPr>
          <a:xfrm>
            <a:off x="6174827" y="2444359"/>
            <a:ext cx="5033163" cy="4227532"/>
            <a:chOff x="4253459" y="1030236"/>
            <a:chExt cx="4673184" cy="3925172"/>
          </a:xfrm>
        </p:grpSpPr>
        <p:sp>
          <p:nvSpPr>
            <p:cNvPr id="9" name="TextBox 8">
              <a:extLst>
                <a:ext uri="{FF2B5EF4-FFF2-40B4-BE49-F238E27FC236}">
                  <a16:creationId xmlns:a16="http://schemas.microsoft.com/office/drawing/2014/main" xmlns="" id="{BD5BE10B-DEAA-AAB3-C98E-20FE399F3929}"/>
                </a:ext>
              </a:extLst>
            </p:cNvPr>
            <p:cNvSpPr txBox="1"/>
            <p:nvPr/>
          </p:nvSpPr>
          <p:spPr>
            <a:xfrm>
              <a:off x="4253459" y="4583914"/>
              <a:ext cx="4673184" cy="371494"/>
            </a:xfrm>
            <a:prstGeom prst="rect">
              <a:avLst/>
            </a:prstGeom>
            <a:noFill/>
          </p:spPr>
          <p:txBody>
            <a:bodyPr wrap="square" rtlCol="0">
              <a:spAutoFit/>
            </a:bodyPr>
            <a:lstStyle/>
            <a:p>
              <a:pPr algn="ctr" defTabSz="1219170">
                <a:buClr>
                  <a:srgbClr val="000000"/>
                </a:buClr>
                <a:buFont typeface="Arial"/>
                <a:buNone/>
                <a:defRPr/>
              </a:pPr>
              <a:r>
                <a:rPr lang="en-US" sz="2000" b="1" kern="0" dirty="0" err="1">
                  <a:solidFill>
                    <a:srgbClr val="000000"/>
                  </a:solidFill>
                  <a:latin typeface="UTM Avo" panose="02040603050506020204" pitchFamily="18" charset="0"/>
                  <a:cs typeface="Arial"/>
                  <a:sym typeface="Arial"/>
                </a:rPr>
                <a:t>Hình</a:t>
              </a:r>
              <a:r>
                <a:rPr lang="en-US" sz="2000" b="1" kern="0" dirty="0">
                  <a:solidFill>
                    <a:srgbClr val="000000"/>
                  </a:solidFill>
                  <a:latin typeface="UTM Avo" panose="02040603050506020204" pitchFamily="18" charset="0"/>
                  <a:cs typeface="Arial"/>
                  <a:sym typeface="Arial"/>
                </a:rPr>
                <a:t> 5. </a:t>
              </a:r>
              <a:r>
                <a:rPr lang="en-US" sz="2000" kern="0" dirty="0" err="1">
                  <a:solidFill>
                    <a:srgbClr val="000000"/>
                  </a:solidFill>
                  <a:latin typeface="UTM Avo" panose="02040603050506020204" pitchFamily="18" charset="0"/>
                  <a:cs typeface="Arial"/>
                  <a:sym typeface="Arial"/>
                </a:rPr>
                <a:t>Một</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đoạn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Vạn</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Lí</a:t>
              </a:r>
              <a:r>
                <a:rPr lang="en-US" sz="2000" kern="0" dirty="0">
                  <a:solidFill>
                    <a:srgbClr val="000000"/>
                  </a:solidFill>
                  <a:latin typeface="UTM Avo" panose="02040603050506020204" pitchFamily="18" charset="0"/>
                  <a:cs typeface="Arial"/>
                  <a:sym typeface="Arial"/>
                </a:rPr>
                <a:t> </a:t>
              </a:r>
              <a:r>
                <a:rPr lang="en-US" sz="2000" kern="0" dirty="0" err="1">
                  <a:solidFill>
                    <a:srgbClr val="000000"/>
                  </a:solidFill>
                  <a:latin typeface="UTM Avo" panose="02040603050506020204" pitchFamily="18" charset="0"/>
                  <a:cs typeface="Arial"/>
                  <a:sym typeface="Arial"/>
                </a:rPr>
                <a:t>Trường</a:t>
              </a:r>
              <a:r>
                <a:rPr lang="en-US" sz="2000" kern="0" dirty="0">
                  <a:solidFill>
                    <a:srgbClr val="000000"/>
                  </a:solidFill>
                  <a:latin typeface="UTM Avo" panose="02040603050506020204" pitchFamily="18" charset="0"/>
                  <a:cs typeface="Arial"/>
                  <a:sym typeface="Arial"/>
                </a:rPr>
                <a:t> Thành </a:t>
              </a:r>
            </a:p>
          </p:txBody>
        </p:sp>
        <p:pic>
          <p:nvPicPr>
            <p:cNvPr id="12" name="Picture 4" descr="Chinh phục Vạn Lý Trường Thành, công trình không tưởng của lịch sử Trung Hoa">
              <a:extLst>
                <a:ext uri="{FF2B5EF4-FFF2-40B4-BE49-F238E27FC236}">
                  <a16:creationId xmlns:a16="http://schemas.microsoft.com/office/drawing/2014/main" xmlns="" id="{79E12233-B476-B2C4-71BD-294F57FF66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3459" y="1030236"/>
              <a:ext cx="4673184" cy="35048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762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827A91D7-B555-928D-638E-A33BD5C4DC3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xmlns="" id="{A43E5E9F-6941-EA17-FD0D-92E382832AA7}"/>
              </a:ext>
            </a:extLst>
          </p:cNvPr>
          <p:cNvGrpSpPr/>
          <p:nvPr/>
        </p:nvGrpSpPr>
        <p:grpSpPr>
          <a:xfrm>
            <a:off x="6174827" y="2444359"/>
            <a:ext cx="5000871" cy="4237757"/>
            <a:chOff x="4295602" y="904467"/>
            <a:chExt cx="4725649" cy="4004533"/>
          </a:xfrm>
        </p:grpSpPr>
        <p:sp>
          <p:nvSpPr>
            <p:cNvPr id="8" name="TextBox 7">
              <a:extLst>
                <a:ext uri="{FF2B5EF4-FFF2-40B4-BE49-F238E27FC236}">
                  <a16:creationId xmlns:a16="http://schemas.microsoft.com/office/drawing/2014/main" xmlns="" id="{85057735-B8E0-ECFD-6B5B-7E55E334F6CB}"/>
                </a:ext>
              </a:extLst>
            </p:cNvPr>
            <p:cNvSpPr txBox="1"/>
            <p:nvPr/>
          </p:nvSpPr>
          <p:spPr>
            <a:xfrm>
              <a:off x="4698685" y="4511582"/>
              <a:ext cx="3919481" cy="397418"/>
            </a:xfrm>
            <a:prstGeom prst="rect">
              <a:avLst/>
            </a:prstGeom>
            <a:noFill/>
          </p:spPr>
          <p:txBody>
            <a:bodyPr wrap="square" rtlCol="0">
              <a:spAutoFit/>
            </a:bodyPr>
            <a:lstStyle/>
            <a:p>
              <a:pPr algn="ctr" defTabSz="1219170">
                <a:defRPr/>
              </a:pPr>
              <a:r>
                <a:rPr lang="en-US" sz="2133" b="1" dirty="0" err="1">
                  <a:latin typeface="UTM Avo" panose="02040603050506020204" pitchFamily="18" charset="0"/>
                </a:rPr>
                <a:t>Hình</a:t>
              </a:r>
              <a:r>
                <a:rPr lang="en-US" sz="2133" b="1" dirty="0">
                  <a:latin typeface="UTM Avo" panose="02040603050506020204" pitchFamily="18" charset="0"/>
                </a:rPr>
                <a:t> 6. </a:t>
              </a:r>
              <a:r>
                <a:rPr lang="en-US" sz="2133" dirty="0" err="1">
                  <a:latin typeface="UTM Avo" panose="02040603050506020204" pitchFamily="18" charset="0"/>
                </a:rPr>
                <a:t>Cố</a:t>
              </a:r>
              <a:r>
                <a:rPr lang="en-US" sz="2133" dirty="0">
                  <a:latin typeface="UTM Avo" panose="02040603050506020204" pitchFamily="18" charset="0"/>
                </a:rPr>
                <a:t> </a:t>
              </a:r>
              <a:r>
                <a:rPr lang="en-US" sz="2133" dirty="0" err="1">
                  <a:latin typeface="UTM Avo" panose="02040603050506020204" pitchFamily="18" charset="0"/>
                </a:rPr>
                <a:t>cung</a:t>
              </a:r>
              <a:r>
                <a:rPr lang="en-US" sz="2133" dirty="0">
                  <a:latin typeface="UTM Avo" panose="02040603050506020204" pitchFamily="18" charset="0"/>
                </a:rPr>
                <a:t> </a:t>
              </a:r>
              <a:r>
                <a:rPr lang="en-US" sz="2133" dirty="0" err="1">
                  <a:latin typeface="UTM Avo" panose="02040603050506020204" pitchFamily="18" charset="0"/>
                </a:rPr>
                <a:t>Bắc</a:t>
              </a:r>
              <a:r>
                <a:rPr lang="en-US" sz="2133" dirty="0">
                  <a:latin typeface="UTM Avo" panose="02040603050506020204" pitchFamily="18" charset="0"/>
                </a:rPr>
                <a:t> </a:t>
              </a:r>
              <a:r>
                <a:rPr lang="en-US" sz="2133" dirty="0" err="1">
                  <a:latin typeface="UTM Avo" panose="02040603050506020204" pitchFamily="18" charset="0"/>
                </a:rPr>
                <a:t>Kinh</a:t>
              </a:r>
              <a:endParaRPr lang="en-US" sz="2133" dirty="0">
                <a:latin typeface="UTM Avo" panose="02040603050506020204" pitchFamily="18" charset="0"/>
              </a:endParaRPr>
            </a:p>
          </p:txBody>
        </p:sp>
        <p:pic>
          <p:nvPicPr>
            <p:cNvPr id="10" name="Picture 2" descr="Khám phá cung điện lớn nhất thế giới - Cố Cung hay Tử Cấm Thành Bắc Kinh">
              <a:extLst>
                <a:ext uri="{FF2B5EF4-FFF2-40B4-BE49-F238E27FC236}">
                  <a16:creationId xmlns:a16="http://schemas.microsoft.com/office/drawing/2014/main" xmlns="" id="{025FC721-6462-7F56-11D5-81C0B514F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602" y="904467"/>
              <a:ext cx="4725649" cy="354423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xmlns="" id="{72D61F7A-EF7F-27DB-1B58-9720FC23D1B4}"/>
              </a:ext>
            </a:extLst>
          </p:cNvPr>
          <p:cNvSpPr/>
          <p:nvPr/>
        </p:nvSpPr>
        <p:spPr>
          <a:xfrm>
            <a:off x="3962400" y="1239198"/>
            <a:ext cx="4267200" cy="803123"/>
          </a:xfrm>
          <a:prstGeom prst="roundRect">
            <a:avLst>
              <a:gd name="adj" fmla="val 50000"/>
            </a:avLst>
          </a:prstGeom>
          <a:solidFill>
            <a:schemeClr val="accent1">
              <a:lumMod val="40000"/>
              <a:lumOff val="6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effectLst/>
                <a:uLnTx/>
                <a:uFillTx/>
                <a:latin typeface="UTM Avo" panose="02040603050506020204" pitchFamily="18" charset="0"/>
                <a:ea typeface="+mn-ea"/>
                <a:cs typeface="+mn-cs"/>
                <a:sym typeface="Arial"/>
              </a:rPr>
              <a:t>THẢO LUẬN NHÓM </a:t>
            </a:r>
          </a:p>
        </p:txBody>
      </p:sp>
      <p:sp>
        <p:nvSpPr>
          <p:cNvPr id="3" name="Rectangle: Rounded Corners 2">
            <a:extLst>
              <a:ext uri="{FF2B5EF4-FFF2-40B4-BE49-F238E27FC236}">
                <a16:creationId xmlns:a16="http://schemas.microsoft.com/office/drawing/2014/main" xmlns="" id="{5D8F2880-65E5-96DB-5005-115216D49663}"/>
              </a:ext>
            </a:extLst>
          </p:cNvPr>
          <p:cNvSpPr/>
          <p:nvPr/>
        </p:nvSpPr>
        <p:spPr>
          <a:xfrm>
            <a:off x="364857" y="2444359"/>
            <a:ext cx="2830287" cy="716037"/>
          </a:xfrm>
          <a:prstGeom prst="roundRect">
            <a:avLst/>
          </a:prstGeom>
          <a:solidFill>
            <a:schemeClr val="bg1"/>
          </a:solidFill>
          <a:ln w="28575" cap="flat" cmpd="sng" algn="ctr">
            <a:solidFill>
              <a:schemeClr val="accent1"/>
            </a:solidFill>
            <a:prstDash val="solid"/>
          </a:ln>
          <a:effectLst/>
          <a:scene3d>
            <a:camera prst="orthographicFront">
              <a:rot lat="0" lon="0" rev="0"/>
            </a:camera>
            <a:lightRig rig="contrasting" dir="t">
              <a:rot lat="0" lon="0" rev="7800000"/>
            </a:lightRig>
          </a:scene3d>
          <a:sp3d/>
        </p:spPr>
        <p:txBody>
          <a:bodyPr rtlCol="0" anchor="ctr"/>
          <a:lstStyle/>
          <a:p>
            <a:pPr lvl="0" algn="ctr" defTabSz="1219170">
              <a:buClr>
                <a:srgbClr val="000000"/>
              </a:buClr>
              <a:defRPr/>
            </a:pPr>
            <a:r>
              <a:rPr lang="en-US" sz="2400" b="1" kern="0" dirty="0" err="1">
                <a:latin typeface="UTM Avo" panose="02040603050506020204" pitchFamily="18" charset="0"/>
                <a:sym typeface="Arial"/>
              </a:rPr>
              <a:t>Nhóm</a:t>
            </a:r>
            <a:r>
              <a:rPr lang="en-US" sz="2400" b="1" kern="0" dirty="0">
                <a:latin typeface="UTM Avo" panose="02040603050506020204" pitchFamily="18" charset="0"/>
                <a:sym typeface="Arial"/>
              </a:rPr>
              <a:t> 2 + 4</a:t>
            </a:r>
          </a:p>
        </p:txBody>
      </p:sp>
      <p:sp>
        <p:nvSpPr>
          <p:cNvPr id="5" name="TextBox 4">
            <a:extLst>
              <a:ext uri="{FF2B5EF4-FFF2-40B4-BE49-F238E27FC236}">
                <a16:creationId xmlns:a16="http://schemas.microsoft.com/office/drawing/2014/main" xmlns="" id="{021C8D8A-941F-0135-2C01-1034CC4C4A80}"/>
              </a:ext>
            </a:extLst>
          </p:cNvPr>
          <p:cNvSpPr txBox="1"/>
          <p:nvPr/>
        </p:nvSpPr>
        <p:spPr>
          <a:xfrm>
            <a:off x="364858" y="3161349"/>
            <a:ext cx="5012267" cy="1675843"/>
          </a:xfrm>
          <a:prstGeom prst="rect">
            <a:avLst/>
          </a:prstGeom>
          <a:noFill/>
        </p:spPr>
        <p:txBody>
          <a:bodyPr wrap="square">
            <a:spAutoFit/>
          </a:bodyPr>
          <a:lstStyle/>
          <a:p>
            <a:pPr algn="just">
              <a:lnSpc>
                <a:spcPct val="150000"/>
              </a:lnSpc>
              <a:buClr>
                <a:srgbClr val="000000"/>
              </a:buClr>
              <a:buFont typeface="Arial"/>
              <a:buNone/>
            </a:pPr>
            <a:r>
              <a:rPr lang="vi-VN" sz="2400" kern="0">
                <a:latin typeface="UTM Avo" panose="02040603050506020204" pitchFamily="18" charset="0"/>
                <a:sym typeface="Arial"/>
              </a:rPr>
              <a:t>Quan sát hình 6 để tìm hiểu về Cố cung Bắc Kinh và kể một câu chuyện về công trình đó.</a:t>
            </a:r>
            <a:endParaRPr lang="vi-VN" sz="2400" kern="0" dirty="0">
              <a:latin typeface="UTM Avo" panose="02040603050506020204" pitchFamily="18" charset="0"/>
              <a:sym typeface="Arial"/>
            </a:endParaRPr>
          </a:p>
        </p:txBody>
      </p:sp>
      <p:pic>
        <p:nvPicPr>
          <p:cNvPr id="6" name="Picture 19">
            <a:extLst>
              <a:ext uri="{FF2B5EF4-FFF2-40B4-BE49-F238E27FC236}">
                <a16:creationId xmlns:a16="http://schemas.microsoft.com/office/drawing/2014/main" xmlns="" id="{63559EBD-B277-1980-80C2-FF95C80480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27144" y="5075965"/>
            <a:ext cx="1959096" cy="1675843"/>
          </a:xfrm>
          <a:prstGeom prst="rect">
            <a:avLst/>
          </a:prstGeom>
        </p:spPr>
      </p:pic>
    </p:spTree>
    <p:extLst>
      <p:ext uri="{BB962C8B-B14F-4D97-AF65-F5344CB8AC3E}">
        <p14:creationId xmlns:p14="http://schemas.microsoft.com/office/powerpoint/2010/main" val="94162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C895B671-294C-8B77-0D88-0CBBE970D2B2}"/>
            </a:ext>
          </a:extLst>
        </p:cNvPr>
        <p:cNvGrpSpPr/>
        <p:nvPr/>
      </p:nvGrpSpPr>
      <p:grpSpPr>
        <a:xfrm>
          <a:off x="0" y="0"/>
          <a:ext cx="0" cy="0"/>
          <a:chOff x="0" y="0"/>
          <a:chExt cx="0" cy="0"/>
        </a:xfrm>
      </p:grpSpPr>
      <p:sp>
        <p:nvSpPr>
          <p:cNvPr id="3" name="Arrow: Pentagon 2">
            <a:extLst>
              <a:ext uri="{FF2B5EF4-FFF2-40B4-BE49-F238E27FC236}">
                <a16:creationId xmlns:a16="http://schemas.microsoft.com/office/drawing/2014/main" xmlns="" id="{5CBD9EDE-F0B7-BC86-DC8A-B0FC14A42D14}"/>
              </a:ext>
            </a:extLst>
          </p:cNvPr>
          <p:cNvSpPr/>
          <p:nvPr/>
        </p:nvSpPr>
        <p:spPr>
          <a:xfrm>
            <a:off x="0" y="1724782"/>
            <a:ext cx="4279293" cy="928913"/>
          </a:xfrm>
          <a:prstGeom prst="homePlate">
            <a:avLst/>
          </a:prstGeom>
          <a:solidFill>
            <a:schemeClr val="accent4">
              <a:lumMod val="20000"/>
              <a:lumOff val="8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a:buClr>
                <a:srgbClr val="000000"/>
              </a:buClr>
            </a:pPr>
            <a:r>
              <a:rPr lang="vi-VN" sz="2400" b="1" kern="0" dirty="0">
                <a:solidFill>
                  <a:srgbClr val="211A1B"/>
                </a:solidFill>
                <a:latin typeface="UTM Avo" panose="02040603050506020204" pitchFamily="18" charset="0"/>
                <a:ea typeface="UD Digi Kyokasho N-B" panose="02020700000000000000" pitchFamily="17" charset="-128"/>
                <a:sym typeface="Arial"/>
              </a:rPr>
              <a:t>a. Vạn Lý Trường Thành</a:t>
            </a:r>
          </a:p>
        </p:txBody>
      </p:sp>
      <p:sp>
        <p:nvSpPr>
          <p:cNvPr id="5" name="Rectangle: Rounded Corners 4">
            <a:extLst>
              <a:ext uri="{FF2B5EF4-FFF2-40B4-BE49-F238E27FC236}">
                <a16:creationId xmlns:a16="http://schemas.microsoft.com/office/drawing/2014/main" xmlns="" id="{22A64910-B99C-46A5-DEED-6C2A97E582DA}"/>
              </a:ext>
            </a:extLst>
          </p:cNvPr>
          <p:cNvSpPr/>
          <p:nvPr/>
        </p:nvSpPr>
        <p:spPr>
          <a:xfrm>
            <a:off x="188307" y="2894995"/>
            <a:ext cx="11815385" cy="3709005"/>
          </a:xfrm>
          <a:prstGeom prst="roundRect">
            <a:avLst>
              <a:gd name="adj" fmla="val 7415"/>
            </a:avLst>
          </a:prstGeom>
          <a:solidFill>
            <a:srgbClr val="FFFFFF"/>
          </a:solidFill>
          <a:ln w="25400" cap="flat" cmpd="sng" algn="ctr">
            <a:noFill/>
            <a:prstDash val="solid"/>
          </a:ln>
          <a:effectLst/>
        </p:spPr>
        <p:txBody>
          <a:bodyPr rtlCol="0" anchor="ctr"/>
          <a:lstStyle/>
          <a:p>
            <a:pPr marL="457189" marR="0" lvl="0" indent="-457189" algn="just" defTabSz="91440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2400" kern="0" dirty="0">
                <a:solidFill>
                  <a:srgbClr val="211A1B"/>
                </a:solidFill>
                <a:latin typeface="UTM Avo" panose="02040603050506020204" pitchFamily="18" charset="0"/>
                <a:ea typeface="UD Digi Kyokasho N-B" panose="02020700000000000000" pitchFamily="17" charset="-128"/>
                <a:sym typeface="Arial"/>
              </a:rPr>
              <a:t>T</a:t>
            </a:r>
            <a:r>
              <a:rPr lang="vi-VN" sz="2400" kern="0" dirty="0">
                <a:solidFill>
                  <a:srgbClr val="211A1B"/>
                </a:solidFill>
                <a:latin typeface="UTM Avo" panose="02040603050506020204" pitchFamily="18" charset="0"/>
                <a:ea typeface="UD Digi Kyokasho N-B" panose="02020700000000000000" pitchFamily="17" charset="-128"/>
                <a:sym typeface="Arial"/>
              </a:rPr>
              <a:t>rường Thành là Di sản lịch sử vĩ đại, được xây dựng trong 2 000 năm qua nhiều triều đại để bảo vệ lãnh thổ Trung Quốc.</a:t>
            </a:r>
            <a:endParaRPr lang="en-US" sz="2400" kern="0" dirty="0">
              <a:solidFill>
                <a:srgbClr val="211A1B"/>
              </a:solidFill>
              <a:latin typeface="UTM Avo" panose="02040603050506020204" pitchFamily="18" charset="0"/>
              <a:ea typeface="UD Digi Kyokasho N-B" panose="02020700000000000000" pitchFamily="17" charset="-128"/>
              <a:sym typeface="Arial"/>
            </a:endParaRPr>
          </a:p>
          <a:p>
            <a:pPr marL="457189" marR="0" lvl="0" indent="-457189" algn="just" defTabSz="91440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vi-VN" sz="2400" kern="0" dirty="0">
                <a:solidFill>
                  <a:srgbClr val="211A1B"/>
                </a:solidFill>
                <a:latin typeface="UTM Avo" panose="02040603050506020204" pitchFamily="18" charset="0"/>
                <a:ea typeface="UD Digi Kyokasho N-B" panose="02020700000000000000" pitchFamily="17" charset="-128"/>
                <a:sym typeface="Arial"/>
              </a:rPr>
              <a:t>Là biểu tượng của sự kiên nhẫn và lòng tự hào của người Trung Quốc.</a:t>
            </a:r>
            <a:endParaRPr lang="en-US" sz="2400" kern="0" dirty="0">
              <a:solidFill>
                <a:srgbClr val="211A1B"/>
              </a:solidFill>
              <a:latin typeface="UTM Avo" panose="02040603050506020204" pitchFamily="18" charset="0"/>
              <a:ea typeface="UD Digi Kyokasho N-B" panose="02020700000000000000" pitchFamily="17" charset="-128"/>
              <a:sym typeface="Arial"/>
            </a:endParaRPr>
          </a:p>
          <a:p>
            <a:pPr marL="457189" marR="0" lvl="0" indent="-457189" algn="just" defTabSz="91440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vi-VN" sz="2400" kern="0" dirty="0">
                <a:solidFill>
                  <a:srgbClr val="211A1B"/>
                </a:solidFill>
                <a:latin typeface="UTM Avo" panose="02040603050506020204" pitchFamily="18" charset="0"/>
                <a:ea typeface="UD Digi Kyokasho N-B" panose="02020700000000000000" pitchFamily="17" charset="-128"/>
                <a:sym typeface="Arial"/>
              </a:rPr>
              <a:t>Dài hàng chục nghìn km, hiện còn khoảng 6 700 km, gồm tường, hào sâu, đường lưu thông, trạm truyền tin và kho vũ khí. Tổng thể, Trường Thành như con rồng uốn lượn qua đồi núi, thung lũng, vực sâu, sông và biển.</a:t>
            </a:r>
          </a:p>
        </p:txBody>
      </p:sp>
    </p:spTree>
    <p:extLst>
      <p:ext uri="{BB962C8B-B14F-4D97-AF65-F5344CB8AC3E}">
        <p14:creationId xmlns:p14="http://schemas.microsoft.com/office/powerpoint/2010/main" val="16280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CB3DDC69-C07D-9E9B-BC80-AD509BEA8C43}"/>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xmlns="" id="{520E1F24-7C27-18FD-C81B-61B3C23E9C0C}"/>
              </a:ext>
            </a:extLst>
          </p:cNvPr>
          <p:cNvPicPr>
            <a:picLocks noChangeAspect="1"/>
          </p:cNvPicPr>
          <p:nvPr/>
        </p:nvPicPr>
        <p:blipFill>
          <a:blip r:embed="rId4"/>
          <a:stretch>
            <a:fillRect/>
          </a:stretch>
        </p:blipFill>
        <p:spPr>
          <a:xfrm>
            <a:off x="2181976" y="1743712"/>
            <a:ext cx="7828047" cy="4885687"/>
          </a:xfrm>
          <a:prstGeom prst="rect">
            <a:avLst/>
          </a:prstGeom>
        </p:spPr>
      </p:pic>
    </p:spTree>
    <p:extLst>
      <p:ext uri="{BB962C8B-B14F-4D97-AF65-F5344CB8AC3E}">
        <p14:creationId xmlns:p14="http://schemas.microsoft.com/office/powerpoint/2010/main" val="136108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17. Nước Cộng hoà Nhân dân Trung Hoa (Phần 1, 2)</Template>
  <TotalTime>30</TotalTime>
  <Words>1141</Words>
  <Application>Microsoft Office PowerPoint</Application>
  <PresentationFormat>Widescreen</PresentationFormat>
  <Paragraphs>103</Paragraphs>
  <Slides>30</Slides>
  <Notes>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UTM Avo</vt:lpstr>
      <vt:lpstr>Arial</vt:lpstr>
      <vt:lpstr>Calibri Light</vt:lpstr>
      <vt:lpstr>UD Digi Kyokasho N-B</vt:lpstr>
      <vt:lpstr>Aptos</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 Vin</dc:creator>
  <cp:lastModifiedBy>huyle</cp:lastModifiedBy>
  <cp:revision>19</cp:revision>
  <dcterms:created xsi:type="dcterms:W3CDTF">2025-01-19T15:29:34Z</dcterms:created>
  <dcterms:modified xsi:type="dcterms:W3CDTF">2025-03-03T06:46:28Z</dcterms:modified>
</cp:coreProperties>
</file>