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4" r:id="rId11"/>
    <p:sldId id="264" r:id="rId12"/>
    <p:sldId id="285" r:id="rId13"/>
    <p:sldId id="265" r:id="rId14"/>
    <p:sldId id="286" r:id="rId15"/>
    <p:sldId id="266" r:id="rId16"/>
    <p:sldId id="287" r:id="rId17"/>
    <p:sldId id="267" r:id="rId18"/>
    <p:sldId id="307" r:id="rId19"/>
    <p:sldId id="288" r:id="rId20"/>
    <p:sldId id="308" r:id="rId21"/>
    <p:sldId id="289" r:id="rId22"/>
    <p:sldId id="309" r:id="rId23"/>
    <p:sldId id="290" r:id="rId24"/>
    <p:sldId id="269" r:id="rId25"/>
    <p:sldId id="291" r:id="rId26"/>
    <p:sldId id="294" r:id="rId27"/>
    <p:sldId id="292" r:id="rId28"/>
    <p:sldId id="295" r:id="rId29"/>
    <p:sldId id="293" r:id="rId30"/>
    <p:sldId id="296" r:id="rId31"/>
    <p:sldId id="271" r:id="rId32"/>
    <p:sldId id="305" r:id="rId33"/>
    <p:sldId id="270" r:id="rId34"/>
    <p:sldId id="300" r:id="rId35"/>
    <p:sldId id="301" r:id="rId36"/>
    <p:sldId id="298" r:id="rId37"/>
    <p:sldId id="302" r:id="rId38"/>
    <p:sldId id="297" r:id="rId39"/>
    <p:sldId id="304" r:id="rId40"/>
    <p:sldId id="299" r:id="rId41"/>
    <p:sldId id="303" r:id="rId42"/>
    <p:sldId id="306" r:id="rId43"/>
    <p:sldId id="282" r:id="rId44"/>
    <p:sldId id="344" r:id="rId45"/>
  </p:sldIdLst>
  <p:sldSz cx="18288000" cy="10287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" panose="020B0604020202020204" charset="0"/>
      <p:regular r:id="rId50"/>
      <p:bold r:id="rId51"/>
      <p:boldItalic r:id="rId52"/>
    </p:embeddedFont>
    <p:embeddedFont>
      <p:font typeface="SVN-Newton" panose="02040603050506020204" pitchFamily="18" charset="0"/>
      <p:regular r:id="rId53"/>
    </p:embeddedFont>
    <p:embeddedFont>
      <p:font typeface="SVN-Poky's" panose="020B0606040200020203" pitchFamily="34" charset="0"/>
      <p:regular r:id="rId54"/>
    </p:embeddedFont>
    <p:embeddedFont>
      <p:font typeface="SVN-SAF" panose="02040603050506020204" pitchFamily="18" charset="0"/>
      <p:regular r:id="rId55"/>
    </p:embeddedFont>
    <p:embeddedFont>
      <p:font typeface="UTM Avo" panose="02040603050506020204" pitchFamily="18" charset="0"/>
      <p:regular r:id="rId56"/>
      <p:bold r:id="rId57"/>
      <p:italic r:id="rId58"/>
      <p:boldItalic r:id="rId59"/>
    </p:embeddedFont>
    <p:embeddedFont>
      <p:font typeface="UTM Avo Bold" panose="020B0604020202020204"/>
      <p:regular r:id="rId60"/>
      <p:bold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8D1"/>
    <a:srgbClr val="945200"/>
    <a:srgbClr val="C9A8DC"/>
    <a:srgbClr val="8EDDBE"/>
    <a:srgbClr val="DE6542"/>
    <a:srgbClr val="FED437"/>
    <a:srgbClr val="4B3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56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1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5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9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9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99F2A92-01DA-E42A-4978-671158F6D927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724E9-5186-6CFC-ED72-4F14E9BA42A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8B360-05B9-4CA7-365C-1738938ECD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AAE7E-FB5F-2809-8C00-3ED0B93174B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9653" y="-27080937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58A917-4B13-84C2-C235-6F1DCE12E5C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EC9CB2-F2C4-994D-01C0-89C71945982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5400" y="30466393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E5F68F-84FB-3AA7-63E4-15E0FC9E1FE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6A5EEBEB-9937-486C-A3CD-D5DD78A5727E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12/29/2025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1371600">
              <a:defRPr/>
            </a:pPr>
            <a:fld id="{21B7FBA3-B487-44E8-81E6-BA49CFAD48F4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9653" y="-27080937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65400" y="30466393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33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5.emf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4.emf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1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3.svg"/><Relationship Id="rId7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83.svg"/><Relationship Id="rId4" Type="http://schemas.openxmlformats.org/officeDocument/2006/relationships/image" Target="../media/image74.png"/><Relationship Id="rId9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3.svg"/><Relationship Id="rId7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emf"/><Relationship Id="rId5" Type="http://schemas.openxmlformats.org/officeDocument/2006/relationships/image" Target="../media/image75.svg"/><Relationship Id="rId10" Type="http://schemas.openxmlformats.org/officeDocument/2006/relationships/image" Target="../media/image83.svg"/><Relationship Id="rId4" Type="http://schemas.openxmlformats.org/officeDocument/2006/relationships/image" Target="../media/image74.png"/><Relationship Id="rId9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3.svg"/><Relationship Id="rId7" Type="http://schemas.openxmlformats.org/officeDocument/2006/relationships/image" Target="../media/image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73.svg"/><Relationship Id="rId7" Type="http://schemas.openxmlformats.org/officeDocument/2006/relationships/image" Target="../media/image8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81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73.sv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73.svg"/><Relationship Id="rId7" Type="http://schemas.openxmlformats.org/officeDocument/2006/relationships/image" Target="../media/image8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emf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svg"/><Relationship Id="rId7" Type="http://schemas.openxmlformats.org/officeDocument/2006/relationships/image" Target="../media/image29.svg"/><Relationship Id="rId12" Type="http://schemas.openxmlformats.org/officeDocument/2006/relationships/image" Target="../media/image3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6.sv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9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9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9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9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12" Type="http://schemas.openxmlformats.org/officeDocument/2006/relationships/image" Target="../media/image37.svg"/><Relationship Id="rId17" Type="http://schemas.openxmlformats.org/officeDocument/2006/relationships/image" Target="../media/image40.png"/><Relationship Id="rId2" Type="http://schemas.openxmlformats.org/officeDocument/2006/relationships/image" Target="../media/image5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4.svg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image" Target="../media/image33.png"/><Relationship Id="rId9" Type="http://schemas.openxmlformats.org/officeDocument/2006/relationships/image" Target="../media/image13.png"/><Relationship Id="rId14" Type="http://schemas.openxmlformats.org/officeDocument/2006/relationships/image" Target="../media/image3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12" Type="http://schemas.openxmlformats.org/officeDocument/2006/relationships/image" Target="../media/image37.svg"/><Relationship Id="rId17" Type="http://schemas.openxmlformats.org/officeDocument/2006/relationships/image" Target="../media/image40.png"/><Relationship Id="rId2" Type="http://schemas.openxmlformats.org/officeDocument/2006/relationships/image" Target="../media/image5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4.svg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image" Target="../media/image33.png"/><Relationship Id="rId9" Type="http://schemas.openxmlformats.org/officeDocument/2006/relationships/image" Target="../media/image13.png"/><Relationship Id="rId14" Type="http://schemas.openxmlformats.org/officeDocument/2006/relationships/image" Target="../media/image3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6.svg"/><Relationship Id="rId7" Type="http://schemas.openxmlformats.org/officeDocument/2006/relationships/image" Target="../media/image1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31.svg"/><Relationship Id="rId10" Type="http://schemas.openxmlformats.org/officeDocument/2006/relationships/image" Target="../media/image115.emf"/><Relationship Id="rId4" Type="http://schemas.openxmlformats.org/officeDocument/2006/relationships/image" Target="../media/image30.png"/><Relationship Id="rId9" Type="http://schemas.openxmlformats.org/officeDocument/2006/relationships/image" Target="../media/image114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6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63.sv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pn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65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70.png"/><Relationship Id="rId3" Type="http://schemas.openxmlformats.org/officeDocument/2006/relationships/image" Target="../media/image67.svg"/><Relationship Id="rId7" Type="http://schemas.openxmlformats.org/officeDocument/2006/relationships/image" Target="../media/image56.png"/><Relationship Id="rId12" Type="http://schemas.openxmlformats.org/officeDocument/2006/relationships/image" Target="../media/image6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8.png"/><Relationship Id="rId5" Type="http://schemas.openxmlformats.org/officeDocument/2006/relationships/image" Target="../media/image54.png"/><Relationship Id="rId10" Type="http://schemas.openxmlformats.org/officeDocument/2006/relationships/image" Target="../media/image61.svg"/><Relationship Id="rId4" Type="http://schemas.openxmlformats.org/officeDocument/2006/relationships/image" Target="../media/image50.png"/><Relationship Id="rId9" Type="http://schemas.openxmlformats.org/officeDocument/2006/relationships/image" Target="../media/image60.png"/><Relationship Id="rId14" Type="http://schemas.openxmlformats.org/officeDocument/2006/relationships/image" Target="../media/image7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12" Type="http://schemas.openxmlformats.org/officeDocument/2006/relationships/image" Target="../media/image37.svg"/><Relationship Id="rId17" Type="http://schemas.openxmlformats.org/officeDocument/2006/relationships/image" Target="../media/image40.png"/><Relationship Id="rId2" Type="http://schemas.openxmlformats.org/officeDocument/2006/relationships/image" Target="../media/image5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6.png"/><Relationship Id="rId5" Type="http://schemas.openxmlformats.org/officeDocument/2006/relationships/image" Target="../media/image34.svg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image" Target="../media/image33.png"/><Relationship Id="rId9" Type="http://schemas.openxmlformats.org/officeDocument/2006/relationships/image" Target="../media/image13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sv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emf"/><Relationship Id="rId5" Type="http://schemas.openxmlformats.org/officeDocument/2006/relationships/image" Target="../media/image75.svg"/><Relationship Id="rId10" Type="http://schemas.openxmlformats.org/officeDocument/2006/relationships/image" Target="../media/image80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346884">
            <a:off x="-1857033" y="5613862"/>
            <a:ext cx="3714067" cy="2915542"/>
          </a:xfrm>
          <a:custGeom>
            <a:avLst/>
            <a:gdLst/>
            <a:ahLst/>
            <a:cxnLst/>
            <a:rect l="l" t="t" r="r" b="b"/>
            <a:pathLst>
              <a:path w="3714067" h="2915542">
                <a:moveTo>
                  <a:pt x="0" y="0"/>
                </a:moveTo>
                <a:lnTo>
                  <a:pt x="3714066" y="0"/>
                </a:lnTo>
                <a:lnTo>
                  <a:pt x="3714066" y="2915542"/>
                </a:lnTo>
                <a:lnTo>
                  <a:pt x="0" y="2915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95204" y="1476175"/>
            <a:ext cx="13097591" cy="7334651"/>
          </a:xfrm>
          <a:custGeom>
            <a:avLst/>
            <a:gdLst/>
            <a:ahLst/>
            <a:cxnLst/>
            <a:rect l="l" t="t" r="r" b="b"/>
            <a:pathLst>
              <a:path w="13097591" h="7334651">
                <a:moveTo>
                  <a:pt x="0" y="0"/>
                </a:moveTo>
                <a:lnTo>
                  <a:pt x="13097592" y="0"/>
                </a:lnTo>
                <a:lnTo>
                  <a:pt x="13097592" y="7334650"/>
                </a:lnTo>
                <a:lnTo>
                  <a:pt x="0" y="7334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86208" y="4897646"/>
            <a:ext cx="5562409" cy="5164531"/>
          </a:xfrm>
          <a:custGeom>
            <a:avLst/>
            <a:gdLst/>
            <a:ahLst/>
            <a:cxnLst/>
            <a:rect l="l" t="t" r="r" b="b"/>
            <a:pathLst>
              <a:path w="5562409" h="5164531">
                <a:moveTo>
                  <a:pt x="0" y="0"/>
                </a:moveTo>
                <a:lnTo>
                  <a:pt x="5562409" y="0"/>
                </a:lnTo>
                <a:lnTo>
                  <a:pt x="5562409" y="5164532"/>
                </a:lnTo>
                <a:lnTo>
                  <a:pt x="0" y="5164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1174045" y="292027"/>
            <a:ext cx="6800212" cy="4584779"/>
          </a:xfrm>
          <a:custGeom>
            <a:avLst/>
            <a:gdLst/>
            <a:ahLst/>
            <a:cxnLst/>
            <a:rect l="l" t="t" r="r" b="b"/>
            <a:pathLst>
              <a:path w="6800212" h="4584779">
                <a:moveTo>
                  <a:pt x="6800212" y="0"/>
                </a:moveTo>
                <a:lnTo>
                  <a:pt x="0" y="0"/>
                </a:lnTo>
                <a:lnTo>
                  <a:pt x="0" y="4584779"/>
                </a:lnTo>
                <a:lnTo>
                  <a:pt x="6800212" y="4584779"/>
                </a:lnTo>
                <a:lnTo>
                  <a:pt x="680021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5874">
            <a:off x="4651407" y="683203"/>
            <a:ext cx="1746983" cy="2595313"/>
          </a:xfrm>
          <a:custGeom>
            <a:avLst/>
            <a:gdLst/>
            <a:ahLst/>
            <a:cxnLst/>
            <a:rect l="l" t="t" r="r" b="b"/>
            <a:pathLst>
              <a:path w="1746983" h="2595313">
                <a:moveTo>
                  <a:pt x="0" y="0"/>
                </a:moveTo>
                <a:lnTo>
                  <a:pt x="1746983" y="0"/>
                </a:lnTo>
                <a:lnTo>
                  <a:pt x="1746983" y="2595313"/>
                </a:lnTo>
                <a:lnTo>
                  <a:pt x="0" y="25953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461737">
            <a:off x="15378227" y="-1028700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8501" y="7518617"/>
            <a:ext cx="2432121" cy="2584417"/>
          </a:xfrm>
          <a:custGeom>
            <a:avLst/>
            <a:gdLst/>
            <a:ahLst/>
            <a:cxnLst/>
            <a:rect l="l" t="t" r="r" b="b"/>
            <a:pathLst>
              <a:path w="2432121" h="2584417">
                <a:moveTo>
                  <a:pt x="0" y="0"/>
                </a:moveTo>
                <a:lnTo>
                  <a:pt x="2432121" y="0"/>
                </a:lnTo>
                <a:lnTo>
                  <a:pt x="2432121" y="2584417"/>
                </a:lnTo>
                <a:lnTo>
                  <a:pt x="0" y="25844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35426" y="-241912"/>
            <a:ext cx="1755871" cy="1270612"/>
          </a:xfrm>
          <a:custGeom>
            <a:avLst/>
            <a:gdLst/>
            <a:ahLst/>
            <a:cxnLst/>
            <a:rect l="l" t="t" r="r" b="b"/>
            <a:pathLst>
              <a:path w="1755871" h="1270612">
                <a:moveTo>
                  <a:pt x="0" y="0"/>
                </a:moveTo>
                <a:lnTo>
                  <a:pt x="1755871" y="0"/>
                </a:lnTo>
                <a:lnTo>
                  <a:pt x="1755871" y="1270612"/>
                </a:lnTo>
                <a:lnTo>
                  <a:pt x="0" y="12706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5814397" y="2683367"/>
            <a:ext cx="6659206" cy="867473"/>
            <a:chOff x="0" y="0"/>
            <a:chExt cx="1753865" cy="22847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53865" cy="228470"/>
            </a:xfrm>
            <a:custGeom>
              <a:avLst/>
              <a:gdLst/>
              <a:ahLst/>
              <a:cxnLst/>
              <a:rect l="l" t="t" r="r" b="b"/>
              <a:pathLst>
                <a:path w="1753865" h="228470">
                  <a:moveTo>
                    <a:pt x="59292" y="0"/>
                  </a:moveTo>
                  <a:lnTo>
                    <a:pt x="1694573" y="0"/>
                  </a:lnTo>
                  <a:cubicBezTo>
                    <a:pt x="1710298" y="0"/>
                    <a:pt x="1725379" y="6247"/>
                    <a:pt x="1736499" y="17366"/>
                  </a:cubicBezTo>
                  <a:cubicBezTo>
                    <a:pt x="1747618" y="28486"/>
                    <a:pt x="1753865" y="43567"/>
                    <a:pt x="1753865" y="59292"/>
                  </a:cubicBezTo>
                  <a:lnTo>
                    <a:pt x="1753865" y="169178"/>
                  </a:lnTo>
                  <a:cubicBezTo>
                    <a:pt x="1753865" y="184904"/>
                    <a:pt x="1747618" y="199985"/>
                    <a:pt x="1736499" y="211104"/>
                  </a:cubicBezTo>
                  <a:cubicBezTo>
                    <a:pt x="1725379" y="222224"/>
                    <a:pt x="1710298" y="228470"/>
                    <a:pt x="1694573" y="228470"/>
                  </a:cubicBezTo>
                  <a:lnTo>
                    <a:pt x="59292" y="228470"/>
                  </a:lnTo>
                  <a:cubicBezTo>
                    <a:pt x="43567" y="228470"/>
                    <a:pt x="28486" y="222224"/>
                    <a:pt x="17366" y="211104"/>
                  </a:cubicBezTo>
                  <a:cubicBezTo>
                    <a:pt x="6247" y="199985"/>
                    <a:pt x="0" y="184904"/>
                    <a:pt x="0" y="169178"/>
                  </a:cubicBezTo>
                  <a:lnTo>
                    <a:pt x="0" y="59292"/>
                  </a:lnTo>
                  <a:cubicBezTo>
                    <a:pt x="0" y="43567"/>
                    <a:pt x="6247" y="28486"/>
                    <a:pt x="17366" y="17366"/>
                  </a:cubicBezTo>
                  <a:cubicBezTo>
                    <a:pt x="28486" y="6247"/>
                    <a:pt x="43567" y="0"/>
                    <a:pt x="59292" y="0"/>
                  </a:cubicBezTo>
                  <a:close/>
                </a:path>
              </a:pathLst>
            </a:custGeom>
            <a:solidFill>
              <a:srgbClr val="8EDDBE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53865" cy="2665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446002" y="8454422"/>
            <a:ext cx="1513013" cy="1607755"/>
          </a:xfrm>
          <a:custGeom>
            <a:avLst/>
            <a:gdLst/>
            <a:ahLst/>
            <a:cxnLst/>
            <a:rect l="l" t="t" r="r" b="b"/>
            <a:pathLst>
              <a:path w="1513013" h="1607755">
                <a:moveTo>
                  <a:pt x="0" y="0"/>
                </a:moveTo>
                <a:lnTo>
                  <a:pt x="1513013" y="0"/>
                </a:lnTo>
                <a:lnTo>
                  <a:pt x="1513013" y="1607756"/>
                </a:lnTo>
                <a:lnTo>
                  <a:pt x="0" y="16077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959015" y="6082531"/>
            <a:ext cx="8682307" cy="684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5"/>
              </a:lnSpc>
            </a:pPr>
            <a:r>
              <a:rPr lang="en-US" sz="4204" b="1" dirty="0">
                <a:solidFill>
                  <a:srgbClr val="4B330A"/>
                </a:solidFill>
                <a:latin typeface="UTM Avo" panose="02040603050506020204" pitchFamily="18"/>
                <a:ea typeface="SVN-Poky's"/>
                <a:cs typeface="SVN-Poky's"/>
                <a:sym typeface="SVN-Poky's"/>
              </a:rPr>
              <a:t>(Trang 107,108)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52207-D94A-C19A-C26F-7854732FA5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429" y="138044"/>
            <a:ext cx="1719130" cy="2186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13B67D-C7CD-6BDB-7637-BAA57351A1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22" y="6155451"/>
            <a:ext cx="1673507" cy="1719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C05D5E-97CE-8D79-68DE-4DA1150ECE8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47893" y="3768178"/>
            <a:ext cx="9203514" cy="2683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C087C5-EDDA-357F-CE59-BD456FFA87F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59015" y="2647829"/>
            <a:ext cx="8452185" cy="997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0223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376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05298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11421" y="783149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58390" y="2898697"/>
            <a:ext cx="855826" cy="1068114"/>
          </a:xfrm>
          <a:custGeom>
            <a:avLst/>
            <a:gdLst/>
            <a:ahLst/>
            <a:cxnLst/>
            <a:rect l="l" t="t" r="r" b="b"/>
            <a:pathLst>
              <a:path w="855826" h="1068114">
                <a:moveTo>
                  <a:pt x="0" y="0"/>
                </a:moveTo>
                <a:lnTo>
                  <a:pt x="855826" y="0"/>
                </a:lnTo>
                <a:lnTo>
                  <a:pt x="855826" y="1068113"/>
                </a:lnTo>
                <a:lnTo>
                  <a:pt x="0" y="1068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0682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00836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09891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11421" y="6962302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11421" y="6093111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1"/>
                </a:lnTo>
                <a:lnTo>
                  <a:pt x="0" y="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11421" y="5223919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BFD2D65-DBF8-C546-F997-57081DBE1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050149"/>
              </p:ext>
            </p:extLst>
          </p:nvPr>
        </p:nvGraphicFramePr>
        <p:xfrm>
          <a:off x="9144000" y="1714501"/>
          <a:ext cx="6934200" cy="315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10594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045191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17" name="TextBox 9">
            <a:extLst>
              <a:ext uri="{FF2B5EF4-FFF2-40B4-BE49-F238E27FC236}">
                <a16:creationId xmlns:a16="http://schemas.microsoft.com/office/drawing/2014/main" id="{1D589839-0D53-B049-85D8-779CBB685A04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CCEE4-D165-27C3-A7E1-D8384DCF8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FE322C-E234-B5D6-AA6C-3E34A7B4B539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A7C4CD-C36D-8C76-D974-C075F0582E6B}"/>
              </a:ext>
            </a:extLst>
          </p:cNvPr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01898BE-9825-55D4-8109-DD1D2E454DEE}"/>
              </a:ext>
            </a:extLst>
          </p:cNvPr>
          <p:cNvSpPr/>
          <p:nvPr/>
        </p:nvSpPr>
        <p:spPr>
          <a:xfrm>
            <a:off x="300223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3043F0B-38FC-5560-E58F-4C74DDE74517}"/>
              </a:ext>
            </a:extLst>
          </p:cNvPr>
          <p:cNvSpPr/>
          <p:nvPr/>
        </p:nvSpPr>
        <p:spPr>
          <a:xfrm>
            <a:off x="400376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1985A0B-C1A8-FC25-DA71-D32351E42340}"/>
              </a:ext>
            </a:extLst>
          </p:cNvPr>
          <p:cNvSpPr/>
          <p:nvPr/>
        </p:nvSpPr>
        <p:spPr>
          <a:xfrm>
            <a:off x="5005298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85F95C3-9EE6-9A3A-664B-D03A41ADE20C}"/>
              </a:ext>
            </a:extLst>
          </p:cNvPr>
          <p:cNvSpPr/>
          <p:nvPr/>
        </p:nvSpPr>
        <p:spPr>
          <a:xfrm>
            <a:off x="9011421" y="783149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68E734B-0448-5931-8396-6F9800AB8402}"/>
              </a:ext>
            </a:extLst>
          </p:cNvPr>
          <p:cNvSpPr/>
          <p:nvPr/>
        </p:nvSpPr>
        <p:spPr>
          <a:xfrm>
            <a:off x="1958390" y="2898697"/>
            <a:ext cx="855826" cy="1068114"/>
          </a:xfrm>
          <a:custGeom>
            <a:avLst/>
            <a:gdLst/>
            <a:ahLst/>
            <a:cxnLst/>
            <a:rect l="l" t="t" r="r" b="b"/>
            <a:pathLst>
              <a:path w="855826" h="1068114">
                <a:moveTo>
                  <a:pt x="0" y="0"/>
                </a:moveTo>
                <a:lnTo>
                  <a:pt x="855826" y="0"/>
                </a:lnTo>
                <a:lnTo>
                  <a:pt x="855826" y="1068113"/>
                </a:lnTo>
                <a:lnTo>
                  <a:pt x="0" y="10681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7DA9629-CBF4-A877-30F9-230A65503A48}"/>
              </a:ext>
            </a:extLst>
          </p:cNvPr>
          <p:cNvSpPr/>
          <p:nvPr/>
        </p:nvSpPr>
        <p:spPr>
          <a:xfrm>
            <a:off x="600682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F88088F-3CFA-6638-5AB1-55CA0E016EF4}"/>
              </a:ext>
            </a:extLst>
          </p:cNvPr>
          <p:cNvSpPr/>
          <p:nvPr/>
        </p:nvSpPr>
        <p:spPr>
          <a:xfrm>
            <a:off x="700836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E5C165F-26A9-E1C3-2708-D2AA0F9B4BC4}"/>
              </a:ext>
            </a:extLst>
          </p:cNvPr>
          <p:cNvSpPr/>
          <p:nvPr/>
        </p:nvSpPr>
        <p:spPr>
          <a:xfrm>
            <a:off x="8009891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4A355FF-2C70-F747-CF83-B7D052BE9B77}"/>
              </a:ext>
            </a:extLst>
          </p:cNvPr>
          <p:cNvSpPr/>
          <p:nvPr/>
        </p:nvSpPr>
        <p:spPr>
          <a:xfrm>
            <a:off x="9011421" y="6962302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EE57416-F430-A850-F053-9FCAC1C590AD}"/>
              </a:ext>
            </a:extLst>
          </p:cNvPr>
          <p:cNvSpPr/>
          <p:nvPr/>
        </p:nvSpPr>
        <p:spPr>
          <a:xfrm>
            <a:off x="9011421" y="6093111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1"/>
                </a:lnTo>
                <a:lnTo>
                  <a:pt x="0" y="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8553A6AA-2A8B-D0C0-9A2C-FB10F70F23F8}"/>
              </a:ext>
            </a:extLst>
          </p:cNvPr>
          <p:cNvSpPr/>
          <p:nvPr/>
        </p:nvSpPr>
        <p:spPr>
          <a:xfrm>
            <a:off x="9011421" y="5223919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DF91F06-6C55-E909-8E3F-9EB194773A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486717"/>
              </p:ext>
            </p:extLst>
          </p:nvPr>
        </p:nvGraphicFramePr>
        <p:xfrm>
          <a:off x="9143999" y="2020936"/>
          <a:ext cx="6934200" cy="3151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10594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045191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1BCAEF7F-EC63-75D0-3078-1442A5DDA1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20922" y="1073984"/>
            <a:ext cx="7696201" cy="1087167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C0C35195-35A6-8A95-1C34-EC13A1EDC316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</p:spTree>
    <p:extLst>
      <p:ext uri="{BB962C8B-B14F-4D97-AF65-F5344CB8AC3E}">
        <p14:creationId xmlns:p14="http://schemas.microsoft.com/office/powerpoint/2010/main" val="19364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0223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376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05298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0682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0836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41401" y="2764100"/>
            <a:ext cx="1018200" cy="992745"/>
          </a:xfrm>
          <a:custGeom>
            <a:avLst/>
            <a:gdLst/>
            <a:ahLst/>
            <a:cxnLst/>
            <a:rect l="l" t="t" r="r" b="b"/>
            <a:pathLst>
              <a:path w="1018200" h="992745">
                <a:moveTo>
                  <a:pt x="0" y="0"/>
                </a:moveTo>
                <a:lnTo>
                  <a:pt x="1018200" y="0"/>
                </a:lnTo>
                <a:lnTo>
                  <a:pt x="1018200" y="992745"/>
                </a:lnTo>
                <a:lnTo>
                  <a:pt x="0" y="992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D8A5994-9693-B127-C7BD-B6CC3DB06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544602"/>
              </p:ext>
            </p:extLst>
          </p:nvPr>
        </p:nvGraphicFramePr>
        <p:xfrm>
          <a:off x="8305800" y="3390900"/>
          <a:ext cx="7696202" cy="376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1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322918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446441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12" name="TextBox 9">
            <a:extLst>
              <a:ext uri="{FF2B5EF4-FFF2-40B4-BE49-F238E27FC236}">
                <a16:creationId xmlns:a16="http://schemas.microsoft.com/office/drawing/2014/main" id="{78F3EE94-E111-4352-939A-503790B8781A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A936AF-0CC4-EE3D-4A08-5D103B84A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C6D2B5-8A8B-C9AC-83C4-2C6A566B6D19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099ECD2-5CC9-997A-094F-4303A58F3066}"/>
              </a:ext>
            </a:extLst>
          </p:cNvPr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98198A2-BD88-FB1D-D35F-BC6D3E775033}"/>
              </a:ext>
            </a:extLst>
          </p:cNvPr>
          <p:cNvSpPr/>
          <p:nvPr/>
        </p:nvSpPr>
        <p:spPr>
          <a:xfrm>
            <a:off x="300223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997540D-5993-3DE4-3CFC-9795BAD400E2}"/>
              </a:ext>
            </a:extLst>
          </p:cNvPr>
          <p:cNvSpPr/>
          <p:nvPr/>
        </p:nvSpPr>
        <p:spPr>
          <a:xfrm>
            <a:off x="400376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439D38-2E8B-1F3D-512E-0CCB89B9F2FD}"/>
              </a:ext>
            </a:extLst>
          </p:cNvPr>
          <p:cNvSpPr/>
          <p:nvPr/>
        </p:nvSpPr>
        <p:spPr>
          <a:xfrm>
            <a:off x="5005298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D2BFB7A-D042-ECD5-C912-8D173161B866}"/>
              </a:ext>
            </a:extLst>
          </p:cNvPr>
          <p:cNvSpPr/>
          <p:nvPr/>
        </p:nvSpPr>
        <p:spPr>
          <a:xfrm>
            <a:off x="600682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0388B6F-2002-A208-7EEB-391E587EF7E8}"/>
              </a:ext>
            </a:extLst>
          </p:cNvPr>
          <p:cNvSpPr/>
          <p:nvPr/>
        </p:nvSpPr>
        <p:spPr>
          <a:xfrm>
            <a:off x="700836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35CE3CE-90A4-10EA-62F4-34F13180B14D}"/>
              </a:ext>
            </a:extLst>
          </p:cNvPr>
          <p:cNvSpPr/>
          <p:nvPr/>
        </p:nvSpPr>
        <p:spPr>
          <a:xfrm>
            <a:off x="1841401" y="2764100"/>
            <a:ext cx="1018200" cy="992745"/>
          </a:xfrm>
          <a:custGeom>
            <a:avLst/>
            <a:gdLst/>
            <a:ahLst/>
            <a:cxnLst/>
            <a:rect l="l" t="t" r="r" b="b"/>
            <a:pathLst>
              <a:path w="1018200" h="992745">
                <a:moveTo>
                  <a:pt x="0" y="0"/>
                </a:moveTo>
                <a:lnTo>
                  <a:pt x="1018200" y="0"/>
                </a:lnTo>
                <a:lnTo>
                  <a:pt x="1018200" y="992745"/>
                </a:lnTo>
                <a:lnTo>
                  <a:pt x="0" y="992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DEA72EC-4937-4F5F-19FA-8B9793EC2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970994"/>
              </p:ext>
            </p:extLst>
          </p:nvPr>
        </p:nvGraphicFramePr>
        <p:xfrm>
          <a:off x="8305800" y="3390900"/>
          <a:ext cx="7696202" cy="376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1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322918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446441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67ED2D0-C2ED-4470-0464-17B2E1DC24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7174" y="2173305"/>
            <a:ext cx="7696201" cy="1087167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6B3D2ED6-803F-2281-8360-E2E6DBC3DFFE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</p:spTree>
    <p:extLst>
      <p:ext uri="{BB962C8B-B14F-4D97-AF65-F5344CB8AC3E}">
        <p14:creationId xmlns:p14="http://schemas.microsoft.com/office/powerpoint/2010/main" val="18460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0223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376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05298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0682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0836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1713" y="2764100"/>
            <a:ext cx="1152503" cy="1070387"/>
          </a:xfrm>
          <a:custGeom>
            <a:avLst/>
            <a:gdLst/>
            <a:ahLst/>
            <a:cxnLst/>
            <a:rect l="l" t="t" r="r" b="b"/>
            <a:pathLst>
              <a:path w="1152503" h="1070387">
                <a:moveTo>
                  <a:pt x="0" y="0"/>
                </a:moveTo>
                <a:lnTo>
                  <a:pt x="1152503" y="0"/>
                </a:lnTo>
                <a:lnTo>
                  <a:pt x="1152503" y="1070388"/>
                </a:lnTo>
                <a:lnTo>
                  <a:pt x="0" y="1070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09891" y="783149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09891" y="7118631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09891" y="6405768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1"/>
                </a:lnTo>
                <a:lnTo>
                  <a:pt x="0" y="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009891" y="569290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009891" y="4980041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009891" y="4267178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009891" y="3554315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1"/>
                </a:lnTo>
                <a:lnTo>
                  <a:pt x="0" y="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D0162D9-04CD-D232-F791-DB0B4A4184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28850"/>
              </p:ext>
            </p:extLst>
          </p:nvPr>
        </p:nvGraphicFramePr>
        <p:xfrm>
          <a:off x="9211314" y="2948238"/>
          <a:ext cx="6934200" cy="3507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864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6207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19" name="TextBox 9">
            <a:extLst>
              <a:ext uri="{FF2B5EF4-FFF2-40B4-BE49-F238E27FC236}">
                <a16:creationId xmlns:a16="http://schemas.microsoft.com/office/drawing/2014/main" id="{8FB1F40F-B97A-2EEC-6CE8-4E7A004F75A0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44ED4-1BEA-87CF-CD77-0499D8F51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29B715-8CF7-1C0C-5379-8F5DB9217044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B72764-EBD7-7078-7CD0-7397A3936226}"/>
              </a:ext>
            </a:extLst>
          </p:cNvPr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7BCB698-ED1D-6B26-ACDE-7FEB8FD3561A}"/>
              </a:ext>
            </a:extLst>
          </p:cNvPr>
          <p:cNvSpPr/>
          <p:nvPr/>
        </p:nvSpPr>
        <p:spPr>
          <a:xfrm>
            <a:off x="300223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3534686-4077-F143-0F77-FEC1D56C0A19}"/>
              </a:ext>
            </a:extLst>
          </p:cNvPr>
          <p:cNvSpPr/>
          <p:nvPr/>
        </p:nvSpPr>
        <p:spPr>
          <a:xfrm>
            <a:off x="400376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B06033D-8E9D-1395-2308-519BFEB53327}"/>
              </a:ext>
            </a:extLst>
          </p:cNvPr>
          <p:cNvSpPr/>
          <p:nvPr/>
        </p:nvSpPr>
        <p:spPr>
          <a:xfrm>
            <a:off x="5005298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231EBE6-AF2A-B0E6-6F28-A75F5DBA6165}"/>
              </a:ext>
            </a:extLst>
          </p:cNvPr>
          <p:cNvSpPr/>
          <p:nvPr/>
        </p:nvSpPr>
        <p:spPr>
          <a:xfrm>
            <a:off x="600682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C16763F-9090-9C0C-F09E-FCB47ABA5555}"/>
              </a:ext>
            </a:extLst>
          </p:cNvPr>
          <p:cNvSpPr/>
          <p:nvPr/>
        </p:nvSpPr>
        <p:spPr>
          <a:xfrm>
            <a:off x="700836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9B7B07F-82E0-A0B8-36C5-BC882DA8C0BA}"/>
              </a:ext>
            </a:extLst>
          </p:cNvPr>
          <p:cNvSpPr/>
          <p:nvPr/>
        </p:nvSpPr>
        <p:spPr>
          <a:xfrm>
            <a:off x="1661713" y="2764100"/>
            <a:ext cx="1152503" cy="1070387"/>
          </a:xfrm>
          <a:custGeom>
            <a:avLst/>
            <a:gdLst/>
            <a:ahLst/>
            <a:cxnLst/>
            <a:rect l="l" t="t" r="r" b="b"/>
            <a:pathLst>
              <a:path w="1152503" h="1070387">
                <a:moveTo>
                  <a:pt x="0" y="0"/>
                </a:moveTo>
                <a:lnTo>
                  <a:pt x="1152503" y="0"/>
                </a:lnTo>
                <a:lnTo>
                  <a:pt x="1152503" y="1070388"/>
                </a:lnTo>
                <a:lnTo>
                  <a:pt x="0" y="1070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B6A3789-BD36-9668-63BA-8D5C348FFB0A}"/>
              </a:ext>
            </a:extLst>
          </p:cNvPr>
          <p:cNvSpPr/>
          <p:nvPr/>
        </p:nvSpPr>
        <p:spPr>
          <a:xfrm>
            <a:off x="8009891" y="783149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2C17F05-383E-3194-915F-BDF47AA2EC0A}"/>
              </a:ext>
            </a:extLst>
          </p:cNvPr>
          <p:cNvSpPr/>
          <p:nvPr/>
        </p:nvSpPr>
        <p:spPr>
          <a:xfrm>
            <a:off x="8009891" y="7118631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F27C2622-2759-C96C-9CA1-5382C139563C}"/>
              </a:ext>
            </a:extLst>
          </p:cNvPr>
          <p:cNvSpPr/>
          <p:nvPr/>
        </p:nvSpPr>
        <p:spPr>
          <a:xfrm>
            <a:off x="8009891" y="6405768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1"/>
                </a:lnTo>
                <a:lnTo>
                  <a:pt x="0" y="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5FF9D9BB-DBB8-17E3-F6F0-4DE24716AB46}"/>
              </a:ext>
            </a:extLst>
          </p:cNvPr>
          <p:cNvSpPr/>
          <p:nvPr/>
        </p:nvSpPr>
        <p:spPr>
          <a:xfrm>
            <a:off x="8009891" y="569290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F97953D-571F-E5B9-9FB0-471AC53DEA66}"/>
              </a:ext>
            </a:extLst>
          </p:cNvPr>
          <p:cNvSpPr/>
          <p:nvPr/>
        </p:nvSpPr>
        <p:spPr>
          <a:xfrm>
            <a:off x="8009891" y="4980041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78243C81-3D31-8312-BB50-0D0238F80A4C}"/>
              </a:ext>
            </a:extLst>
          </p:cNvPr>
          <p:cNvSpPr/>
          <p:nvPr/>
        </p:nvSpPr>
        <p:spPr>
          <a:xfrm>
            <a:off x="8009891" y="4267178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14A60D32-7BAC-1590-12DF-44B34DB51C37}"/>
              </a:ext>
            </a:extLst>
          </p:cNvPr>
          <p:cNvSpPr/>
          <p:nvPr/>
        </p:nvSpPr>
        <p:spPr>
          <a:xfrm>
            <a:off x="8009891" y="3554315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1"/>
                </a:lnTo>
                <a:lnTo>
                  <a:pt x="0" y="8691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BDE70B9-FB13-F617-6CC4-A33BAFD2D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963900"/>
              </p:ext>
            </p:extLst>
          </p:nvPr>
        </p:nvGraphicFramePr>
        <p:xfrm>
          <a:off x="9211314" y="2948238"/>
          <a:ext cx="6934200" cy="3507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1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864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6207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E8D5260-B406-4BBD-1B1D-536146B31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2765" y="1855806"/>
            <a:ext cx="7696201" cy="1087167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1E279AF0-9D92-3EBB-265F-63714C85503F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</p:spTree>
    <p:extLst>
      <p:ext uri="{BB962C8B-B14F-4D97-AF65-F5344CB8AC3E}">
        <p14:creationId xmlns:p14="http://schemas.microsoft.com/office/powerpoint/2010/main" val="25601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31381" y="1394033"/>
            <a:ext cx="985803" cy="1416723"/>
          </a:xfrm>
          <a:custGeom>
            <a:avLst/>
            <a:gdLst/>
            <a:ahLst/>
            <a:cxnLst/>
            <a:rect l="l" t="t" r="r" b="b"/>
            <a:pathLst>
              <a:path w="985803" h="1416723">
                <a:moveTo>
                  <a:pt x="0" y="0"/>
                </a:moveTo>
                <a:lnTo>
                  <a:pt x="985803" y="0"/>
                </a:lnTo>
                <a:lnTo>
                  <a:pt x="985803" y="1416724"/>
                </a:lnTo>
                <a:lnTo>
                  <a:pt x="0" y="1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94781" y="1484851"/>
            <a:ext cx="6496715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Trả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lời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câu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hỏi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680695-58BD-94C6-67D0-26C3D84FB4DC}"/>
              </a:ext>
            </a:extLst>
          </p:cNvPr>
          <p:cNvSpPr txBox="1"/>
          <p:nvPr/>
        </p:nvSpPr>
        <p:spPr>
          <a:xfrm>
            <a:off x="3161713" y="3006537"/>
            <a:ext cx="13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UTM Avo" panose="02040603050506020204" pitchFamily="18"/>
              </a:rPr>
              <a:t>Số 27 gồm mấy chục, mấy đơn vị?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BD03DD0-D04D-87E5-9D85-ADE8BAFD1966}"/>
              </a:ext>
            </a:extLst>
          </p:cNvPr>
          <p:cNvSpPr/>
          <p:nvPr/>
        </p:nvSpPr>
        <p:spPr>
          <a:xfrm>
            <a:off x="1995225" y="2898697"/>
            <a:ext cx="997388" cy="1231344"/>
          </a:xfrm>
          <a:custGeom>
            <a:avLst/>
            <a:gdLst/>
            <a:ahLst/>
            <a:cxnLst/>
            <a:rect l="l" t="t" r="r" b="b"/>
            <a:pathLst>
              <a:path w="997388" h="1231344">
                <a:moveTo>
                  <a:pt x="0" y="0"/>
                </a:moveTo>
                <a:lnTo>
                  <a:pt x="997389" y="0"/>
                </a:lnTo>
                <a:lnTo>
                  <a:pt x="997389" y="1231343"/>
                </a:lnTo>
                <a:lnTo>
                  <a:pt x="0" y="1231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DC570AC-47E9-893A-F3C9-EC830616A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809866"/>
              </p:ext>
            </p:extLst>
          </p:nvPr>
        </p:nvGraphicFramePr>
        <p:xfrm>
          <a:off x="4800600" y="4380121"/>
          <a:ext cx="8763000" cy="35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69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5888"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E9406-F51C-85B2-4E7E-4DEFCFB34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AE5E6A2-D7C7-7DF7-0D12-87BD8AE0E01F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FBD1431-5DB2-B294-CC50-03BD85AC9D41}"/>
              </a:ext>
            </a:extLst>
          </p:cNvPr>
          <p:cNvSpPr/>
          <p:nvPr/>
        </p:nvSpPr>
        <p:spPr>
          <a:xfrm>
            <a:off x="2031381" y="1394033"/>
            <a:ext cx="985803" cy="1416723"/>
          </a:xfrm>
          <a:custGeom>
            <a:avLst/>
            <a:gdLst/>
            <a:ahLst/>
            <a:cxnLst/>
            <a:rect l="l" t="t" r="r" b="b"/>
            <a:pathLst>
              <a:path w="985803" h="1416723">
                <a:moveTo>
                  <a:pt x="0" y="0"/>
                </a:moveTo>
                <a:lnTo>
                  <a:pt x="985803" y="0"/>
                </a:lnTo>
                <a:lnTo>
                  <a:pt x="985803" y="1416724"/>
                </a:lnTo>
                <a:lnTo>
                  <a:pt x="0" y="1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1681357-E434-DB51-0DBC-F9FA13DA5433}"/>
              </a:ext>
            </a:extLst>
          </p:cNvPr>
          <p:cNvSpPr txBox="1"/>
          <p:nvPr/>
        </p:nvSpPr>
        <p:spPr>
          <a:xfrm>
            <a:off x="3194781" y="1484851"/>
            <a:ext cx="6496715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Trả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lời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câu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hỏi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0E3BBD-AB60-8900-47F3-8BC21AE0CE27}"/>
              </a:ext>
            </a:extLst>
          </p:cNvPr>
          <p:cNvSpPr txBox="1"/>
          <p:nvPr/>
        </p:nvSpPr>
        <p:spPr>
          <a:xfrm>
            <a:off x="3161713" y="3006537"/>
            <a:ext cx="13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UTM Avo" panose="02040603050506020204" pitchFamily="18"/>
              </a:rPr>
              <a:t>Số 27 gồm mấy chục, mấy đơn vị?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9581D16-117B-2699-0C44-E4D7EAC1E44B}"/>
              </a:ext>
            </a:extLst>
          </p:cNvPr>
          <p:cNvSpPr/>
          <p:nvPr/>
        </p:nvSpPr>
        <p:spPr>
          <a:xfrm>
            <a:off x="1995225" y="2898697"/>
            <a:ext cx="997388" cy="1231344"/>
          </a:xfrm>
          <a:custGeom>
            <a:avLst/>
            <a:gdLst/>
            <a:ahLst/>
            <a:cxnLst/>
            <a:rect l="l" t="t" r="r" b="b"/>
            <a:pathLst>
              <a:path w="997388" h="1231344">
                <a:moveTo>
                  <a:pt x="0" y="0"/>
                </a:moveTo>
                <a:lnTo>
                  <a:pt x="997389" y="0"/>
                </a:lnTo>
                <a:lnTo>
                  <a:pt x="997389" y="1231343"/>
                </a:lnTo>
                <a:lnTo>
                  <a:pt x="0" y="1231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DE2B1D8-4904-232A-986C-699017888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62244"/>
              </p:ext>
            </p:extLst>
          </p:nvPr>
        </p:nvGraphicFramePr>
        <p:xfrm>
          <a:off x="4800600" y="4380121"/>
          <a:ext cx="8763000" cy="35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69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5888"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chemeClr val="accent1"/>
                          </a:solidFill>
                          <a:latin typeface="UTM Avo" panose="02040603050506020204" pitchFamily="18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chemeClr val="accent1"/>
                          </a:solidFill>
                          <a:latin typeface="UTM Avo" panose="02040603050506020204" pitchFamily="18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343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D8F5CE-5F59-F2AA-89E3-F5C497AFC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E9852D-331B-3F35-7F7E-9E0C3842CD92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3029B31-1A7F-9220-F223-4B4FE8F2B77E}"/>
              </a:ext>
            </a:extLst>
          </p:cNvPr>
          <p:cNvSpPr/>
          <p:nvPr/>
        </p:nvSpPr>
        <p:spPr>
          <a:xfrm>
            <a:off x="2031381" y="1394033"/>
            <a:ext cx="985803" cy="1416723"/>
          </a:xfrm>
          <a:custGeom>
            <a:avLst/>
            <a:gdLst/>
            <a:ahLst/>
            <a:cxnLst/>
            <a:rect l="l" t="t" r="r" b="b"/>
            <a:pathLst>
              <a:path w="985803" h="1416723">
                <a:moveTo>
                  <a:pt x="0" y="0"/>
                </a:moveTo>
                <a:lnTo>
                  <a:pt x="985803" y="0"/>
                </a:lnTo>
                <a:lnTo>
                  <a:pt x="985803" y="1416724"/>
                </a:lnTo>
                <a:lnTo>
                  <a:pt x="0" y="1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016060C-16D9-144A-5E80-04D350D4169F}"/>
              </a:ext>
            </a:extLst>
          </p:cNvPr>
          <p:cNvSpPr txBox="1"/>
          <p:nvPr/>
        </p:nvSpPr>
        <p:spPr>
          <a:xfrm>
            <a:off x="3194781" y="1484851"/>
            <a:ext cx="6496715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Trả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lời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câu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hỏi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9E692-C221-3AA3-328F-2FA8CB361FFA}"/>
              </a:ext>
            </a:extLst>
          </p:cNvPr>
          <p:cNvSpPr txBox="1"/>
          <p:nvPr/>
        </p:nvSpPr>
        <p:spPr>
          <a:xfrm>
            <a:off x="3161713" y="3006537"/>
            <a:ext cx="13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UTM Avo" panose="02040603050506020204" pitchFamily="18"/>
              </a:rPr>
              <a:t>Số 63 gồm mấy chục, mấy đơn vị?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F209B7-EBB8-F332-8478-B1F1E2EBD1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29202"/>
              </p:ext>
            </p:extLst>
          </p:nvPr>
        </p:nvGraphicFramePr>
        <p:xfrm>
          <a:off x="4800600" y="4380121"/>
          <a:ext cx="8763000" cy="35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69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5888"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8" name="Freeform 9">
            <a:extLst>
              <a:ext uri="{FF2B5EF4-FFF2-40B4-BE49-F238E27FC236}">
                <a16:creationId xmlns:a16="http://schemas.microsoft.com/office/drawing/2014/main" id="{90310204-A438-C668-43BE-C5E071A5F913}"/>
              </a:ext>
            </a:extLst>
          </p:cNvPr>
          <p:cNvSpPr/>
          <p:nvPr/>
        </p:nvSpPr>
        <p:spPr>
          <a:xfrm>
            <a:off x="2041446" y="2906278"/>
            <a:ext cx="985802" cy="1123503"/>
          </a:xfrm>
          <a:custGeom>
            <a:avLst/>
            <a:gdLst/>
            <a:ahLst/>
            <a:cxnLst/>
            <a:rect l="l" t="t" r="r" b="b"/>
            <a:pathLst>
              <a:path w="855826" h="1068114">
                <a:moveTo>
                  <a:pt x="0" y="0"/>
                </a:moveTo>
                <a:lnTo>
                  <a:pt x="855826" y="0"/>
                </a:lnTo>
                <a:lnTo>
                  <a:pt x="855826" y="1068113"/>
                </a:lnTo>
                <a:lnTo>
                  <a:pt x="0" y="1068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47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B984C-2653-DADC-4D5C-0AF6FF6E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FFEEB27-DA97-82D8-BF05-2238928DB86E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6D9E8E5-E33F-D13B-3DBE-FC0982968801}"/>
              </a:ext>
            </a:extLst>
          </p:cNvPr>
          <p:cNvSpPr/>
          <p:nvPr/>
        </p:nvSpPr>
        <p:spPr>
          <a:xfrm>
            <a:off x="2031381" y="1394033"/>
            <a:ext cx="985803" cy="1416723"/>
          </a:xfrm>
          <a:custGeom>
            <a:avLst/>
            <a:gdLst/>
            <a:ahLst/>
            <a:cxnLst/>
            <a:rect l="l" t="t" r="r" b="b"/>
            <a:pathLst>
              <a:path w="985803" h="1416723">
                <a:moveTo>
                  <a:pt x="0" y="0"/>
                </a:moveTo>
                <a:lnTo>
                  <a:pt x="985803" y="0"/>
                </a:lnTo>
                <a:lnTo>
                  <a:pt x="985803" y="1416724"/>
                </a:lnTo>
                <a:lnTo>
                  <a:pt x="0" y="1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9E2D40C-060F-9D3A-E14A-AB79A2398E39}"/>
              </a:ext>
            </a:extLst>
          </p:cNvPr>
          <p:cNvSpPr txBox="1"/>
          <p:nvPr/>
        </p:nvSpPr>
        <p:spPr>
          <a:xfrm>
            <a:off x="3194781" y="1484851"/>
            <a:ext cx="6496715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Trả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lời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câu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hỏi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41CC9-4E1F-2CD5-9745-144E7E1D74C3}"/>
              </a:ext>
            </a:extLst>
          </p:cNvPr>
          <p:cNvSpPr txBox="1"/>
          <p:nvPr/>
        </p:nvSpPr>
        <p:spPr>
          <a:xfrm>
            <a:off x="3161713" y="3006537"/>
            <a:ext cx="13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UTM Avo" panose="02040603050506020204" pitchFamily="18"/>
              </a:rPr>
              <a:t>Số 63 gồm mấy chục, mấy đơn vị?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345F99E-22AF-6006-BB48-D9756FA82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142935"/>
              </p:ext>
            </p:extLst>
          </p:nvPr>
        </p:nvGraphicFramePr>
        <p:xfrm>
          <a:off x="4800600" y="4380121"/>
          <a:ext cx="8763000" cy="35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69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5888"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chemeClr val="accent1"/>
                          </a:solidFill>
                          <a:latin typeface="UTM Avo" panose="02040603050506020204" pitchFamily="18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chemeClr val="accent1"/>
                          </a:solidFill>
                          <a:latin typeface="UTM Avo" panose="02040603050506020204" pitchFamily="18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8" name="Freeform 9">
            <a:extLst>
              <a:ext uri="{FF2B5EF4-FFF2-40B4-BE49-F238E27FC236}">
                <a16:creationId xmlns:a16="http://schemas.microsoft.com/office/drawing/2014/main" id="{F17D3DAB-8474-91DC-D6E2-80C7D2A290C9}"/>
              </a:ext>
            </a:extLst>
          </p:cNvPr>
          <p:cNvSpPr/>
          <p:nvPr/>
        </p:nvSpPr>
        <p:spPr>
          <a:xfrm>
            <a:off x="2041446" y="2906278"/>
            <a:ext cx="985802" cy="1123503"/>
          </a:xfrm>
          <a:custGeom>
            <a:avLst/>
            <a:gdLst/>
            <a:ahLst/>
            <a:cxnLst/>
            <a:rect l="l" t="t" r="r" b="b"/>
            <a:pathLst>
              <a:path w="855826" h="1068114">
                <a:moveTo>
                  <a:pt x="0" y="0"/>
                </a:moveTo>
                <a:lnTo>
                  <a:pt x="855826" y="0"/>
                </a:lnTo>
                <a:lnTo>
                  <a:pt x="855826" y="1068113"/>
                </a:lnTo>
                <a:lnTo>
                  <a:pt x="0" y="1068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301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855" y="2330750"/>
            <a:ext cx="16458290" cy="7424933"/>
          </a:xfrm>
          <a:custGeom>
            <a:avLst/>
            <a:gdLst/>
            <a:ahLst/>
            <a:cxnLst/>
            <a:rect l="l" t="t" r="r" b="b"/>
            <a:pathLst>
              <a:path w="16458290" h="7424933">
                <a:moveTo>
                  <a:pt x="0" y="0"/>
                </a:moveTo>
                <a:lnTo>
                  <a:pt x="16458290" y="0"/>
                </a:lnTo>
                <a:lnTo>
                  <a:pt x="16458290" y="7424933"/>
                </a:lnTo>
                <a:lnTo>
                  <a:pt x="0" y="742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99842" y="-1639165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4" y="0"/>
                </a:lnTo>
                <a:lnTo>
                  <a:pt x="21887684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95274" y="531317"/>
            <a:ext cx="7069762" cy="1799433"/>
          </a:xfrm>
          <a:custGeom>
            <a:avLst/>
            <a:gdLst/>
            <a:ahLst/>
            <a:cxnLst/>
            <a:rect l="l" t="t" r="r" b="b"/>
            <a:pathLst>
              <a:path w="7069762" h="1799433">
                <a:moveTo>
                  <a:pt x="0" y="0"/>
                </a:moveTo>
                <a:lnTo>
                  <a:pt x="7069762" y="0"/>
                </a:lnTo>
                <a:lnTo>
                  <a:pt x="7069762" y="1799433"/>
                </a:lnTo>
                <a:lnTo>
                  <a:pt x="0" y="17994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780" b="-2377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49207" y="6436110"/>
            <a:ext cx="5506668" cy="5112778"/>
          </a:xfrm>
          <a:custGeom>
            <a:avLst/>
            <a:gdLst/>
            <a:ahLst/>
            <a:cxnLst/>
            <a:rect l="l" t="t" r="r" b="b"/>
            <a:pathLst>
              <a:path w="5506668" h="5112778">
                <a:moveTo>
                  <a:pt x="0" y="0"/>
                </a:moveTo>
                <a:lnTo>
                  <a:pt x="5506669" y="0"/>
                </a:lnTo>
                <a:lnTo>
                  <a:pt x="5506669" y="5112778"/>
                </a:lnTo>
                <a:lnTo>
                  <a:pt x="0" y="5112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735906" y="6965293"/>
            <a:ext cx="1303226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4199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-108999" y="5947964"/>
            <a:ext cx="3174904" cy="4339036"/>
          </a:xfrm>
          <a:custGeom>
            <a:avLst/>
            <a:gdLst/>
            <a:ahLst/>
            <a:cxnLst/>
            <a:rect l="l" t="t" r="r" b="b"/>
            <a:pathLst>
              <a:path w="3174904" h="4339036">
                <a:moveTo>
                  <a:pt x="0" y="0"/>
                </a:moveTo>
                <a:lnTo>
                  <a:pt x="3174904" y="0"/>
                </a:lnTo>
                <a:lnTo>
                  <a:pt x="3174904" y="4339036"/>
                </a:lnTo>
                <a:lnTo>
                  <a:pt x="0" y="43390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84557" y="4674850"/>
            <a:ext cx="12606563" cy="3141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Học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sinh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nhận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biết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cấu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tạo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số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có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hai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chữ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số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biết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phân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tích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số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thành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"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chục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"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"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đơn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vị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",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biết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đọc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và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viết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số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tương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ứng</a:t>
            </a:r>
            <a:r>
              <a:rPr lang="en-US" sz="5499" dirty="0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DB37BC-0DE3-852B-8734-C219702D4C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4557" y="2818206"/>
            <a:ext cx="12606563" cy="162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89E83C-393D-464F-FD38-70D5D9E82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5ED89B-C98E-2DBA-0935-D8C80ED728A0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F01E098-45F7-3B49-16AC-3267A3C35E32}"/>
              </a:ext>
            </a:extLst>
          </p:cNvPr>
          <p:cNvSpPr/>
          <p:nvPr/>
        </p:nvSpPr>
        <p:spPr>
          <a:xfrm>
            <a:off x="2031381" y="1394033"/>
            <a:ext cx="985803" cy="1416723"/>
          </a:xfrm>
          <a:custGeom>
            <a:avLst/>
            <a:gdLst/>
            <a:ahLst/>
            <a:cxnLst/>
            <a:rect l="l" t="t" r="r" b="b"/>
            <a:pathLst>
              <a:path w="985803" h="1416723">
                <a:moveTo>
                  <a:pt x="0" y="0"/>
                </a:moveTo>
                <a:lnTo>
                  <a:pt x="985803" y="0"/>
                </a:lnTo>
                <a:lnTo>
                  <a:pt x="985803" y="1416724"/>
                </a:lnTo>
                <a:lnTo>
                  <a:pt x="0" y="1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B75B2FE-E998-F283-D8CF-33DDF4913301}"/>
              </a:ext>
            </a:extLst>
          </p:cNvPr>
          <p:cNvSpPr txBox="1"/>
          <p:nvPr/>
        </p:nvSpPr>
        <p:spPr>
          <a:xfrm>
            <a:off x="3194781" y="1484851"/>
            <a:ext cx="6496715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Trả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lời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câu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hỏi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8ED8D8-81B5-7A3C-1896-F4E94F44AA9B}"/>
              </a:ext>
            </a:extLst>
          </p:cNvPr>
          <p:cNvSpPr txBox="1"/>
          <p:nvPr/>
        </p:nvSpPr>
        <p:spPr>
          <a:xfrm>
            <a:off x="3161713" y="3006537"/>
            <a:ext cx="13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UTM Avo" panose="02040603050506020204" pitchFamily="18"/>
              </a:rPr>
              <a:t>Số 90 gồm mấy chục, mấy đơn vị?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70F2D8D-4FA9-120E-F124-2B0EFCCC21DB}"/>
              </a:ext>
            </a:extLst>
          </p:cNvPr>
          <p:cNvGraphicFramePr>
            <a:graphicFrameLocks noGrp="1"/>
          </p:cNvGraphicFramePr>
          <p:nvPr/>
        </p:nvGraphicFramePr>
        <p:xfrm>
          <a:off x="4800600" y="4380121"/>
          <a:ext cx="8763000" cy="35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69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5888"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6" name="Freeform 10">
            <a:extLst>
              <a:ext uri="{FF2B5EF4-FFF2-40B4-BE49-F238E27FC236}">
                <a16:creationId xmlns:a16="http://schemas.microsoft.com/office/drawing/2014/main" id="{E02CC16E-BFB2-4F5A-AC7C-F8FD06A34ADC}"/>
              </a:ext>
            </a:extLst>
          </p:cNvPr>
          <p:cNvSpPr/>
          <p:nvPr/>
        </p:nvSpPr>
        <p:spPr>
          <a:xfrm>
            <a:off x="2018998" y="3006536"/>
            <a:ext cx="1175783" cy="1015663"/>
          </a:xfrm>
          <a:custGeom>
            <a:avLst/>
            <a:gdLst/>
            <a:ahLst/>
            <a:cxnLst/>
            <a:rect l="l" t="t" r="r" b="b"/>
            <a:pathLst>
              <a:path w="1018200" h="992745">
                <a:moveTo>
                  <a:pt x="0" y="0"/>
                </a:moveTo>
                <a:lnTo>
                  <a:pt x="1018200" y="0"/>
                </a:lnTo>
                <a:lnTo>
                  <a:pt x="1018200" y="992745"/>
                </a:lnTo>
                <a:lnTo>
                  <a:pt x="0" y="992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28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CA7F24-6129-1BAE-EC4A-B9933F7DA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2A034FA-E386-4B65-B6EA-BC0020BFA89B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95F27B9-4482-19AC-70D6-9C00D1E8038D}"/>
              </a:ext>
            </a:extLst>
          </p:cNvPr>
          <p:cNvSpPr/>
          <p:nvPr/>
        </p:nvSpPr>
        <p:spPr>
          <a:xfrm>
            <a:off x="2031381" y="1394033"/>
            <a:ext cx="985803" cy="1416723"/>
          </a:xfrm>
          <a:custGeom>
            <a:avLst/>
            <a:gdLst/>
            <a:ahLst/>
            <a:cxnLst/>
            <a:rect l="l" t="t" r="r" b="b"/>
            <a:pathLst>
              <a:path w="985803" h="1416723">
                <a:moveTo>
                  <a:pt x="0" y="0"/>
                </a:moveTo>
                <a:lnTo>
                  <a:pt x="985803" y="0"/>
                </a:lnTo>
                <a:lnTo>
                  <a:pt x="985803" y="1416724"/>
                </a:lnTo>
                <a:lnTo>
                  <a:pt x="0" y="1416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C088634-87D9-C6A0-9864-E1EEDB20BB92}"/>
              </a:ext>
            </a:extLst>
          </p:cNvPr>
          <p:cNvSpPr txBox="1"/>
          <p:nvPr/>
        </p:nvSpPr>
        <p:spPr>
          <a:xfrm>
            <a:off x="3194781" y="1484851"/>
            <a:ext cx="6496715" cy="102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Trả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lời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câu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hỏi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08BF0-378E-E101-B2BE-373D617B5F5E}"/>
              </a:ext>
            </a:extLst>
          </p:cNvPr>
          <p:cNvSpPr txBox="1"/>
          <p:nvPr/>
        </p:nvSpPr>
        <p:spPr>
          <a:xfrm>
            <a:off x="3161713" y="3006537"/>
            <a:ext cx="13097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>
                <a:latin typeface="UTM Avo" panose="02040603050506020204" pitchFamily="18"/>
              </a:rPr>
              <a:t>Số 90 gồm mấy chục, mấy đơn vị?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9BFAB53-17B9-9D0D-6D90-F31DF886B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986569"/>
              </p:ext>
            </p:extLst>
          </p:nvPr>
        </p:nvGraphicFramePr>
        <p:xfrm>
          <a:off x="4800600" y="4380121"/>
          <a:ext cx="8763000" cy="350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4381500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23069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275888"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chemeClr val="accent1"/>
                          </a:solidFill>
                          <a:latin typeface="UTM Avo" panose="02040603050506020204" pitchFamily="18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0000" b="1" dirty="0">
                          <a:ln w="38100">
                            <a:noFill/>
                          </a:ln>
                          <a:solidFill>
                            <a:schemeClr val="accent1"/>
                          </a:solidFill>
                          <a:latin typeface="UTM Avo" panose="02040603050506020204" pitchFamily="18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sp>
        <p:nvSpPr>
          <p:cNvPr id="6" name="Freeform 10">
            <a:extLst>
              <a:ext uri="{FF2B5EF4-FFF2-40B4-BE49-F238E27FC236}">
                <a16:creationId xmlns:a16="http://schemas.microsoft.com/office/drawing/2014/main" id="{9388A652-C8FC-0F29-CBBD-031E08B2E3AF}"/>
              </a:ext>
            </a:extLst>
          </p:cNvPr>
          <p:cNvSpPr/>
          <p:nvPr/>
        </p:nvSpPr>
        <p:spPr>
          <a:xfrm>
            <a:off x="2018998" y="3006536"/>
            <a:ext cx="1175783" cy="1015663"/>
          </a:xfrm>
          <a:custGeom>
            <a:avLst/>
            <a:gdLst/>
            <a:ahLst/>
            <a:cxnLst/>
            <a:rect l="l" t="t" r="r" b="b"/>
            <a:pathLst>
              <a:path w="1018200" h="992745">
                <a:moveTo>
                  <a:pt x="0" y="0"/>
                </a:moveTo>
                <a:lnTo>
                  <a:pt x="1018200" y="0"/>
                </a:lnTo>
                <a:lnTo>
                  <a:pt x="1018200" y="992745"/>
                </a:lnTo>
                <a:lnTo>
                  <a:pt x="0" y="992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695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422292-9F6F-9B7A-DEF4-81EFA5071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B337ED0-01D6-65CD-421F-B29095433A95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3E7738-CBCF-D711-9F8B-21F1AE887CE3}"/>
              </a:ext>
            </a:extLst>
          </p:cNvPr>
          <p:cNvSpPr/>
          <p:nvPr/>
        </p:nvSpPr>
        <p:spPr>
          <a:xfrm>
            <a:off x="2057400" y="983224"/>
            <a:ext cx="1261302" cy="1574987"/>
          </a:xfrm>
          <a:custGeom>
            <a:avLst/>
            <a:gdLst/>
            <a:ahLst/>
            <a:cxnLst/>
            <a:rect l="l" t="t" r="r" b="b"/>
            <a:pathLst>
              <a:path w="1261302" h="1574987">
                <a:moveTo>
                  <a:pt x="0" y="0"/>
                </a:moveTo>
                <a:lnTo>
                  <a:pt x="1261302" y="0"/>
                </a:lnTo>
                <a:lnTo>
                  <a:pt x="1261302" y="1574987"/>
                </a:lnTo>
                <a:lnTo>
                  <a:pt x="0" y="15749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CC9F19A-A5F3-F662-C48C-82F5DA5BE92C}"/>
              </a:ext>
            </a:extLst>
          </p:cNvPr>
          <p:cNvSpPr txBox="1"/>
          <p:nvPr/>
        </p:nvSpPr>
        <p:spPr>
          <a:xfrm>
            <a:off x="3072541" y="1315106"/>
            <a:ext cx="12142916" cy="1028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16"/>
              </a:lnSpc>
            </a:pP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Trò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chơi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: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Tìm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thích</a:t>
            </a:r>
            <a:r>
              <a:rPr lang="en-US" sz="6511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6511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hợp</a:t>
            </a:r>
            <a:endParaRPr lang="en-US" sz="6511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0334B3D-867F-D669-FA9D-B268F32761C9}"/>
              </a:ext>
            </a:extLst>
          </p:cNvPr>
          <p:cNvSpPr/>
          <p:nvPr/>
        </p:nvSpPr>
        <p:spPr>
          <a:xfrm>
            <a:off x="1828800" y="2343529"/>
            <a:ext cx="10058400" cy="6353069"/>
          </a:xfrm>
          <a:custGeom>
            <a:avLst/>
            <a:gdLst/>
            <a:ahLst/>
            <a:cxnLst/>
            <a:rect l="l" t="t" r="r" b="b"/>
            <a:pathLst>
              <a:path w="3247059" h="2466412">
                <a:moveTo>
                  <a:pt x="0" y="0"/>
                </a:moveTo>
                <a:lnTo>
                  <a:pt x="3247059" y="0"/>
                </a:lnTo>
                <a:lnTo>
                  <a:pt x="3247059" y="2466412"/>
                </a:lnTo>
                <a:lnTo>
                  <a:pt x="0" y="2466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13BAF4EA-D4A5-E565-763E-FC0770C1C134}"/>
              </a:ext>
            </a:extLst>
          </p:cNvPr>
          <p:cNvSpPr/>
          <p:nvPr/>
        </p:nvSpPr>
        <p:spPr>
          <a:xfrm>
            <a:off x="12115800" y="4381500"/>
            <a:ext cx="3581400" cy="4667702"/>
          </a:xfrm>
          <a:custGeom>
            <a:avLst/>
            <a:gdLst/>
            <a:ahLst/>
            <a:cxnLst/>
            <a:rect l="l" t="t" r="r" b="b"/>
            <a:pathLst>
              <a:path w="3476782" h="4515302">
                <a:moveTo>
                  <a:pt x="0" y="0"/>
                </a:moveTo>
                <a:lnTo>
                  <a:pt x="3476782" y="0"/>
                </a:lnTo>
                <a:lnTo>
                  <a:pt x="3476782" y="4515302"/>
                </a:lnTo>
                <a:lnTo>
                  <a:pt x="0" y="4515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0D18E8-C47B-A2EF-08FD-0A027AA820F7}"/>
              </a:ext>
            </a:extLst>
          </p:cNvPr>
          <p:cNvSpPr txBox="1"/>
          <p:nvPr/>
        </p:nvSpPr>
        <p:spPr>
          <a:xfrm>
            <a:off x="12115800" y="2892108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latin typeface="UTM Avo" panose="02040603050506020204" pitchFamily="18"/>
              </a:rPr>
              <a:t>Thảo luận theo nhóm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771B65-A557-CEF9-AA8B-FE52FADBAEB3}"/>
              </a:ext>
            </a:extLst>
          </p:cNvPr>
          <p:cNvSpPr txBox="1"/>
          <p:nvPr/>
        </p:nvSpPr>
        <p:spPr>
          <a:xfrm>
            <a:off x="4783209" y="2691635"/>
            <a:ext cx="4301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bg1"/>
                </a:solidFill>
                <a:latin typeface="UTM Avo" panose="02040603050506020204" pitchFamily="18"/>
              </a:rPr>
              <a:t>LUẬT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C8DB8-A4DC-289C-422A-43EDA5A8288A}"/>
              </a:ext>
            </a:extLst>
          </p:cNvPr>
          <p:cNvSpPr txBox="1"/>
          <p:nvPr/>
        </p:nvSpPr>
        <p:spPr>
          <a:xfrm>
            <a:off x="2286000" y="4730196"/>
            <a:ext cx="929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4000" dirty="0">
                <a:latin typeface="UTM Avo" panose="02040603050506020204" pitchFamily="18"/>
              </a:rPr>
              <a:t>Các nhóm thi đấu với nhau, lần lượt đưa ra các con số và hỏi các nhóm khác về số chục và số đơn vị, yêu cầu trả lời trong 5 giây.  Nhóm nào trả lời sai sẽ bị loại, thi đấu đến khi tìm được đội xuất sắc nhất.</a:t>
            </a:r>
          </a:p>
        </p:txBody>
      </p:sp>
    </p:spTree>
    <p:extLst>
      <p:ext uri="{BB962C8B-B14F-4D97-AF65-F5344CB8AC3E}">
        <p14:creationId xmlns:p14="http://schemas.microsoft.com/office/powerpoint/2010/main" val="2783475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461EE30-20C3-A0A3-E06E-DBDD1E4CC877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404E04-1ED9-A07A-3EE7-38A601015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865403"/>
              </p:ext>
            </p:extLst>
          </p:nvPr>
        </p:nvGraphicFramePr>
        <p:xfrm>
          <a:off x="2286000" y="3067244"/>
          <a:ext cx="13411200" cy="4743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 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13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716522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54766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52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16546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80FD638-3E7C-0F11-214B-094BB7C71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01CD0CFE-1433-8897-2B91-714EE6A0F99C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CB3DC-4659-891F-6FE9-53654373D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813017F-4FF1-775A-F8BF-0B4F83681231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51EA212-077B-FC3D-8035-907B4782EAB6}"/>
              </a:ext>
            </a:extLst>
          </p:cNvPr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F037D501-207A-52A7-8482-6805F5CA91A5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32BF58-4FAA-D1AF-FF6C-9C0A39763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925695"/>
              </p:ext>
            </p:extLst>
          </p:nvPr>
        </p:nvGraphicFramePr>
        <p:xfrm>
          <a:off x="2286000" y="3067244"/>
          <a:ext cx="13411200" cy="189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E7A8D77-2383-6A82-44B0-DDF845F8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51625E9E-F79B-7D9E-1EF5-AD30698AF82A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FF6CF9-6BD1-F84A-6674-BB2F47528899}"/>
              </a:ext>
            </a:extLst>
          </p:cNvPr>
          <p:cNvSpPr txBox="1"/>
          <p:nvPr/>
        </p:nvSpPr>
        <p:spPr>
          <a:xfrm>
            <a:off x="3657599" y="5522860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accent4"/>
                </a:solidFill>
                <a:latin typeface="UTM Avo" panose="02040603050506020204" pitchFamily="18"/>
              </a:rPr>
              <a:t>Số có 4 chục và 6 đơn vị là số nào? Đọc ra sao?</a:t>
            </a:r>
          </a:p>
        </p:txBody>
      </p:sp>
    </p:spTree>
    <p:extLst>
      <p:ext uri="{BB962C8B-B14F-4D97-AF65-F5344CB8AC3E}">
        <p14:creationId xmlns:p14="http://schemas.microsoft.com/office/powerpoint/2010/main" val="34056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15656-F7A7-28B7-A879-0A38C038E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927368-A307-05EC-757F-F1FA62B5E51F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9FA0007-BDD6-8D9F-DB45-E7199E1F8DA3}"/>
              </a:ext>
            </a:extLst>
          </p:cNvPr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5987977-6735-634B-8B22-83EAB1C424E7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3962F10-B886-362A-27E8-3AC503152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654506"/>
              </p:ext>
            </p:extLst>
          </p:nvPr>
        </p:nvGraphicFramePr>
        <p:xfrm>
          <a:off x="2286000" y="3067244"/>
          <a:ext cx="13411200" cy="189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46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E70EED5-A71D-B2F1-73A2-17E10988A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487678AC-9F98-4EC5-9A36-04E7969A2660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EAC1CC34-9D52-388D-7EE1-9CB265C91BB0}"/>
              </a:ext>
            </a:extLst>
          </p:cNvPr>
          <p:cNvSpPr/>
          <p:nvPr/>
        </p:nvSpPr>
        <p:spPr>
          <a:xfrm>
            <a:off x="1905000" y="4762500"/>
            <a:ext cx="3978367" cy="4244831"/>
          </a:xfrm>
          <a:custGeom>
            <a:avLst/>
            <a:gdLst/>
            <a:ahLst/>
            <a:cxnLst/>
            <a:rect l="l" t="t" r="r" b="b"/>
            <a:pathLst>
              <a:path w="4665124" h="5385424">
                <a:moveTo>
                  <a:pt x="0" y="0"/>
                </a:moveTo>
                <a:lnTo>
                  <a:pt x="4665124" y="0"/>
                </a:lnTo>
                <a:lnTo>
                  <a:pt x="4665124" y="5385424"/>
                </a:lnTo>
                <a:lnTo>
                  <a:pt x="0" y="5385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F4945-42EF-1A31-7B61-C2E93F08DBD6}"/>
              </a:ext>
            </a:extLst>
          </p:cNvPr>
          <p:cNvSpPr txBox="1"/>
          <p:nvPr/>
        </p:nvSpPr>
        <p:spPr>
          <a:xfrm>
            <a:off x="8083939" y="5158746"/>
            <a:ext cx="6833463" cy="3654385"/>
          </a:xfrm>
          <a:prstGeom prst="cloudCallout">
            <a:avLst>
              <a:gd name="adj1" fmla="val -90650"/>
              <a:gd name="adj2" fmla="val 17293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Đó là số </a:t>
            </a:r>
            <a:r>
              <a:rPr lang="en-VN" sz="5000" b="1" dirty="0">
                <a:solidFill>
                  <a:srgbClr val="FF0000"/>
                </a:solidFill>
                <a:latin typeface="UTM Avo" panose="02040603050506020204" pitchFamily="18"/>
              </a:rPr>
              <a:t>46</a:t>
            </a:r>
            <a:r>
              <a:rPr lang="en-VN" sz="5000" dirty="0">
                <a:latin typeface="UTM Avo" panose="02040603050506020204" pitchFamily="18"/>
              </a:rPr>
              <a:t>. Đọc là </a:t>
            </a:r>
            <a:r>
              <a:rPr lang="en-VN" sz="5000" b="1" dirty="0">
                <a:latin typeface="UTM Avo" panose="02040603050506020204" pitchFamily="18"/>
              </a:rPr>
              <a:t>bốn mươi sáu</a:t>
            </a:r>
            <a:r>
              <a:rPr lang="en-VN" sz="5000" dirty="0">
                <a:latin typeface="UTM Avo" panose="02040603050506020204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59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C6CD41-FFB3-2657-BCD7-5C0F2287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F1B393-2AD8-ECEC-4229-D27D1A60A7E1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3FF2793-F6B1-ECFE-9037-A2ABCC54806B}"/>
              </a:ext>
            </a:extLst>
          </p:cNvPr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3CC79F3-62A1-8FE3-43A7-DD7A923B4B12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9F8B48-39CB-F6B4-611F-8ECEF7E35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830726"/>
              </p:ext>
            </p:extLst>
          </p:nvPr>
        </p:nvGraphicFramePr>
        <p:xfrm>
          <a:off x="2286000" y="3067244"/>
          <a:ext cx="13411200" cy="189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6065B4B-39BB-816A-7089-95D871C05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CB598C01-2D03-A816-E45D-A973226D189B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0FF54-CC62-79D3-9DE4-1872AB2CF0EE}"/>
              </a:ext>
            </a:extLst>
          </p:cNvPr>
          <p:cNvSpPr txBox="1"/>
          <p:nvPr/>
        </p:nvSpPr>
        <p:spPr>
          <a:xfrm>
            <a:off x="3657599" y="5522860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accent4"/>
                </a:solidFill>
                <a:latin typeface="UTM Avo" panose="02040603050506020204" pitchFamily="18"/>
              </a:rPr>
              <a:t>Số có 8 chục và 8 đơn vị là số nào? Đọc ra sao?</a:t>
            </a:r>
          </a:p>
        </p:txBody>
      </p:sp>
    </p:spTree>
    <p:extLst>
      <p:ext uri="{BB962C8B-B14F-4D97-AF65-F5344CB8AC3E}">
        <p14:creationId xmlns:p14="http://schemas.microsoft.com/office/powerpoint/2010/main" val="11215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54784D-D316-CB5A-D69E-119748BC9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0F3EBA-F850-9C15-14DA-7511EC8CA386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89A391E-E559-DD3C-5110-3586F2C36A0C}"/>
              </a:ext>
            </a:extLst>
          </p:cNvPr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A0F0543-06F7-D1C7-A4A3-D0C67AD6D386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887911F-17F7-49BA-0684-4AA4E4535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983614"/>
              </p:ext>
            </p:extLst>
          </p:nvPr>
        </p:nvGraphicFramePr>
        <p:xfrm>
          <a:off x="2286000" y="3067244"/>
          <a:ext cx="13411200" cy="189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88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908D517-FF8F-0DB5-A6FC-1D2A9269C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71D1AF7A-58BD-95B0-29B5-C1AF020EBD34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1B9E34CC-43FB-608D-3B34-EB2D4B07E101}"/>
              </a:ext>
            </a:extLst>
          </p:cNvPr>
          <p:cNvSpPr/>
          <p:nvPr/>
        </p:nvSpPr>
        <p:spPr>
          <a:xfrm>
            <a:off x="1905000" y="4762500"/>
            <a:ext cx="3978367" cy="4244831"/>
          </a:xfrm>
          <a:custGeom>
            <a:avLst/>
            <a:gdLst/>
            <a:ahLst/>
            <a:cxnLst/>
            <a:rect l="l" t="t" r="r" b="b"/>
            <a:pathLst>
              <a:path w="4665124" h="5385424">
                <a:moveTo>
                  <a:pt x="0" y="0"/>
                </a:moveTo>
                <a:lnTo>
                  <a:pt x="4665124" y="0"/>
                </a:lnTo>
                <a:lnTo>
                  <a:pt x="4665124" y="5385424"/>
                </a:lnTo>
                <a:lnTo>
                  <a:pt x="0" y="5385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1EA82-F95D-E7EB-E18D-9F3FF736FDD7}"/>
              </a:ext>
            </a:extLst>
          </p:cNvPr>
          <p:cNvSpPr txBox="1"/>
          <p:nvPr/>
        </p:nvSpPr>
        <p:spPr>
          <a:xfrm>
            <a:off x="8083939" y="5158746"/>
            <a:ext cx="6833463" cy="3654385"/>
          </a:xfrm>
          <a:prstGeom prst="cloudCallout">
            <a:avLst>
              <a:gd name="adj1" fmla="val -90650"/>
              <a:gd name="adj2" fmla="val 17293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Đó là số </a:t>
            </a:r>
            <a:r>
              <a:rPr lang="en-VN" sz="5000" b="1" dirty="0">
                <a:solidFill>
                  <a:srgbClr val="FF0000"/>
                </a:solidFill>
                <a:latin typeface="UTM Avo" panose="02040603050506020204" pitchFamily="18"/>
              </a:rPr>
              <a:t>88</a:t>
            </a:r>
            <a:r>
              <a:rPr lang="en-VN" sz="5000" dirty="0">
                <a:latin typeface="UTM Avo" panose="02040603050506020204" pitchFamily="18"/>
              </a:rPr>
              <a:t>. Đọc là </a:t>
            </a:r>
            <a:r>
              <a:rPr lang="en-VN" sz="5000" b="1" dirty="0">
                <a:latin typeface="UTM Avo" panose="02040603050506020204" pitchFamily="18"/>
              </a:rPr>
              <a:t>tám mươi tám</a:t>
            </a:r>
            <a:r>
              <a:rPr lang="en-VN" sz="5000" dirty="0">
                <a:latin typeface="UTM Avo" panose="02040603050506020204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2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7FB1B2-8CAE-1D13-5966-5D1FF930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0F3806-8FB0-1D2D-CC30-4E726C0AAA3E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0817E8-1DEF-81E5-4BDE-6DFF9AACBD2F}"/>
              </a:ext>
            </a:extLst>
          </p:cNvPr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05484B9D-BED9-082A-5CD3-F51FB25683B5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2606C0-DF16-B89B-5BD4-5CB142C5A4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129591"/>
              </p:ext>
            </p:extLst>
          </p:nvPr>
        </p:nvGraphicFramePr>
        <p:xfrm>
          <a:off x="2286000" y="3067244"/>
          <a:ext cx="13411200" cy="189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52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131973C-AB85-580E-198D-9E712CB21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D08A0BB2-FC9A-203C-8AF5-9B29C3361DFF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1480D-D941-EC9B-E4F8-F39A5571F25F}"/>
              </a:ext>
            </a:extLst>
          </p:cNvPr>
          <p:cNvSpPr txBox="1"/>
          <p:nvPr/>
        </p:nvSpPr>
        <p:spPr>
          <a:xfrm>
            <a:off x="3657599" y="5522860"/>
            <a:ext cx="1097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chemeClr val="accent4"/>
                </a:solidFill>
                <a:latin typeface="UTM Avo" panose="02040603050506020204" pitchFamily="18"/>
              </a:rPr>
              <a:t>Số 52 có mấy chục và mấy đơn vị?</a:t>
            </a:r>
          </a:p>
        </p:txBody>
      </p:sp>
    </p:spTree>
    <p:extLst>
      <p:ext uri="{BB962C8B-B14F-4D97-AF65-F5344CB8AC3E}">
        <p14:creationId xmlns:p14="http://schemas.microsoft.com/office/powerpoint/2010/main" val="24888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1A3DC-B644-9CE7-8506-F75C302CE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A12CE3-B546-A543-40B7-CBA53FAF7623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8C387A9-11CE-A8BF-295E-5D4399B0C997}"/>
              </a:ext>
            </a:extLst>
          </p:cNvPr>
          <p:cNvSpPr/>
          <p:nvPr/>
        </p:nvSpPr>
        <p:spPr>
          <a:xfrm>
            <a:off x="2134557" y="1432490"/>
            <a:ext cx="1123825" cy="1229904"/>
          </a:xfrm>
          <a:custGeom>
            <a:avLst/>
            <a:gdLst/>
            <a:ahLst/>
            <a:cxnLst/>
            <a:rect l="l" t="t" r="r" b="b"/>
            <a:pathLst>
              <a:path w="1123825" h="1229904">
                <a:moveTo>
                  <a:pt x="0" y="0"/>
                </a:moveTo>
                <a:lnTo>
                  <a:pt x="1123825" y="0"/>
                </a:lnTo>
                <a:lnTo>
                  <a:pt x="1123825" y="1229903"/>
                </a:lnTo>
                <a:lnTo>
                  <a:pt x="0" y="12299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9F21F04C-F94B-99F6-EA66-B6F109B9F272}"/>
              </a:ext>
            </a:extLst>
          </p:cNvPr>
          <p:cNvSpPr txBox="1"/>
          <p:nvPr/>
        </p:nvSpPr>
        <p:spPr>
          <a:xfrm>
            <a:off x="3429000" y="12796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DE3E91-0080-66D4-4186-3A63EFF19A23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3067244"/>
          <a:ext cx="13411200" cy="1897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0400">
                  <a:extLst>
                    <a:ext uri="{9D8B030D-6E8A-4147-A177-3AD203B41FA5}">
                      <a16:colId xmlns:a16="http://schemas.microsoft.com/office/drawing/2014/main" val="2155341786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2918878987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938418938"/>
                    </a:ext>
                  </a:extLst>
                </a:gridCol>
              </a:tblGrid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A8D1"/>
                          </a:solidFill>
                          <a:latin typeface="UTM Avo" panose="02040603050506020204" pitchFamily="18"/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3446"/>
                  </a:ext>
                </a:extLst>
              </a:tr>
              <a:tr h="948651">
                <a:tc>
                  <a:txBody>
                    <a:bodyPr/>
                    <a:lstStyle/>
                    <a:p>
                      <a:pPr algn="ctr"/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5500" b="1" dirty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UTM Avo" panose="02040603050506020204" pitchFamily="18"/>
                        </a:rPr>
                        <a:t>52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25213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38148B1-6EC3-412A-60F8-6D75B8A7E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1539231"/>
            <a:ext cx="7201059" cy="938069"/>
          </a:xfrm>
          <a:prstGeom prst="rect">
            <a:avLst/>
          </a:prstGeom>
        </p:spPr>
      </p:pic>
      <p:sp>
        <p:nvSpPr>
          <p:cNvPr id="9" name="Freeform 16">
            <a:extLst>
              <a:ext uri="{FF2B5EF4-FFF2-40B4-BE49-F238E27FC236}">
                <a16:creationId xmlns:a16="http://schemas.microsoft.com/office/drawing/2014/main" id="{6E0DA3B8-4BE4-7131-E3D8-C729E9600104}"/>
              </a:ext>
            </a:extLst>
          </p:cNvPr>
          <p:cNvSpPr/>
          <p:nvPr/>
        </p:nvSpPr>
        <p:spPr>
          <a:xfrm>
            <a:off x="13639799" y="1279668"/>
            <a:ext cx="2513643" cy="1601521"/>
          </a:xfrm>
          <a:custGeom>
            <a:avLst/>
            <a:gdLst/>
            <a:ahLst/>
            <a:cxnLst/>
            <a:rect l="l" t="t" r="r" b="b"/>
            <a:pathLst>
              <a:path w="2928388" h="2064514">
                <a:moveTo>
                  <a:pt x="0" y="0"/>
                </a:moveTo>
                <a:lnTo>
                  <a:pt x="2928389" y="0"/>
                </a:lnTo>
                <a:lnTo>
                  <a:pt x="2928389" y="2064514"/>
                </a:lnTo>
                <a:lnTo>
                  <a:pt x="0" y="2064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EAA97ABB-96B3-B838-3606-1DBA99004642}"/>
              </a:ext>
            </a:extLst>
          </p:cNvPr>
          <p:cNvSpPr/>
          <p:nvPr/>
        </p:nvSpPr>
        <p:spPr>
          <a:xfrm>
            <a:off x="1905000" y="4762500"/>
            <a:ext cx="3978367" cy="4244831"/>
          </a:xfrm>
          <a:custGeom>
            <a:avLst/>
            <a:gdLst/>
            <a:ahLst/>
            <a:cxnLst/>
            <a:rect l="l" t="t" r="r" b="b"/>
            <a:pathLst>
              <a:path w="4665124" h="5385424">
                <a:moveTo>
                  <a:pt x="0" y="0"/>
                </a:moveTo>
                <a:lnTo>
                  <a:pt x="4665124" y="0"/>
                </a:lnTo>
                <a:lnTo>
                  <a:pt x="4665124" y="5385424"/>
                </a:lnTo>
                <a:lnTo>
                  <a:pt x="0" y="5385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CB44B-61E2-BB15-3424-E5017B26AAB3}"/>
              </a:ext>
            </a:extLst>
          </p:cNvPr>
          <p:cNvSpPr txBox="1"/>
          <p:nvPr/>
        </p:nvSpPr>
        <p:spPr>
          <a:xfrm>
            <a:off x="8083939" y="5158746"/>
            <a:ext cx="6833463" cy="3654385"/>
          </a:xfrm>
          <a:prstGeom prst="cloudCallout">
            <a:avLst>
              <a:gd name="adj1" fmla="val -90650"/>
              <a:gd name="adj2" fmla="val 17293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5000" dirty="0">
                <a:latin typeface="UTM Avo" panose="02040603050506020204" pitchFamily="18"/>
              </a:rPr>
              <a:t>Số 52 có </a:t>
            </a:r>
            <a:r>
              <a:rPr lang="en-VN" sz="5000" b="1" dirty="0">
                <a:solidFill>
                  <a:srgbClr val="FF0000"/>
                </a:solidFill>
                <a:latin typeface="UTM Avo" panose="02040603050506020204" pitchFamily="18"/>
              </a:rPr>
              <a:t>5</a:t>
            </a:r>
            <a:r>
              <a:rPr lang="en-VN" sz="5000" dirty="0">
                <a:latin typeface="UTM Avo" panose="02040603050506020204" pitchFamily="18"/>
              </a:rPr>
              <a:t> </a:t>
            </a:r>
            <a:r>
              <a:rPr lang="en-VN" sz="5000" b="1" dirty="0">
                <a:latin typeface="UTM Avo" panose="02040603050506020204" pitchFamily="18"/>
              </a:rPr>
              <a:t>chục</a:t>
            </a:r>
            <a:r>
              <a:rPr lang="en-VN" sz="5000" dirty="0">
                <a:latin typeface="UTM Avo" panose="02040603050506020204" pitchFamily="18"/>
              </a:rPr>
              <a:t> và </a:t>
            </a:r>
            <a:r>
              <a:rPr lang="en-VN" sz="5000" b="1" dirty="0">
                <a:solidFill>
                  <a:srgbClr val="FF0000"/>
                </a:solidFill>
                <a:latin typeface="UTM Avo" panose="02040603050506020204" pitchFamily="18"/>
              </a:rPr>
              <a:t>2</a:t>
            </a:r>
            <a:r>
              <a:rPr lang="en-VN" sz="5000" dirty="0">
                <a:latin typeface="UTM Avo" panose="02040603050506020204" pitchFamily="18"/>
              </a:rPr>
              <a:t> </a:t>
            </a:r>
            <a:r>
              <a:rPr lang="en-VN" sz="5000" b="1" dirty="0">
                <a:latin typeface="UTM Avo" panose="02040603050506020204" pitchFamily="18"/>
              </a:rPr>
              <a:t>đơn vị</a:t>
            </a:r>
          </a:p>
        </p:txBody>
      </p:sp>
    </p:spTree>
    <p:extLst>
      <p:ext uri="{BB962C8B-B14F-4D97-AF65-F5344CB8AC3E}">
        <p14:creationId xmlns:p14="http://schemas.microsoft.com/office/powerpoint/2010/main" val="41621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80823">
            <a:off x="-9723645" y="1057709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448511"/>
            <a:ext cx="15849820" cy="7389979"/>
          </a:xfrm>
          <a:custGeom>
            <a:avLst/>
            <a:gdLst/>
            <a:ahLst/>
            <a:cxnLst/>
            <a:rect l="l" t="t" r="r" b="b"/>
            <a:pathLst>
              <a:path w="15849820" h="7389979">
                <a:moveTo>
                  <a:pt x="0" y="0"/>
                </a:moveTo>
                <a:lnTo>
                  <a:pt x="15849820" y="0"/>
                </a:lnTo>
                <a:lnTo>
                  <a:pt x="15849820" y="7389978"/>
                </a:lnTo>
                <a:lnTo>
                  <a:pt x="0" y="7389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2238" y="2560780"/>
            <a:ext cx="1947228" cy="1599161"/>
          </a:xfrm>
          <a:custGeom>
            <a:avLst/>
            <a:gdLst/>
            <a:ahLst/>
            <a:cxnLst/>
            <a:rect l="l" t="t" r="r" b="b"/>
            <a:pathLst>
              <a:path w="1947228" h="1599161">
                <a:moveTo>
                  <a:pt x="0" y="0"/>
                </a:moveTo>
                <a:lnTo>
                  <a:pt x="1947227" y="0"/>
                </a:lnTo>
                <a:lnTo>
                  <a:pt x="1947227" y="1599161"/>
                </a:lnTo>
                <a:lnTo>
                  <a:pt x="0" y="1599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874">
            <a:off x="4651407" y="683203"/>
            <a:ext cx="1746983" cy="2595313"/>
          </a:xfrm>
          <a:custGeom>
            <a:avLst/>
            <a:gdLst/>
            <a:ahLst/>
            <a:cxnLst/>
            <a:rect l="l" t="t" r="r" b="b"/>
            <a:pathLst>
              <a:path w="1746983" h="2595313">
                <a:moveTo>
                  <a:pt x="0" y="0"/>
                </a:moveTo>
                <a:lnTo>
                  <a:pt x="1746983" y="0"/>
                </a:lnTo>
                <a:lnTo>
                  <a:pt x="1746983" y="2595313"/>
                </a:lnTo>
                <a:lnTo>
                  <a:pt x="0" y="2595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97016">
            <a:off x="14052046" y="7859044"/>
            <a:ext cx="5250384" cy="4121551"/>
          </a:xfrm>
          <a:custGeom>
            <a:avLst/>
            <a:gdLst/>
            <a:ahLst/>
            <a:cxnLst/>
            <a:rect l="l" t="t" r="r" b="b"/>
            <a:pathLst>
              <a:path w="5250384" h="4121551">
                <a:moveTo>
                  <a:pt x="0" y="0"/>
                </a:moveTo>
                <a:lnTo>
                  <a:pt x="5250384" y="0"/>
                </a:lnTo>
                <a:lnTo>
                  <a:pt x="5250384" y="4121552"/>
                </a:lnTo>
                <a:lnTo>
                  <a:pt x="0" y="4121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42291" y="7033950"/>
            <a:ext cx="1634017" cy="2383845"/>
          </a:xfrm>
          <a:custGeom>
            <a:avLst/>
            <a:gdLst/>
            <a:ahLst/>
            <a:cxnLst/>
            <a:rect l="l" t="t" r="r" b="b"/>
            <a:pathLst>
              <a:path w="1634017" h="2383845">
                <a:moveTo>
                  <a:pt x="0" y="0"/>
                </a:moveTo>
                <a:lnTo>
                  <a:pt x="1634018" y="0"/>
                </a:lnTo>
                <a:lnTo>
                  <a:pt x="1634018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941617" y="3617821"/>
            <a:ext cx="12232474" cy="4065598"/>
            <a:chOff x="0" y="0"/>
            <a:chExt cx="3221772" cy="10706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1772" cy="1070634"/>
            </a:xfrm>
            <a:custGeom>
              <a:avLst/>
              <a:gdLst/>
              <a:ahLst/>
              <a:cxnLst/>
              <a:rect l="l" t="t" r="r" b="b"/>
              <a:pathLst>
                <a:path w="3221772" h="1070634">
                  <a:moveTo>
                    <a:pt x="3221772" y="63290"/>
                  </a:moveTo>
                  <a:lnTo>
                    <a:pt x="3221772" y="1007344"/>
                  </a:lnTo>
                  <a:cubicBezTo>
                    <a:pt x="3221772" y="1042298"/>
                    <a:pt x="3193436" y="1070634"/>
                    <a:pt x="3158482" y="1070634"/>
                  </a:cubicBezTo>
                  <a:lnTo>
                    <a:pt x="63290" y="1070634"/>
                  </a:lnTo>
                  <a:cubicBezTo>
                    <a:pt x="46504" y="1070634"/>
                    <a:pt x="30406" y="1063966"/>
                    <a:pt x="18537" y="1052097"/>
                  </a:cubicBezTo>
                  <a:cubicBezTo>
                    <a:pt x="6668" y="1040227"/>
                    <a:pt x="0" y="1024129"/>
                    <a:pt x="0" y="1007344"/>
                  </a:cubicBezTo>
                  <a:lnTo>
                    <a:pt x="0" y="63290"/>
                  </a:lnTo>
                  <a:cubicBezTo>
                    <a:pt x="0" y="46504"/>
                    <a:pt x="6668" y="30406"/>
                    <a:pt x="18537" y="18537"/>
                  </a:cubicBezTo>
                  <a:cubicBezTo>
                    <a:pt x="30406" y="6668"/>
                    <a:pt x="46504" y="0"/>
                    <a:pt x="63290" y="0"/>
                  </a:cubicBezTo>
                  <a:lnTo>
                    <a:pt x="3158482" y="0"/>
                  </a:lnTo>
                  <a:cubicBezTo>
                    <a:pt x="3193436" y="0"/>
                    <a:pt x="3221772" y="28336"/>
                    <a:pt x="3221772" y="63290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21772" cy="1108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41617" y="4479045"/>
            <a:ext cx="12232474" cy="227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9"/>
              </a:lnSpc>
            </a:pP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58AB9B"/>
                </a:solidFill>
                <a:latin typeface="SVN-Poky's"/>
                <a:ea typeface="SVN-Poky's"/>
                <a:cs typeface="SVN-Poky's"/>
                <a:sym typeface="SVN-Poky's"/>
              </a:rPr>
              <a:t>K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ED707A"/>
                </a:solidFill>
                <a:latin typeface="SVN-Poky's"/>
                <a:ea typeface="SVN-Poky's"/>
                <a:cs typeface="SVN-Poky's"/>
                <a:sym typeface="SVN-Poky's"/>
              </a:rPr>
              <a:t>H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2C22F"/>
                </a:solidFill>
                <a:latin typeface="SVN-Poky's"/>
                <a:ea typeface="SVN-Poky's"/>
                <a:cs typeface="SVN-Poky's"/>
                <a:sym typeface="SVN-Poky's"/>
              </a:rPr>
              <a:t>Ở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F7233"/>
                </a:solidFill>
                <a:latin typeface="SVN-Poky's"/>
                <a:ea typeface="SVN-Poky's"/>
                <a:cs typeface="SVN-Poky's"/>
                <a:sym typeface="SVN-Poky's"/>
              </a:rPr>
              <a:t>I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000000"/>
                </a:solidFill>
                <a:latin typeface="SVN-Poky's"/>
                <a:ea typeface="SVN-Poky's"/>
                <a:cs typeface="SVN-Poky's"/>
                <a:sym typeface="SVN-Poky's"/>
              </a:rPr>
              <a:t> 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68C8E8"/>
                </a:solidFill>
                <a:latin typeface="SVN-Poky's"/>
                <a:ea typeface="SVN-Poky's"/>
                <a:cs typeface="SVN-Poky's"/>
                <a:sym typeface="SVN-Poky's"/>
              </a:rPr>
              <a:t>Đ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ED707A"/>
                </a:solidFill>
                <a:latin typeface="SVN-Poky's"/>
                <a:ea typeface="SVN-Poky's"/>
                <a:cs typeface="SVN-Poky's"/>
                <a:sym typeface="SVN-Poky's"/>
              </a:rPr>
              <a:t>Ộ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BF6800"/>
                </a:solidFill>
                <a:latin typeface="SVN-Poky's"/>
                <a:ea typeface="SVN-Poky's"/>
                <a:cs typeface="SVN-Poky's"/>
                <a:sym typeface="SVN-Poky's"/>
              </a:rPr>
              <a:t>N</a:t>
            </a:r>
            <a:r>
              <a:rPr lang="en-US" sz="13999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89E6D"/>
                </a:solidFill>
                <a:latin typeface="SVN-Poky's"/>
                <a:ea typeface="SVN-Poky's"/>
                <a:cs typeface="SVN-Poky's"/>
                <a:sym typeface="SVN-Poky's"/>
              </a:rPr>
              <a:t>G</a:t>
            </a:r>
          </a:p>
        </p:txBody>
      </p:sp>
      <p:sp>
        <p:nvSpPr>
          <p:cNvPr id="13" name="Freeform 13"/>
          <p:cNvSpPr/>
          <p:nvPr/>
        </p:nvSpPr>
        <p:spPr>
          <a:xfrm>
            <a:off x="627317" y="7956053"/>
            <a:ext cx="2193588" cy="2330947"/>
          </a:xfrm>
          <a:custGeom>
            <a:avLst/>
            <a:gdLst/>
            <a:ahLst/>
            <a:cxnLst/>
            <a:rect l="l" t="t" r="r" b="b"/>
            <a:pathLst>
              <a:path w="2193588" h="2330947">
                <a:moveTo>
                  <a:pt x="0" y="0"/>
                </a:moveTo>
                <a:lnTo>
                  <a:pt x="2193588" y="0"/>
                </a:lnTo>
                <a:lnTo>
                  <a:pt x="2193588" y="2330947"/>
                </a:lnTo>
                <a:lnTo>
                  <a:pt x="0" y="2330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20905" y="8692759"/>
            <a:ext cx="1364622" cy="1450073"/>
          </a:xfrm>
          <a:custGeom>
            <a:avLst/>
            <a:gdLst/>
            <a:ahLst/>
            <a:cxnLst/>
            <a:rect l="l" t="t" r="r" b="b"/>
            <a:pathLst>
              <a:path w="1364622" h="1450073">
                <a:moveTo>
                  <a:pt x="0" y="0"/>
                </a:moveTo>
                <a:lnTo>
                  <a:pt x="1364622" y="0"/>
                </a:lnTo>
                <a:lnTo>
                  <a:pt x="1364622" y="1450073"/>
                </a:lnTo>
                <a:lnTo>
                  <a:pt x="0" y="14500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80823">
            <a:off x="-9723645" y="1057709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448511"/>
            <a:ext cx="15849820" cy="7389979"/>
          </a:xfrm>
          <a:custGeom>
            <a:avLst/>
            <a:gdLst/>
            <a:ahLst/>
            <a:cxnLst/>
            <a:rect l="l" t="t" r="r" b="b"/>
            <a:pathLst>
              <a:path w="15849820" h="7389979">
                <a:moveTo>
                  <a:pt x="0" y="0"/>
                </a:moveTo>
                <a:lnTo>
                  <a:pt x="15849820" y="0"/>
                </a:lnTo>
                <a:lnTo>
                  <a:pt x="15849820" y="7389978"/>
                </a:lnTo>
                <a:lnTo>
                  <a:pt x="0" y="7389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2238" y="2560780"/>
            <a:ext cx="1947228" cy="1599161"/>
          </a:xfrm>
          <a:custGeom>
            <a:avLst/>
            <a:gdLst/>
            <a:ahLst/>
            <a:cxnLst/>
            <a:rect l="l" t="t" r="r" b="b"/>
            <a:pathLst>
              <a:path w="1947228" h="1599161">
                <a:moveTo>
                  <a:pt x="0" y="0"/>
                </a:moveTo>
                <a:lnTo>
                  <a:pt x="1947227" y="0"/>
                </a:lnTo>
                <a:lnTo>
                  <a:pt x="1947227" y="1599161"/>
                </a:lnTo>
                <a:lnTo>
                  <a:pt x="0" y="1599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874">
            <a:off x="4651407" y="683203"/>
            <a:ext cx="1746983" cy="2595313"/>
          </a:xfrm>
          <a:custGeom>
            <a:avLst/>
            <a:gdLst/>
            <a:ahLst/>
            <a:cxnLst/>
            <a:rect l="l" t="t" r="r" b="b"/>
            <a:pathLst>
              <a:path w="1746983" h="2595313">
                <a:moveTo>
                  <a:pt x="0" y="0"/>
                </a:moveTo>
                <a:lnTo>
                  <a:pt x="1746983" y="0"/>
                </a:lnTo>
                <a:lnTo>
                  <a:pt x="1746983" y="2595313"/>
                </a:lnTo>
                <a:lnTo>
                  <a:pt x="0" y="2595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97016">
            <a:off x="14052046" y="7859044"/>
            <a:ext cx="5250384" cy="4121551"/>
          </a:xfrm>
          <a:custGeom>
            <a:avLst/>
            <a:gdLst/>
            <a:ahLst/>
            <a:cxnLst/>
            <a:rect l="l" t="t" r="r" b="b"/>
            <a:pathLst>
              <a:path w="5250384" h="4121551">
                <a:moveTo>
                  <a:pt x="0" y="0"/>
                </a:moveTo>
                <a:lnTo>
                  <a:pt x="5250384" y="0"/>
                </a:lnTo>
                <a:lnTo>
                  <a:pt x="5250384" y="4121552"/>
                </a:lnTo>
                <a:lnTo>
                  <a:pt x="0" y="4121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42291" y="7033950"/>
            <a:ext cx="1634017" cy="2383845"/>
          </a:xfrm>
          <a:custGeom>
            <a:avLst/>
            <a:gdLst/>
            <a:ahLst/>
            <a:cxnLst/>
            <a:rect l="l" t="t" r="r" b="b"/>
            <a:pathLst>
              <a:path w="1634017" h="2383845">
                <a:moveTo>
                  <a:pt x="0" y="0"/>
                </a:moveTo>
                <a:lnTo>
                  <a:pt x="1634018" y="0"/>
                </a:lnTo>
                <a:lnTo>
                  <a:pt x="1634018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941617" y="3617821"/>
            <a:ext cx="12232474" cy="4065598"/>
            <a:chOff x="0" y="0"/>
            <a:chExt cx="3221772" cy="10706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1772" cy="1070634"/>
            </a:xfrm>
            <a:custGeom>
              <a:avLst/>
              <a:gdLst/>
              <a:ahLst/>
              <a:cxnLst/>
              <a:rect l="l" t="t" r="r" b="b"/>
              <a:pathLst>
                <a:path w="3221772" h="1070634">
                  <a:moveTo>
                    <a:pt x="3221772" y="63290"/>
                  </a:moveTo>
                  <a:lnTo>
                    <a:pt x="3221772" y="1007344"/>
                  </a:lnTo>
                  <a:cubicBezTo>
                    <a:pt x="3221772" y="1042298"/>
                    <a:pt x="3193436" y="1070634"/>
                    <a:pt x="3158482" y="1070634"/>
                  </a:cubicBezTo>
                  <a:lnTo>
                    <a:pt x="63290" y="1070634"/>
                  </a:lnTo>
                  <a:cubicBezTo>
                    <a:pt x="46504" y="1070634"/>
                    <a:pt x="30406" y="1063966"/>
                    <a:pt x="18537" y="1052097"/>
                  </a:cubicBezTo>
                  <a:cubicBezTo>
                    <a:pt x="6668" y="1040227"/>
                    <a:pt x="0" y="1024129"/>
                    <a:pt x="0" y="1007344"/>
                  </a:cubicBezTo>
                  <a:lnTo>
                    <a:pt x="0" y="63290"/>
                  </a:lnTo>
                  <a:cubicBezTo>
                    <a:pt x="0" y="46504"/>
                    <a:pt x="6668" y="30406"/>
                    <a:pt x="18537" y="18537"/>
                  </a:cubicBezTo>
                  <a:cubicBezTo>
                    <a:pt x="30406" y="6668"/>
                    <a:pt x="46504" y="0"/>
                    <a:pt x="63290" y="0"/>
                  </a:cubicBezTo>
                  <a:lnTo>
                    <a:pt x="3158482" y="0"/>
                  </a:lnTo>
                  <a:cubicBezTo>
                    <a:pt x="3193436" y="0"/>
                    <a:pt x="3221772" y="28336"/>
                    <a:pt x="3221772" y="63290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21772" cy="1108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41617" y="4469520"/>
            <a:ext cx="12232474" cy="227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0"/>
              </a:lnSpc>
            </a:pP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58AB9B"/>
                </a:solidFill>
                <a:latin typeface="SVN-Poky's"/>
                <a:ea typeface="SVN-Poky's"/>
                <a:cs typeface="SVN-Poky's"/>
                <a:sym typeface="SVN-Poky's"/>
              </a:rPr>
              <a:t>V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05A39"/>
                </a:solidFill>
                <a:latin typeface="SVN-Poky's"/>
                <a:ea typeface="SVN-Poky's"/>
                <a:cs typeface="SVN-Poky's"/>
                <a:sym typeface="SVN-Poky's"/>
              </a:rPr>
              <a:t>Ậ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2C22F"/>
                </a:solidFill>
                <a:latin typeface="SVN-Poky's"/>
                <a:ea typeface="SVN-Poky's"/>
                <a:cs typeface="SVN-Poky's"/>
                <a:sym typeface="SVN-Poky's"/>
              </a:rPr>
              <a:t>N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000000"/>
                </a:solidFill>
                <a:latin typeface="SVN-Poky's"/>
                <a:ea typeface="SVN-Poky's"/>
                <a:cs typeface="SVN-Poky's"/>
                <a:sym typeface="SVN-Poky's"/>
              </a:rPr>
              <a:t> 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68C8E8"/>
                </a:solidFill>
                <a:latin typeface="SVN-Poky's"/>
                <a:ea typeface="SVN-Poky's"/>
                <a:cs typeface="SVN-Poky's"/>
                <a:sym typeface="SVN-Poky's"/>
              </a:rPr>
              <a:t>D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ED707A"/>
                </a:solidFill>
                <a:latin typeface="SVN-Poky's"/>
                <a:ea typeface="SVN-Poky's"/>
                <a:cs typeface="SVN-Poky's"/>
                <a:sym typeface="SVN-Poky's"/>
              </a:rPr>
              <a:t>Ụ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BF6800"/>
                </a:solidFill>
                <a:latin typeface="SVN-Poky's"/>
                <a:ea typeface="SVN-Poky's"/>
                <a:cs typeface="SVN-Poky's"/>
                <a:sym typeface="SVN-Poky's"/>
              </a:rPr>
              <a:t>N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89E6D"/>
                </a:solidFill>
                <a:latin typeface="SVN-Poky's"/>
                <a:ea typeface="SVN-Poky's"/>
                <a:cs typeface="SVN-Poky's"/>
                <a:sym typeface="SVN-Poky's"/>
              </a:rPr>
              <a:t>G</a:t>
            </a:r>
          </a:p>
        </p:txBody>
      </p:sp>
      <p:sp>
        <p:nvSpPr>
          <p:cNvPr id="13" name="Freeform 13"/>
          <p:cNvSpPr/>
          <p:nvPr/>
        </p:nvSpPr>
        <p:spPr>
          <a:xfrm>
            <a:off x="627317" y="7956053"/>
            <a:ext cx="2193588" cy="2330947"/>
          </a:xfrm>
          <a:custGeom>
            <a:avLst/>
            <a:gdLst/>
            <a:ahLst/>
            <a:cxnLst/>
            <a:rect l="l" t="t" r="r" b="b"/>
            <a:pathLst>
              <a:path w="2193588" h="2330947">
                <a:moveTo>
                  <a:pt x="0" y="0"/>
                </a:moveTo>
                <a:lnTo>
                  <a:pt x="2193588" y="0"/>
                </a:lnTo>
                <a:lnTo>
                  <a:pt x="2193588" y="2330947"/>
                </a:lnTo>
                <a:lnTo>
                  <a:pt x="0" y="2330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20905" y="8692759"/>
            <a:ext cx="1364622" cy="1450073"/>
          </a:xfrm>
          <a:custGeom>
            <a:avLst/>
            <a:gdLst/>
            <a:ahLst/>
            <a:cxnLst/>
            <a:rect l="l" t="t" r="r" b="b"/>
            <a:pathLst>
              <a:path w="1364622" h="1450073">
                <a:moveTo>
                  <a:pt x="0" y="0"/>
                </a:moveTo>
                <a:lnTo>
                  <a:pt x="1364622" y="0"/>
                </a:lnTo>
                <a:lnTo>
                  <a:pt x="1364622" y="1450073"/>
                </a:lnTo>
                <a:lnTo>
                  <a:pt x="0" y="14500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1D36D0-8268-D341-59C8-925523F92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6C14D8-793D-9223-43B2-E4223FC5EE30}"/>
              </a:ext>
            </a:extLst>
          </p:cNvPr>
          <p:cNvSpPr/>
          <p:nvPr/>
        </p:nvSpPr>
        <p:spPr>
          <a:xfrm>
            <a:off x="-1799842" y="-1111690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4" y="0"/>
                </a:lnTo>
                <a:lnTo>
                  <a:pt x="21887684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4D747F-4834-7A1A-3359-84355FEB7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054860"/>
            <a:ext cx="11353800" cy="2021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EEEA4DB-F101-195C-64EB-2DE5CA54BD83}"/>
              </a:ext>
            </a:extLst>
          </p:cNvPr>
          <p:cNvSpPr txBox="1"/>
          <p:nvPr/>
        </p:nvSpPr>
        <p:spPr>
          <a:xfrm>
            <a:off x="914400" y="4686300"/>
            <a:ext cx="16535400" cy="4051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6000" dirty="0">
                <a:latin typeface="UTM Avo" panose="02040603050506020204" pitchFamily="18"/>
              </a:rPr>
              <a:t>Chia lớp thành 4 nhóm, mỗi nhóm đếm một loại quả và báo cáo kết quả theo cấu tạo "Chục - Đơn vị".</a:t>
            </a:r>
            <a:endParaRPr lang="en-VN" sz="6000" dirty="0">
              <a:latin typeface="UTM Avo" panose="02040603050506020204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844B4-0F35-61D9-5240-380230F94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0"/>
            <a:ext cx="75438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56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ED852-2084-CF5F-A7C3-744AC0955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>
          <a:xfrm>
            <a:off x="3771899" y="2478549"/>
            <a:ext cx="10744200" cy="64749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F4F570-BB47-3237-6239-025B2E1F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329BF67-5DEB-FB66-4E22-198C7F5D91DF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B57E078-3957-58D1-F031-946E878CB251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61252FC-2FD0-0B4E-20F3-1237B18EBE86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21AE89E-C3A7-4A89-852F-3F1529186F4C}"/>
              </a:ext>
            </a:extLst>
          </p:cNvPr>
          <p:cNvSpPr/>
          <p:nvPr/>
        </p:nvSpPr>
        <p:spPr>
          <a:xfrm>
            <a:off x="2407990" y="3276600"/>
            <a:ext cx="2073955" cy="3733800"/>
          </a:xfrm>
          <a:custGeom>
            <a:avLst/>
            <a:gdLst/>
            <a:ahLst/>
            <a:cxnLst/>
            <a:rect l="l" t="t" r="r" b="b"/>
            <a:pathLst>
              <a:path w="2664333" h="4114800">
                <a:moveTo>
                  <a:pt x="0" y="0"/>
                </a:moveTo>
                <a:lnTo>
                  <a:pt x="2664333" y="0"/>
                </a:lnTo>
                <a:lnTo>
                  <a:pt x="26643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F4A16-59A0-1DEA-B6CF-D7FC536E70DD}"/>
              </a:ext>
            </a:extLst>
          </p:cNvPr>
          <p:cNvSpPr txBox="1"/>
          <p:nvPr/>
        </p:nvSpPr>
        <p:spPr>
          <a:xfrm>
            <a:off x="5334000" y="3712339"/>
            <a:ext cx="10287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6000" dirty="0">
                <a:latin typeface="UTM Avo" panose="02040603050506020204" pitchFamily="18"/>
              </a:rPr>
              <a:t>Các em quan sát có bao nhiêu nải chuối? Mỗi nải có bao nhiêu trái chuối?</a:t>
            </a:r>
          </a:p>
        </p:txBody>
      </p:sp>
    </p:spTree>
    <p:extLst>
      <p:ext uri="{BB962C8B-B14F-4D97-AF65-F5344CB8AC3E}">
        <p14:creationId xmlns:p14="http://schemas.microsoft.com/office/powerpoint/2010/main" val="4370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6CCEB-64F1-470B-6A46-C60A9316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3EAD011-25EA-D32A-1233-76A3FDE201B3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BA5ACD-67C1-9788-A512-614FC557F476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15E751F-FC3B-5DAA-0F53-D6ABAD35E05F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41F9-910A-E42E-FDEB-BC85740288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>
          <a:xfrm>
            <a:off x="8385016" y="2806185"/>
            <a:ext cx="7756838" cy="4674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D256315-3F5C-E97B-638D-4DC3CBEB18DD}"/>
              </a:ext>
            </a:extLst>
          </p:cNvPr>
          <p:cNvSpPr/>
          <p:nvPr/>
        </p:nvSpPr>
        <p:spPr>
          <a:xfrm>
            <a:off x="11125200" y="3713338"/>
            <a:ext cx="4572000" cy="14266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D0C2B-19BB-90B3-1FF1-B7F4929B5F99}"/>
              </a:ext>
            </a:extLst>
          </p:cNvPr>
          <p:cNvSpPr txBox="1"/>
          <p:nvPr/>
        </p:nvSpPr>
        <p:spPr>
          <a:xfrm>
            <a:off x="1924527" y="3613716"/>
            <a:ext cx="669305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500" dirty="0">
                <a:latin typeface="UTM Avo" panose="02040603050506020204" pitchFamily="18"/>
              </a:rPr>
              <a:t>Có 7 nải chuối. Mỗi nải có 10 quả chuối.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6E44F-C9AC-97F8-DD82-CDEE2DBBC39C}"/>
              </a:ext>
            </a:extLst>
          </p:cNvPr>
          <p:cNvSpPr txBox="1"/>
          <p:nvPr/>
        </p:nvSpPr>
        <p:spPr>
          <a:xfrm>
            <a:off x="2604026" y="7771224"/>
            <a:ext cx="13079946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Vậy có tổng cộng 70 quả chuối.</a:t>
            </a:r>
          </a:p>
        </p:txBody>
      </p:sp>
    </p:spTree>
    <p:extLst>
      <p:ext uri="{BB962C8B-B14F-4D97-AF65-F5344CB8AC3E}">
        <p14:creationId xmlns:p14="http://schemas.microsoft.com/office/powerpoint/2010/main" val="15250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938A06-19EE-6441-133D-1980B49C8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C78BDE-13E7-B8CF-4179-CA8B4E5BA467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9A9A7C-FDFF-51BB-4233-FAC1E9F120A6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890117F-C88E-F42B-DE96-FCCF27483D00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1AB6460-0E12-D49C-9755-9CEA5F37C72C}"/>
              </a:ext>
            </a:extLst>
          </p:cNvPr>
          <p:cNvSpPr/>
          <p:nvPr/>
        </p:nvSpPr>
        <p:spPr>
          <a:xfrm>
            <a:off x="1896818" y="3304167"/>
            <a:ext cx="3437182" cy="3270494"/>
          </a:xfrm>
          <a:custGeom>
            <a:avLst/>
            <a:gdLst/>
            <a:ahLst/>
            <a:cxnLst/>
            <a:rect l="l" t="t" r="r" b="b"/>
            <a:pathLst>
              <a:path w="4546740" h="4114800">
                <a:moveTo>
                  <a:pt x="0" y="0"/>
                </a:moveTo>
                <a:lnTo>
                  <a:pt x="4546740" y="0"/>
                </a:lnTo>
                <a:lnTo>
                  <a:pt x="45467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0BDE2-530D-DD64-C9FC-8DCC907B6E61}"/>
              </a:ext>
            </a:extLst>
          </p:cNvPr>
          <p:cNvSpPr txBox="1"/>
          <p:nvPr/>
        </p:nvSpPr>
        <p:spPr>
          <a:xfrm>
            <a:off x="5562600" y="3250674"/>
            <a:ext cx="1028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6000" dirty="0">
                <a:latin typeface="UTM Avo" panose="02040603050506020204" pitchFamily="18"/>
              </a:rPr>
              <a:t>Các em quan sát có bao nhiêu khay xoài? Mỗi khay có bao nhiêu quả? Có khay nào lẻ không?</a:t>
            </a:r>
          </a:p>
        </p:txBody>
      </p:sp>
    </p:spTree>
    <p:extLst>
      <p:ext uri="{BB962C8B-B14F-4D97-AF65-F5344CB8AC3E}">
        <p14:creationId xmlns:p14="http://schemas.microsoft.com/office/powerpoint/2010/main" val="9561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BE7708-32BD-FE2E-F785-DE12E75A0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97DD56-868F-F4A7-222E-239AB1644C66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664A713-BE44-86A1-E689-7A2AAE5876AA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CB5C129-69B7-546D-C79B-CF6D2D5E2DDA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3BF0E-A90E-623D-1459-48A82F817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>
          <a:xfrm>
            <a:off x="8385016" y="2806185"/>
            <a:ext cx="7756838" cy="4674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CD4320-E5EB-5286-D9AC-A1BAD215D10C}"/>
              </a:ext>
            </a:extLst>
          </p:cNvPr>
          <p:cNvSpPr txBox="1"/>
          <p:nvPr/>
        </p:nvSpPr>
        <p:spPr>
          <a:xfrm>
            <a:off x="2604026" y="7771224"/>
            <a:ext cx="13079946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Vậy có tổng cộng 32 quả xoài.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95B29-C7EE-FC63-FD68-AE2A26EF3BCB}"/>
              </a:ext>
            </a:extLst>
          </p:cNvPr>
          <p:cNvSpPr txBox="1"/>
          <p:nvPr/>
        </p:nvSpPr>
        <p:spPr>
          <a:xfrm>
            <a:off x="1896818" y="3029346"/>
            <a:ext cx="69423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500" dirty="0">
                <a:latin typeface="UTM Avo" panose="02040603050506020204" pitchFamily="18"/>
              </a:rPr>
              <a:t>Có 4 khay xoài. Ba khay đầu có 10 quả, khay thứ tư lẻ 2 quả.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6A9A87-C840-4B3A-32F8-FC916CF04810}"/>
              </a:ext>
            </a:extLst>
          </p:cNvPr>
          <p:cNvSpPr/>
          <p:nvPr/>
        </p:nvSpPr>
        <p:spPr>
          <a:xfrm rot="1323630">
            <a:off x="9936269" y="3881214"/>
            <a:ext cx="1391204" cy="26455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D89E35-86D4-B4DA-82EF-1D0BD68885D9}"/>
              </a:ext>
            </a:extLst>
          </p:cNvPr>
          <p:cNvSpPr/>
          <p:nvPr/>
        </p:nvSpPr>
        <p:spPr>
          <a:xfrm rot="1323630">
            <a:off x="11084503" y="4363000"/>
            <a:ext cx="1391204" cy="10466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150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65B31-8291-DE80-551C-8EC7E91BE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3C2C084-870A-A5B6-CD75-CE2C88DFA3AA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26D75B-DD1C-7637-5DC3-3D61A2539A02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283BB82-B17C-528B-DAEE-967CA959074C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AE64E49C-AD5B-FDF4-80E0-C66A0B1CAA65}"/>
              </a:ext>
            </a:extLst>
          </p:cNvPr>
          <p:cNvSpPr/>
          <p:nvPr/>
        </p:nvSpPr>
        <p:spPr>
          <a:xfrm>
            <a:off x="1896818" y="3065034"/>
            <a:ext cx="3238976" cy="4572000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979988-A334-3B35-1B51-341047F57C3A}"/>
              </a:ext>
            </a:extLst>
          </p:cNvPr>
          <p:cNvSpPr txBox="1"/>
          <p:nvPr/>
        </p:nvSpPr>
        <p:spPr>
          <a:xfrm>
            <a:off x="5562600" y="3250674"/>
            <a:ext cx="10287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6000" dirty="0">
                <a:latin typeface="UTM Avo" panose="02040603050506020204" pitchFamily="18"/>
              </a:rPr>
              <a:t>Các em quan sát có bao nhiêu khay thăng long? Mỗi khay có bao nhiêu quả? Có khay nào lẻ không?</a:t>
            </a:r>
          </a:p>
        </p:txBody>
      </p:sp>
    </p:spTree>
    <p:extLst>
      <p:ext uri="{BB962C8B-B14F-4D97-AF65-F5344CB8AC3E}">
        <p14:creationId xmlns:p14="http://schemas.microsoft.com/office/powerpoint/2010/main" val="22947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21B8BB-554F-9DD0-07ED-FBEF8D06C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F924D30-7A7F-4819-D1C9-9B64DDC4A71D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0515AD5-96A3-C896-B07F-11681EDBD662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9C77AA4-982A-9D1E-FCD3-6A5409CED923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2FF41-DB2F-E529-48BB-612BD6785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>
          <a:xfrm>
            <a:off x="8385016" y="2806185"/>
            <a:ext cx="7756838" cy="4674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A4FA7D-AAC5-DE45-EA6B-2FCD7FBFDECF}"/>
              </a:ext>
            </a:extLst>
          </p:cNvPr>
          <p:cNvSpPr txBox="1"/>
          <p:nvPr/>
        </p:nvSpPr>
        <p:spPr>
          <a:xfrm>
            <a:off x="1524000" y="7771224"/>
            <a:ext cx="15087600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Vậy có tổng cộng 64 trái thăng long.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8E0437-9FD2-693E-C409-B49802A9FB22}"/>
              </a:ext>
            </a:extLst>
          </p:cNvPr>
          <p:cNvSpPr txBox="1"/>
          <p:nvPr/>
        </p:nvSpPr>
        <p:spPr>
          <a:xfrm>
            <a:off x="1911281" y="2684084"/>
            <a:ext cx="694238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500" dirty="0">
                <a:latin typeface="UTM Avo" panose="02040603050506020204" pitchFamily="18"/>
              </a:rPr>
              <a:t>Có 6 khay thăng long. Năm khay dưới có 10 trái, khay trên cùng lẻ 4 trái.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3A3B3A-D4E8-AF89-0F6B-6C06E0106477}"/>
              </a:ext>
            </a:extLst>
          </p:cNvPr>
          <p:cNvSpPr/>
          <p:nvPr/>
        </p:nvSpPr>
        <p:spPr>
          <a:xfrm>
            <a:off x="10493252" y="5143499"/>
            <a:ext cx="2917948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303FD35-DA92-F6DF-25EC-12D8D6C68977}"/>
              </a:ext>
            </a:extLst>
          </p:cNvPr>
          <p:cNvSpPr/>
          <p:nvPr/>
        </p:nvSpPr>
        <p:spPr>
          <a:xfrm>
            <a:off x="11887200" y="4646244"/>
            <a:ext cx="1752600" cy="802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09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606B64-D868-EF47-2B1A-4C77BD3D1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CB2D0E-ADDF-901E-6CDB-33E108D39552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7A1B3E6-2AB0-9D4E-5FD2-D7240DC965AE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9C63EFF-E2AB-1701-387A-451990BE1DE0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A7E9085-0234-7B67-CA9B-B0A66D60CCC5}"/>
              </a:ext>
            </a:extLst>
          </p:cNvPr>
          <p:cNvSpPr/>
          <p:nvPr/>
        </p:nvSpPr>
        <p:spPr>
          <a:xfrm>
            <a:off x="2209800" y="3086100"/>
            <a:ext cx="3079242" cy="4114800"/>
          </a:xfrm>
          <a:custGeom>
            <a:avLst/>
            <a:gdLst/>
            <a:ahLst/>
            <a:cxnLst/>
            <a:rect l="l" t="t" r="r" b="b"/>
            <a:pathLst>
              <a:path w="3079242" h="4114800">
                <a:moveTo>
                  <a:pt x="0" y="0"/>
                </a:moveTo>
                <a:lnTo>
                  <a:pt x="3079242" y="0"/>
                </a:lnTo>
                <a:lnTo>
                  <a:pt x="30792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B078F-B58E-45D0-E2B7-44C16868774B}"/>
              </a:ext>
            </a:extLst>
          </p:cNvPr>
          <p:cNvSpPr txBox="1"/>
          <p:nvPr/>
        </p:nvSpPr>
        <p:spPr>
          <a:xfrm>
            <a:off x="5562600" y="3250674"/>
            <a:ext cx="10287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6000" dirty="0">
                <a:latin typeface="UTM Avo" panose="02040603050506020204" pitchFamily="18"/>
              </a:rPr>
              <a:t>Các em quan sát có bao nhiêu khay ổi? Mỗi khay có bao nhiêu quả? Có khay nào lẻ không?</a:t>
            </a:r>
          </a:p>
        </p:txBody>
      </p:sp>
    </p:spTree>
    <p:extLst>
      <p:ext uri="{BB962C8B-B14F-4D97-AF65-F5344CB8AC3E}">
        <p14:creationId xmlns:p14="http://schemas.microsoft.com/office/powerpoint/2010/main" val="28483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63" t="-9399" r="-33197" b="-1288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5673" y="372787"/>
            <a:ext cx="13612947" cy="7504137"/>
          </a:xfrm>
          <a:custGeom>
            <a:avLst/>
            <a:gdLst/>
            <a:ahLst/>
            <a:cxnLst/>
            <a:rect l="l" t="t" r="r" b="b"/>
            <a:pathLst>
              <a:path w="13612947" h="7504137">
                <a:moveTo>
                  <a:pt x="0" y="0"/>
                </a:moveTo>
                <a:lnTo>
                  <a:pt x="13612947" y="0"/>
                </a:lnTo>
                <a:lnTo>
                  <a:pt x="13612947" y="7504137"/>
                </a:lnTo>
                <a:lnTo>
                  <a:pt x="0" y="75041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63075" flipH="1">
            <a:off x="14385340" y="665350"/>
            <a:ext cx="3254383" cy="2461127"/>
          </a:xfrm>
          <a:custGeom>
            <a:avLst/>
            <a:gdLst/>
            <a:ahLst/>
            <a:cxnLst/>
            <a:rect l="l" t="t" r="r" b="b"/>
            <a:pathLst>
              <a:path w="3254383" h="2461127">
                <a:moveTo>
                  <a:pt x="3254383" y="0"/>
                </a:moveTo>
                <a:lnTo>
                  <a:pt x="0" y="0"/>
                </a:lnTo>
                <a:lnTo>
                  <a:pt x="0" y="2461127"/>
                </a:lnTo>
                <a:lnTo>
                  <a:pt x="3254383" y="2461127"/>
                </a:lnTo>
                <a:lnTo>
                  <a:pt x="325438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9711" flipH="1">
            <a:off x="953400" y="888987"/>
            <a:ext cx="1263276" cy="1490591"/>
          </a:xfrm>
          <a:custGeom>
            <a:avLst/>
            <a:gdLst/>
            <a:ahLst/>
            <a:cxnLst/>
            <a:rect l="l" t="t" r="r" b="b"/>
            <a:pathLst>
              <a:path w="1263276" h="1490591">
                <a:moveTo>
                  <a:pt x="1263277" y="0"/>
                </a:moveTo>
                <a:lnTo>
                  <a:pt x="0" y="0"/>
                </a:lnTo>
                <a:lnTo>
                  <a:pt x="0" y="1490592"/>
                </a:lnTo>
                <a:lnTo>
                  <a:pt x="1263277" y="1490592"/>
                </a:lnTo>
                <a:lnTo>
                  <a:pt x="126327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45673" y="7148059"/>
            <a:ext cx="14196654" cy="18012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 anchor="t">
            <a:prstTxWarp prst="textChevronInverted">
              <a:avLst/>
            </a:prstTxWarp>
            <a:spAutoFit/>
          </a:bodyPr>
          <a:lstStyle/>
          <a:p>
            <a:pPr marL="0" lvl="0" indent="0" algn="ctr">
              <a:lnSpc>
                <a:spcPts val="8315"/>
              </a:lnSpc>
            </a:pPr>
            <a:r>
              <a:rPr lang="en-US" sz="10000" dirty="0">
                <a:solidFill>
                  <a:srgbClr val="FF5757"/>
                </a:solidFill>
                <a:latin typeface="SVN-SAF"/>
                <a:ea typeface="SVN-SAF"/>
                <a:cs typeface="SVN-SAF"/>
                <a:sym typeface="SVN-SAF"/>
              </a:rPr>
              <a:t>LỚP MÌNH ĐOÀN KẾT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99142" y="642941"/>
            <a:ext cx="9489715" cy="836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60"/>
              </a:lnSpc>
              <a:spcBef>
                <a:spcPct val="0"/>
              </a:spcBef>
            </a:pPr>
            <a:r>
              <a:rPr lang="en-US" sz="4757" dirty="0">
                <a:ln w="38100">
                  <a:solidFill>
                    <a:schemeClr val="tx1"/>
                  </a:solidFill>
                </a:ln>
                <a:solidFill>
                  <a:srgbClr val="C9A8DC"/>
                </a:solidFill>
                <a:latin typeface="SVN-SAF"/>
                <a:ea typeface="SVN-SAF"/>
                <a:cs typeface="SVN-SAF"/>
                <a:sym typeface="SVN-SAF"/>
              </a:rPr>
              <a:t>CHÀO MỪNG CÁC EM ĐẾN VỚI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7CC42-B9CA-C1BD-2815-1D68BCF3C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1337683"/>
            <a:ext cx="6781800" cy="208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7743E-AFA8-8ADA-9CA2-597583C2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A123D26-C762-1A14-D481-D2018E88D08E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24DB21-7776-AEC8-0AC3-1D284AE9591C}"/>
              </a:ext>
            </a:extLst>
          </p:cNvPr>
          <p:cNvSpPr/>
          <p:nvPr/>
        </p:nvSpPr>
        <p:spPr>
          <a:xfrm>
            <a:off x="1896818" y="1413261"/>
            <a:ext cx="1022344" cy="1236706"/>
          </a:xfrm>
          <a:custGeom>
            <a:avLst/>
            <a:gdLst/>
            <a:ahLst/>
            <a:cxnLst/>
            <a:rect l="l" t="t" r="r" b="b"/>
            <a:pathLst>
              <a:path w="1022344" h="1236706">
                <a:moveTo>
                  <a:pt x="0" y="0"/>
                </a:moveTo>
                <a:lnTo>
                  <a:pt x="1022343" y="0"/>
                </a:lnTo>
                <a:lnTo>
                  <a:pt x="1022343" y="1236706"/>
                </a:lnTo>
                <a:lnTo>
                  <a:pt x="0" y="123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3A60B-CDB8-81F0-7816-ECBF550284D3}"/>
              </a:ext>
            </a:extLst>
          </p:cNvPr>
          <p:cNvSpPr txBox="1"/>
          <p:nvPr/>
        </p:nvSpPr>
        <p:spPr>
          <a:xfrm>
            <a:off x="271692" y="1510914"/>
            <a:ext cx="18437360" cy="86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XEM TRANH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rồi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đếm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quả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mỗi</a:t>
            </a:r>
            <a:r>
              <a:rPr lang="en-US" sz="5499" dirty="0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5499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loại</a:t>
            </a:r>
            <a:endParaRPr lang="en-US" sz="5499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25888-A8D7-1BC3-6752-AC5853367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2"/>
          <a:stretch/>
        </p:blipFill>
        <p:spPr>
          <a:xfrm>
            <a:off x="8385016" y="2806185"/>
            <a:ext cx="7756838" cy="4674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9C8EC-2B37-92AA-F7F7-FBF1B47AFE98}"/>
              </a:ext>
            </a:extLst>
          </p:cNvPr>
          <p:cNvSpPr txBox="1"/>
          <p:nvPr/>
        </p:nvSpPr>
        <p:spPr>
          <a:xfrm>
            <a:off x="2604026" y="7771224"/>
            <a:ext cx="13079946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VN" sz="6000" b="1" dirty="0">
                <a:solidFill>
                  <a:srgbClr val="FF0000"/>
                </a:solidFill>
                <a:latin typeface="UTM Avo" panose="02040603050506020204" pitchFamily="18"/>
              </a:rPr>
              <a:t>Vậy có tổng cộng 50 trái ổi.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BB242-C3E5-2B4A-FF12-17B7E6DDBC80}"/>
              </a:ext>
            </a:extLst>
          </p:cNvPr>
          <p:cNvSpPr txBox="1"/>
          <p:nvPr/>
        </p:nvSpPr>
        <p:spPr>
          <a:xfrm>
            <a:off x="1896818" y="3491383"/>
            <a:ext cx="694238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500" dirty="0">
                <a:latin typeface="UTM Avo" panose="02040603050506020204" pitchFamily="18"/>
              </a:rPr>
              <a:t>Có 5 khay ổi. Mỗi khay có 10 trái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DFCE21-4A1B-90A2-0D7A-8859EA24D2FA}"/>
              </a:ext>
            </a:extLst>
          </p:cNvPr>
          <p:cNvSpPr/>
          <p:nvPr/>
        </p:nvSpPr>
        <p:spPr>
          <a:xfrm>
            <a:off x="12801600" y="4762500"/>
            <a:ext cx="2525798" cy="2209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966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A726E9-70AD-5E7F-6DEF-1A2031710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DE91EDB-F3C2-F524-DCB4-9297FDB96DC7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CF8D9458-9497-472E-36C1-5AF7A42A504E}"/>
              </a:ext>
            </a:extLst>
          </p:cNvPr>
          <p:cNvSpPr/>
          <p:nvPr/>
        </p:nvSpPr>
        <p:spPr>
          <a:xfrm>
            <a:off x="11102157" y="1485901"/>
            <a:ext cx="5433243" cy="7543800"/>
          </a:xfrm>
          <a:custGeom>
            <a:avLst/>
            <a:gdLst/>
            <a:ahLst/>
            <a:cxnLst/>
            <a:rect l="l" t="t" r="r" b="b"/>
            <a:pathLst>
              <a:path w="6081445" h="8190499">
                <a:moveTo>
                  <a:pt x="0" y="0"/>
                </a:moveTo>
                <a:lnTo>
                  <a:pt x="6081445" y="0"/>
                </a:lnTo>
                <a:lnTo>
                  <a:pt x="6081445" y="8190499"/>
                </a:lnTo>
                <a:lnTo>
                  <a:pt x="0" y="8190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12FD30-7216-8ED3-D3B8-CEA6C0DA0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1485901"/>
            <a:ext cx="6911159" cy="1981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621339-16BA-7109-3A19-D9DC887DCCEF}"/>
              </a:ext>
            </a:extLst>
          </p:cNvPr>
          <p:cNvSpPr txBox="1"/>
          <p:nvPr/>
        </p:nvSpPr>
        <p:spPr>
          <a:xfrm>
            <a:off x="2057401" y="3467100"/>
            <a:ext cx="8839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5000" dirty="0">
                <a:latin typeface="UTM Avo" panose="02040603050506020204" pitchFamily="18"/>
              </a:rPr>
              <a:t>-Chuẩn bị bài mới: </a:t>
            </a:r>
            <a:r>
              <a:rPr lang="en-VN" sz="5000" b="1" dirty="0">
                <a:latin typeface="UTM Avo" panose="02040603050506020204" pitchFamily="18"/>
              </a:rPr>
              <a:t>So sánh các số trong phạm vi 100.</a:t>
            </a:r>
          </a:p>
          <a:p>
            <a:pPr algn="just"/>
            <a:r>
              <a:rPr lang="en-VN" sz="5000" dirty="0">
                <a:latin typeface="UTM Avo" panose="02040603050506020204" pitchFamily="18"/>
              </a:rPr>
              <a:t>-Chia sẻ và vận dụng kiến thức được học với gia đình,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27120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530" y="7702583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7474" y="4592069"/>
            <a:ext cx="3625881" cy="4955371"/>
          </a:xfrm>
          <a:custGeom>
            <a:avLst/>
            <a:gdLst/>
            <a:ahLst/>
            <a:cxnLst/>
            <a:rect l="l" t="t" r="r" b="b"/>
            <a:pathLst>
              <a:path w="3625881" h="4955371">
                <a:moveTo>
                  <a:pt x="0" y="0"/>
                </a:moveTo>
                <a:lnTo>
                  <a:pt x="3625881" y="0"/>
                </a:lnTo>
                <a:lnTo>
                  <a:pt x="3625881" y="4955371"/>
                </a:lnTo>
                <a:lnTo>
                  <a:pt x="0" y="4955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51873" y="4853622"/>
            <a:ext cx="1831719" cy="4186787"/>
          </a:xfrm>
          <a:custGeom>
            <a:avLst/>
            <a:gdLst/>
            <a:ahLst/>
            <a:cxnLst/>
            <a:rect l="l" t="t" r="r" b="b"/>
            <a:pathLst>
              <a:path w="1831719" h="4186787">
                <a:moveTo>
                  <a:pt x="0" y="0"/>
                </a:moveTo>
                <a:lnTo>
                  <a:pt x="1831720" y="0"/>
                </a:lnTo>
                <a:lnTo>
                  <a:pt x="1831720" y="4186787"/>
                </a:lnTo>
                <a:lnTo>
                  <a:pt x="0" y="41867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304632" y="739560"/>
            <a:ext cx="14002168" cy="7604340"/>
          </a:xfrm>
          <a:custGeom>
            <a:avLst/>
            <a:gdLst/>
            <a:ahLst/>
            <a:cxnLst/>
            <a:rect l="l" t="t" r="r" b="b"/>
            <a:pathLst>
              <a:path w="13547242" h="6316401">
                <a:moveTo>
                  <a:pt x="0" y="0"/>
                </a:moveTo>
                <a:lnTo>
                  <a:pt x="13547241" y="0"/>
                </a:lnTo>
                <a:lnTo>
                  <a:pt x="13547241" y="6316401"/>
                </a:lnTo>
                <a:lnTo>
                  <a:pt x="0" y="63164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A254AC-CF33-5EF1-9131-F4719AB558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0776" y="2294539"/>
            <a:ext cx="10969880" cy="511816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80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72760" y="10268776"/>
            <a:ext cx="15240" cy="18224"/>
          </a:xfrm>
          <a:custGeom>
            <a:avLst/>
            <a:gdLst/>
            <a:ahLst/>
            <a:cxnLst/>
            <a:rect l="l" t="t" r="r" b="b"/>
            <a:pathLst>
              <a:path w="15240" h="18224">
                <a:moveTo>
                  <a:pt x="0" y="0"/>
                </a:moveTo>
                <a:lnTo>
                  <a:pt x="15240" y="0"/>
                </a:lnTo>
                <a:lnTo>
                  <a:pt x="15240" y="18224"/>
                </a:lnTo>
                <a:lnTo>
                  <a:pt x="0" y="182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8368444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6"/>
                </a:lnTo>
                <a:lnTo>
                  <a:pt x="0" y="63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54811" y="8155053"/>
            <a:ext cx="8180831" cy="2464475"/>
          </a:xfrm>
          <a:custGeom>
            <a:avLst/>
            <a:gdLst/>
            <a:ahLst/>
            <a:cxnLst/>
            <a:rect l="l" t="t" r="r" b="b"/>
            <a:pathLst>
              <a:path w="8180831" h="2464475">
                <a:moveTo>
                  <a:pt x="0" y="0"/>
                </a:moveTo>
                <a:lnTo>
                  <a:pt x="8180831" y="0"/>
                </a:lnTo>
                <a:lnTo>
                  <a:pt x="8180831" y="2464476"/>
                </a:lnTo>
                <a:lnTo>
                  <a:pt x="0" y="2464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96195" y="1028700"/>
            <a:ext cx="6281009" cy="8893464"/>
          </a:xfrm>
          <a:custGeom>
            <a:avLst/>
            <a:gdLst/>
            <a:ahLst/>
            <a:cxnLst/>
            <a:rect l="l" t="t" r="r" b="b"/>
            <a:pathLst>
              <a:path w="6281009" h="8893464">
                <a:moveTo>
                  <a:pt x="0" y="0"/>
                </a:moveTo>
                <a:lnTo>
                  <a:pt x="6281008" y="0"/>
                </a:lnTo>
                <a:lnTo>
                  <a:pt x="6281008" y="8893464"/>
                </a:lnTo>
                <a:lnTo>
                  <a:pt x="0" y="88934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52573" y="1971644"/>
            <a:ext cx="1087243" cy="861640"/>
          </a:xfrm>
          <a:custGeom>
            <a:avLst/>
            <a:gdLst/>
            <a:ahLst/>
            <a:cxnLst/>
            <a:rect l="l" t="t" r="r" b="b"/>
            <a:pathLst>
              <a:path w="1087243" h="861640">
                <a:moveTo>
                  <a:pt x="0" y="0"/>
                </a:moveTo>
                <a:lnTo>
                  <a:pt x="1087243" y="0"/>
                </a:lnTo>
                <a:lnTo>
                  <a:pt x="1087243" y="861640"/>
                </a:lnTo>
                <a:lnTo>
                  <a:pt x="0" y="8616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48243" y="2833284"/>
            <a:ext cx="2052664" cy="1341929"/>
          </a:xfrm>
          <a:custGeom>
            <a:avLst/>
            <a:gdLst/>
            <a:ahLst/>
            <a:cxnLst/>
            <a:rect l="l" t="t" r="r" b="b"/>
            <a:pathLst>
              <a:path w="2052664" h="1341929">
                <a:moveTo>
                  <a:pt x="0" y="0"/>
                </a:moveTo>
                <a:lnTo>
                  <a:pt x="2052664" y="0"/>
                </a:lnTo>
                <a:lnTo>
                  <a:pt x="2052664" y="1341929"/>
                </a:lnTo>
                <a:lnTo>
                  <a:pt x="0" y="1341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98664" y="1057275"/>
            <a:ext cx="7005003" cy="256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100"/>
              </a:lnSpc>
            </a:pPr>
            <a:r>
              <a:rPr lang="en-US" sz="8707" dirty="0" err="1">
                <a:ln w="57150">
                  <a:solidFill>
                    <a:schemeClr val="tx1"/>
                  </a:solidFill>
                </a:ln>
                <a:solidFill>
                  <a:srgbClr val="00A8A6"/>
                </a:solidFill>
                <a:latin typeface="SVN-SAF"/>
                <a:ea typeface="SVN-SAF"/>
                <a:cs typeface="SVN-SAF"/>
                <a:sym typeface="SVN-SAF"/>
              </a:rPr>
              <a:t>Luật</a:t>
            </a:r>
            <a:r>
              <a:rPr lang="en-US" sz="8707" dirty="0">
                <a:ln w="57150">
                  <a:solidFill>
                    <a:schemeClr val="tx1"/>
                  </a:solidFill>
                </a:ln>
                <a:solidFill>
                  <a:srgbClr val="00A8A6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</a:p>
          <a:p>
            <a:pPr marL="0" lvl="0" indent="0" algn="just">
              <a:lnSpc>
                <a:spcPts val="10100"/>
              </a:lnSpc>
            </a:pPr>
            <a:r>
              <a:rPr lang="en-US" sz="8707" dirty="0" err="1">
                <a:ln w="57150">
                  <a:solidFill>
                    <a:schemeClr val="tx1"/>
                  </a:solidFill>
                </a:ln>
                <a:solidFill>
                  <a:srgbClr val="00A8A6"/>
                </a:solidFill>
                <a:latin typeface="SVN-SAF"/>
                <a:ea typeface="SVN-SAF"/>
                <a:cs typeface="SVN-SAF"/>
                <a:sym typeface="SVN-SAF"/>
              </a:rPr>
              <a:t>trò</a:t>
            </a:r>
            <a:r>
              <a:rPr lang="en-US" sz="8707" dirty="0">
                <a:ln w="57150">
                  <a:solidFill>
                    <a:schemeClr val="tx1"/>
                  </a:solidFill>
                </a:ln>
                <a:solidFill>
                  <a:srgbClr val="00A8A6"/>
                </a:solidFill>
                <a:latin typeface="SVN-SAF"/>
                <a:ea typeface="SVN-SAF"/>
                <a:cs typeface="SVN-SAF"/>
                <a:sym typeface="SVN-SAF"/>
              </a:rPr>
              <a:t> </a:t>
            </a:r>
            <a:r>
              <a:rPr lang="en-US" sz="8707" dirty="0" err="1">
                <a:ln w="57150">
                  <a:solidFill>
                    <a:schemeClr val="tx1"/>
                  </a:solidFill>
                </a:ln>
                <a:solidFill>
                  <a:srgbClr val="00A8A6"/>
                </a:solidFill>
                <a:latin typeface="SVN-SAF"/>
                <a:ea typeface="SVN-SAF"/>
                <a:cs typeface="SVN-SAF"/>
                <a:sym typeface="SVN-SAF"/>
              </a:rPr>
              <a:t>chơi</a:t>
            </a:r>
            <a:endParaRPr lang="en-US" sz="8707" dirty="0">
              <a:ln w="57150">
                <a:solidFill>
                  <a:schemeClr val="tx1"/>
                </a:solidFill>
              </a:ln>
              <a:solidFill>
                <a:srgbClr val="00A8A6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089409" y="799831"/>
            <a:ext cx="928662" cy="1171813"/>
          </a:xfrm>
          <a:custGeom>
            <a:avLst/>
            <a:gdLst/>
            <a:ahLst/>
            <a:cxnLst/>
            <a:rect l="l" t="t" r="r" b="b"/>
            <a:pathLst>
              <a:path w="928662" h="1171813">
                <a:moveTo>
                  <a:pt x="0" y="0"/>
                </a:moveTo>
                <a:lnTo>
                  <a:pt x="928662" y="0"/>
                </a:lnTo>
                <a:lnTo>
                  <a:pt x="928662" y="1171813"/>
                </a:lnTo>
                <a:lnTo>
                  <a:pt x="0" y="11718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859138" y="-484177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9" y="0"/>
                </a:lnTo>
                <a:lnTo>
                  <a:pt x="2753869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777203" y="323364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9" y="0"/>
                </a:lnTo>
                <a:lnTo>
                  <a:pt x="2753869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87250" y="2213936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1028700" y="3565744"/>
            <a:ext cx="9639300" cy="4983468"/>
          </a:xfrm>
          <a:custGeom>
            <a:avLst/>
            <a:gdLst/>
            <a:ahLst/>
            <a:cxnLst/>
            <a:rect l="l" t="t" r="r" b="b"/>
            <a:pathLst>
              <a:path w="9102226" h="4983468">
                <a:moveTo>
                  <a:pt x="0" y="4983468"/>
                </a:moveTo>
                <a:lnTo>
                  <a:pt x="9102226" y="4983468"/>
                </a:lnTo>
                <a:lnTo>
                  <a:pt x="9102226" y="0"/>
                </a:lnTo>
                <a:lnTo>
                  <a:pt x="0" y="0"/>
                </a:lnTo>
                <a:lnTo>
                  <a:pt x="0" y="4983468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11275" y="7324466"/>
            <a:ext cx="1309340" cy="1348098"/>
          </a:xfrm>
          <a:custGeom>
            <a:avLst/>
            <a:gdLst/>
            <a:ahLst/>
            <a:cxnLst/>
            <a:rect l="l" t="t" r="r" b="b"/>
            <a:pathLst>
              <a:path w="1309340" h="1348098">
                <a:moveTo>
                  <a:pt x="0" y="0"/>
                </a:moveTo>
                <a:lnTo>
                  <a:pt x="1309340" y="0"/>
                </a:lnTo>
                <a:lnTo>
                  <a:pt x="1309340" y="1348098"/>
                </a:lnTo>
                <a:lnTo>
                  <a:pt x="0" y="13480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35493" y="3839026"/>
            <a:ext cx="8798620" cy="5129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92"/>
              </a:lnSpc>
            </a:pP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Giáo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viên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hô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: "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đoàn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đoàn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!" -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Học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sinh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: "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mấy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,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mấy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?"</a:t>
            </a:r>
          </a:p>
          <a:p>
            <a:pPr marL="769961" lvl="1" indent="-384981" algn="l">
              <a:lnSpc>
                <a:spcPts val="4992"/>
              </a:lnSpc>
              <a:buFont typeface="Arial"/>
              <a:buChar char="•"/>
            </a:pP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Giáo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viên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hô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một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số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bất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kỳ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từ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1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đến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9 (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Ví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dụ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: "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Kết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5").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Học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sinh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phải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nhanh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chóng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tạo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thành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nhóm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 5 </a:t>
            </a:r>
            <a:r>
              <a:rPr lang="en-US" sz="4500" dirty="0" err="1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người</a:t>
            </a:r>
            <a:r>
              <a:rPr lang="en-US" sz="4500" dirty="0">
                <a:solidFill>
                  <a:srgbClr val="401C0A"/>
                </a:solidFill>
                <a:latin typeface="UTM Avo"/>
                <a:ea typeface="UTM Avo"/>
                <a:cs typeface="UTM Avo"/>
                <a:sym typeface="UTM Avo"/>
              </a:rPr>
              <a:t>.</a:t>
            </a:r>
          </a:p>
          <a:p>
            <a:pPr algn="l">
              <a:lnSpc>
                <a:spcPts val="4992"/>
              </a:lnSpc>
            </a:pPr>
            <a:endParaRPr lang="en-US" sz="4500" dirty="0">
              <a:solidFill>
                <a:srgbClr val="401C0A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56653"/>
            <a:ext cx="62410" cy="30347"/>
          </a:xfrm>
          <a:custGeom>
            <a:avLst/>
            <a:gdLst/>
            <a:ahLst/>
            <a:cxnLst/>
            <a:rect l="l" t="t" r="r" b="b"/>
            <a:pathLst>
              <a:path w="62410" h="30347">
                <a:moveTo>
                  <a:pt x="0" y="0"/>
                </a:moveTo>
                <a:lnTo>
                  <a:pt x="62410" y="0"/>
                </a:lnTo>
                <a:lnTo>
                  <a:pt x="62410" y="30347"/>
                </a:lnTo>
                <a:lnTo>
                  <a:pt x="0" y="30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8843" y="8338900"/>
            <a:ext cx="18366843" cy="6321255"/>
          </a:xfrm>
          <a:custGeom>
            <a:avLst/>
            <a:gdLst/>
            <a:ahLst/>
            <a:cxnLst/>
            <a:rect l="l" t="t" r="r" b="b"/>
            <a:pathLst>
              <a:path w="18366843" h="6321255">
                <a:moveTo>
                  <a:pt x="0" y="0"/>
                </a:moveTo>
                <a:lnTo>
                  <a:pt x="18366843" y="0"/>
                </a:lnTo>
                <a:lnTo>
                  <a:pt x="18366843" y="6321256"/>
                </a:lnTo>
                <a:lnTo>
                  <a:pt x="0" y="6321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375" y="5271333"/>
            <a:ext cx="1087243" cy="861640"/>
          </a:xfrm>
          <a:custGeom>
            <a:avLst/>
            <a:gdLst/>
            <a:ahLst/>
            <a:cxnLst/>
            <a:rect l="l" t="t" r="r" b="b"/>
            <a:pathLst>
              <a:path w="1087243" h="861640">
                <a:moveTo>
                  <a:pt x="0" y="0"/>
                </a:moveTo>
                <a:lnTo>
                  <a:pt x="1087243" y="0"/>
                </a:lnTo>
                <a:lnTo>
                  <a:pt x="1087243" y="861640"/>
                </a:lnTo>
                <a:lnTo>
                  <a:pt x="0" y="861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71338" y="-574696"/>
            <a:ext cx="2400038" cy="1569025"/>
          </a:xfrm>
          <a:custGeom>
            <a:avLst/>
            <a:gdLst/>
            <a:ahLst/>
            <a:cxnLst/>
            <a:rect l="l" t="t" r="r" b="b"/>
            <a:pathLst>
              <a:path w="2400038" h="1569025">
                <a:moveTo>
                  <a:pt x="0" y="0"/>
                </a:moveTo>
                <a:lnTo>
                  <a:pt x="2400038" y="0"/>
                </a:lnTo>
                <a:lnTo>
                  <a:pt x="2400038" y="1569024"/>
                </a:lnTo>
                <a:lnTo>
                  <a:pt x="0" y="156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01551" y="-926495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259300" y="-1120992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87250" y="2213936"/>
            <a:ext cx="2753868" cy="1920823"/>
          </a:xfrm>
          <a:custGeom>
            <a:avLst/>
            <a:gdLst/>
            <a:ahLst/>
            <a:cxnLst/>
            <a:rect l="l" t="t" r="r" b="b"/>
            <a:pathLst>
              <a:path w="2753868" h="1920823">
                <a:moveTo>
                  <a:pt x="0" y="0"/>
                </a:moveTo>
                <a:lnTo>
                  <a:pt x="2753868" y="0"/>
                </a:lnTo>
                <a:lnTo>
                  <a:pt x="2753868" y="1920823"/>
                </a:lnTo>
                <a:lnTo>
                  <a:pt x="0" y="19208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58362" y="3998657"/>
            <a:ext cx="12620407" cy="7209407"/>
          </a:xfrm>
          <a:custGeom>
            <a:avLst/>
            <a:gdLst/>
            <a:ahLst/>
            <a:cxnLst/>
            <a:rect l="l" t="t" r="r" b="b"/>
            <a:pathLst>
              <a:path w="12620407" h="7209407">
                <a:moveTo>
                  <a:pt x="0" y="0"/>
                </a:moveTo>
                <a:lnTo>
                  <a:pt x="12620407" y="0"/>
                </a:lnTo>
                <a:lnTo>
                  <a:pt x="12620407" y="7209408"/>
                </a:lnTo>
                <a:lnTo>
                  <a:pt x="0" y="72094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19105" y="5431620"/>
            <a:ext cx="1719327" cy="1712880"/>
          </a:xfrm>
          <a:custGeom>
            <a:avLst/>
            <a:gdLst/>
            <a:ahLst/>
            <a:cxnLst/>
            <a:rect l="l" t="t" r="r" b="b"/>
            <a:pathLst>
              <a:path w="1719327" h="1712880">
                <a:moveTo>
                  <a:pt x="0" y="0"/>
                </a:moveTo>
                <a:lnTo>
                  <a:pt x="1719327" y="0"/>
                </a:lnTo>
                <a:lnTo>
                  <a:pt x="1719327" y="1712880"/>
                </a:lnTo>
                <a:lnTo>
                  <a:pt x="0" y="1712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0632" y="1938594"/>
            <a:ext cx="16018668" cy="2921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5"/>
              </a:lnSpc>
            </a:pP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Nếu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cô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có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13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cô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muốn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tạo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thành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nhóm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10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người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(1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chục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)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thì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cô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được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mấy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nhóm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và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dư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mấy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5546" b="1" dirty="0" err="1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bạn</a:t>
            </a:r>
            <a:r>
              <a:rPr lang="en-US" sz="5546" b="1" dirty="0">
                <a:solidFill>
                  <a:srgbClr val="945200"/>
                </a:solidFill>
                <a:latin typeface="UTM Avo Bold"/>
                <a:ea typeface="UTM Avo Bold"/>
                <a:cs typeface="UTM Avo Bold"/>
                <a:sym typeface="UTM Avo Bold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980823">
            <a:off x="-9723645" y="1057709"/>
            <a:ext cx="21887684" cy="3739146"/>
          </a:xfrm>
          <a:custGeom>
            <a:avLst/>
            <a:gdLst/>
            <a:ahLst/>
            <a:cxnLst/>
            <a:rect l="l" t="t" r="r" b="b"/>
            <a:pathLst>
              <a:path w="21887684" h="3739146">
                <a:moveTo>
                  <a:pt x="0" y="0"/>
                </a:moveTo>
                <a:lnTo>
                  <a:pt x="21887683" y="0"/>
                </a:lnTo>
                <a:lnTo>
                  <a:pt x="21887683" y="3739146"/>
                </a:lnTo>
                <a:lnTo>
                  <a:pt x="0" y="373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448511"/>
            <a:ext cx="15849820" cy="7389979"/>
          </a:xfrm>
          <a:custGeom>
            <a:avLst/>
            <a:gdLst/>
            <a:ahLst/>
            <a:cxnLst/>
            <a:rect l="l" t="t" r="r" b="b"/>
            <a:pathLst>
              <a:path w="15849820" h="7389979">
                <a:moveTo>
                  <a:pt x="0" y="0"/>
                </a:moveTo>
                <a:lnTo>
                  <a:pt x="15849820" y="0"/>
                </a:lnTo>
                <a:lnTo>
                  <a:pt x="15849820" y="7389978"/>
                </a:lnTo>
                <a:lnTo>
                  <a:pt x="0" y="73899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02238" y="2560780"/>
            <a:ext cx="1947228" cy="1599161"/>
          </a:xfrm>
          <a:custGeom>
            <a:avLst/>
            <a:gdLst/>
            <a:ahLst/>
            <a:cxnLst/>
            <a:rect l="l" t="t" r="r" b="b"/>
            <a:pathLst>
              <a:path w="1947228" h="1599161">
                <a:moveTo>
                  <a:pt x="0" y="0"/>
                </a:moveTo>
                <a:lnTo>
                  <a:pt x="1947227" y="0"/>
                </a:lnTo>
                <a:lnTo>
                  <a:pt x="1947227" y="1599161"/>
                </a:lnTo>
                <a:lnTo>
                  <a:pt x="0" y="1599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275313" y="0"/>
            <a:ext cx="7004962" cy="4722824"/>
          </a:xfrm>
          <a:custGeom>
            <a:avLst/>
            <a:gdLst/>
            <a:ahLst/>
            <a:cxnLst/>
            <a:rect l="l" t="t" r="r" b="b"/>
            <a:pathLst>
              <a:path w="7004962" h="4722824">
                <a:moveTo>
                  <a:pt x="7004962" y="0"/>
                </a:moveTo>
                <a:lnTo>
                  <a:pt x="0" y="0"/>
                </a:lnTo>
                <a:lnTo>
                  <a:pt x="0" y="4722824"/>
                </a:lnTo>
                <a:lnTo>
                  <a:pt x="7004962" y="4722824"/>
                </a:lnTo>
                <a:lnTo>
                  <a:pt x="70049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85874">
            <a:off x="4651407" y="683203"/>
            <a:ext cx="1746983" cy="2595313"/>
          </a:xfrm>
          <a:custGeom>
            <a:avLst/>
            <a:gdLst/>
            <a:ahLst/>
            <a:cxnLst/>
            <a:rect l="l" t="t" r="r" b="b"/>
            <a:pathLst>
              <a:path w="1746983" h="2595313">
                <a:moveTo>
                  <a:pt x="0" y="0"/>
                </a:moveTo>
                <a:lnTo>
                  <a:pt x="1746983" y="0"/>
                </a:lnTo>
                <a:lnTo>
                  <a:pt x="1746983" y="2595313"/>
                </a:lnTo>
                <a:lnTo>
                  <a:pt x="0" y="25953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97016">
            <a:off x="14052046" y="7859044"/>
            <a:ext cx="5250384" cy="4121551"/>
          </a:xfrm>
          <a:custGeom>
            <a:avLst/>
            <a:gdLst/>
            <a:ahLst/>
            <a:cxnLst/>
            <a:rect l="l" t="t" r="r" b="b"/>
            <a:pathLst>
              <a:path w="5250384" h="4121551">
                <a:moveTo>
                  <a:pt x="0" y="0"/>
                </a:moveTo>
                <a:lnTo>
                  <a:pt x="5250384" y="0"/>
                </a:lnTo>
                <a:lnTo>
                  <a:pt x="5250384" y="4121552"/>
                </a:lnTo>
                <a:lnTo>
                  <a:pt x="0" y="41215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42291" y="7033950"/>
            <a:ext cx="1634017" cy="2383845"/>
          </a:xfrm>
          <a:custGeom>
            <a:avLst/>
            <a:gdLst/>
            <a:ahLst/>
            <a:cxnLst/>
            <a:rect l="l" t="t" r="r" b="b"/>
            <a:pathLst>
              <a:path w="1634017" h="2383845">
                <a:moveTo>
                  <a:pt x="0" y="0"/>
                </a:moveTo>
                <a:lnTo>
                  <a:pt x="1634018" y="0"/>
                </a:lnTo>
                <a:lnTo>
                  <a:pt x="1634018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941617" y="3617821"/>
            <a:ext cx="12232474" cy="4065598"/>
            <a:chOff x="0" y="0"/>
            <a:chExt cx="3221772" cy="10706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1772" cy="1070634"/>
            </a:xfrm>
            <a:custGeom>
              <a:avLst/>
              <a:gdLst/>
              <a:ahLst/>
              <a:cxnLst/>
              <a:rect l="l" t="t" r="r" b="b"/>
              <a:pathLst>
                <a:path w="3221772" h="1070634">
                  <a:moveTo>
                    <a:pt x="3221772" y="63290"/>
                  </a:moveTo>
                  <a:lnTo>
                    <a:pt x="3221772" y="1007344"/>
                  </a:lnTo>
                  <a:cubicBezTo>
                    <a:pt x="3221772" y="1042298"/>
                    <a:pt x="3193436" y="1070634"/>
                    <a:pt x="3158482" y="1070634"/>
                  </a:cubicBezTo>
                  <a:lnTo>
                    <a:pt x="63290" y="1070634"/>
                  </a:lnTo>
                  <a:cubicBezTo>
                    <a:pt x="46504" y="1070634"/>
                    <a:pt x="30406" y="1063966"/>
                    <a:pt x="18537" y="1052097"/>
                  </a:cubicBezTo>
                  <a:cubicBezTo>
                    <a:pt x="6668" y="1040227"/>
                    <a:pt x="0" y="1024129"/>
                    <a:pt x="0" y="1007344"/>
                  </a:cubicBezTo>
                  <a:lnTo>
                    <a:pt x="0" y="63290"/>
                  </a:lnTo>
                  <a:cubicBezTo>
                    <a:pt x="0" y="46504"/>
                    <a:pt x="6668" y="30406"/>
                    <a:pt x="18537" y="18537"/>
                  </a:cubicBezTo>
                  <a:cubicBezTo>
                    <a:pt x="30406" y="6668"/>
                    <a:pt x="46504" y="0"/>
                    <a:pt x="63290" y="0"/>
                  </a:cubicBezTo>
                  <a:lnTo>
                    <a:pt x="3158482" y="0"/>
                  </a:lnTo>
                  <a:cubicBezTo>
                    <a:pt x="3193436" y="0"/>
                    <a:pt x="3221772" y="28336"/>
                    <a:pt x="3221772" y="63290"/>
                  </a:cubicBezTo>
                  <a:close/>
                </a:path>
              </a:pathLst>
            </a:custGeom>
            <a:solidFill>
              <a:srgbClr val="FFFFFF">
                <a:alpha val="4666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21772" cy="1108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941617" y="4469520"/>
            <a:ext cx="12232474" cy="227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0"/>
              </a:lnSpc>
            </a:pP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58AB9B"/>
                </a:solidFill>
                <a:latin typeface="SVN-Poky's"/>
                <a:ea typeface="SVN-Poky's"/>
                <a:cs typeface="SVN-Poky's"/>
                <a:sym typeface="SVN-Poky's"/>
              </a:rPr>
              <a:t>K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ED707A"/>
                </a:solidFill>
                <a:latin typeface="SVN-Poky's"/>
                <a:ea typeface="SVN-Poky's"/>
                <a:cs typeface="SVN-Poky's"/>
                <a:sym typeface="SVN-Poky's"/>
              </a:rPr>
              <a:t>H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ABB17"/>
                </a:solidFill>
                <a:latin typeface="SVN-Poky's"/>
                <a:ea typeface="SVN-Poky's"/>
                <a:cs typeface="SVN-Poky's"/>
                <a:sym typeface="SVN-Poky's"/>
              </a:rPr>
              <a:t>Á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F7233"/>
                </a:solidFill>
                <a:latin typeface="SVN-Poky's"/>
                <a:ea typeface="SVN-Poky's"/>
                <a:cs typeface="SVN-Poky's"/>
                <a:sym typeface="SVN-Poky's"/>
              </a:rPr>
              <a:t>M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000000"/>
                </a:solidFill>
                <a:latin typeface="SVN-Poky's"/>
                <a:ea typeface="SVN-Poky's"/>
                <a:cs typeface="SVN-Poky's"/>
                <a:sym typeface="SVN-Poky's"/>
              </a:rPr>
              <a:t> 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68C8E8"/>
                </a:solidFill>
                <a:latin typeface="SVN-Poky's"/>
                <a:ea typeface="SVN-Poky's"/>
                <a:cs typeface="SVN-Poky's"/>
                <a:sym typeface="SVN-Poky's"/>
              </a:rPr>
              <a:t>P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ED707A"/>
                </a:solidFill>
                <a:latin typeface="SVN-Poky's"/>
                <a:ea typeface="SVN-Poky's"/>
                <a:cs typeface="SVN-Poky's"/>
                <a:sym typeface="SVN-Poky's"/>
              </a:rPr>
              <a:t>H</a:t>
            </a:r>
            <a:r>
              <a:rPr lang="en-US" sz="14000" dirty="0">
                <a:ln w="76200">
                  <a:solidFill>
                    <a:schemeClr val="tx1"/>
                  </a:solidFill>
                  <a:prstDash val="lgDash"/>
                </a:ln>
                <a:solidFill>
                  <a:srgbClr val="F89E6D"/>
                </a:solidFill>
                <a:latin typeface="SVN-Poky's"/>
                <a:ea typeface="SVN-Poky's"/>
                <a:cs typeface="SVN-Poky's"/>
                <a:sym typeface="SVN-Poky's"/>
              </a:rPr>
              <a:t>Á</a:t>
            </a:r>
          </a:p>
        </p:txBody>
      </p:sp>
      <p:sp>
        <p:nvSpPr>
          <p:cNvPr id="13" name="Freeform 13"/>
          <p:cNvSpPr/>
          <p:nvPr/>
        </p:nvSpPr>
        <p:spPr>
          <a:xfrm>
            <a:off x="627317" y="7956053"/>
            <a:ext cx="2193588" cy="2330947"/>
          </a:xfrm>
          <a:custGeom>
            <a:avLst/>
            <a:gdLst/>
            <a:ahLst/>
            <a:cxnLst/>
            <a:rect l="l" t="t" r="r" b="b"/>
            <a:pathLst>
              <a:path w="2193588" h="2330947">
                <a:moveTo>
                  <a:pt x="0" y="0"/>
                </a:moveTo>
                <a:lnTo>
                  <a:pt x="2193588" y="0"/>
                </a:lnTo>
                <a:lnTo>
                  <a:pt x="2193588" y="2330947"/>
                </a:lnTo>
                <a:lnTo>
                  <a:pt x="0" y="2330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820905" y="8692759"/>
            <a:ext cx="1364622" cy="1450073"/>
          </a:xfrm>
          <a:custGeom>
            <a:avLst/>
            <a:gdLst/>
            <a:ahLst/>
            <a:cxnLst/>
            <a:rect l="l" t="t" r="r" b="b"/>
            <a:pathLst>
              <a:path w="1364622" h="1450073">
                <a:moveTo>
                  <a:pt x="0" y="0"/>
                </a:moveTo>
                <a:lnTo>
                  <a:pt x="1364622" y="0"/>
                </a:lnTo>
                <a:lnTo>
                  <a:pt x="1364622" y="1450073"/>
                </a:lnTo>
                <a:lnTo>
                  <a:pt x="0" y="14500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1712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95225" y="2898697"/>
            <a:ext cx="997388" cy="1231344"/>
          </a:xfrm>
          <a:custGeom>
            <a:avLst/>
            <a:gdLst/>
            <a:ahLst/>
            <a:cxnLst/>
            <a:rect l="l" t="t" r="r" b="b"/>
            <a:pathLst>
              <a:path w="997388" h="1231344">
                <a:moveTo>
                  <a:pt x="0" y="0"/>
                </a:moveTo>
                <a:lnTo>
                  <a:pt x="997389" y="0"/>
                </a:lnTo>
                <a:lnTo>
                  <a:pt x="997389" y="1231343"/>
                </a:lnTo>
                <a:lnTo>
                  <a:pt x="0" y="12313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85015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8504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19920" y="783149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977C90D-F54C-4678-2B1A-86E4073C3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801558"/>
              </p:ext>
            </p:extLst>
          </p:nvPr>
        </p:nvGraphicFramePr>
        <p:xfrm>
          <a:off x="8153399" y="2811142"/>
          <a:ext cx="7696202" cy="376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1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322918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446441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rgbClr val="FF0000"/>
                          </a:solidFill>
                          <a:latin typeface="UTM Avo" panose="02040603050506020204" pitchFamily="18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3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1E6DAD-BEBB-DBF5-6FE9-8705E633B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CD5B03B-30DE-C1B3-087C-62A042F13666}"/>
              </a:ext>
            </a:extLst>
          </p:cNvPr>
          <p:cNvSpPr/>
          <p:nvPr/>
        </p:nvSpPr>
        <p:spPr>
          <a:xfrm>
            <a:off x="271692" y="175008"/>
            <a:ext cx="17744615" cy="9936984"/>
          </a:xfrm>
          <a:custGeom>
            <a:avLst/>
            <a:gdLst/>
            <a:ahLst/>
            <a:cxnLst/>
            <a:rect l="l" t="t" r="r" b="b"/>
            <a:pathLst>
              <a:path w="17744615" h="9936984">
                <a:moveTo>
                  <a:pt x="0" y="0"/>
                </a:moveTo>
                <a:lnTo>
                  <a:pt x="17744616" y="0"/>
                </a:lnTo>
                <a:lnTo>
                  <a:pt x="17744616" y="9936984"/>
                </a:lnTo>
                <a:lnTo>
                  <a:pt x="0" y="993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D066BBA-8E14-378D-4170-C2CBA58E62A8}"/>
              </a:ext>
            </a:extLst>
          </p:cNvPr>
          <p:cNvSpPr/>
          <p:nvPr/>
        </p:nvSpPr>
        <p:spPr>
          <a:xfrm>
            <a:off x="1841401" y="1355703"/>
            <a:ext cx="776383" cy="1198276"/>
          </a:xfrm>
          <a:custGeom>
            <a:avLst/>
            <a:gdLst/>
            <a:ahLst/>
            <a:cxnLst/>
            <a:rect l="l" t="t" r="r" b="b"/>
            <a:pathLst>
              <a:path w="776383" h="1198276">
                <a:moveTo>
                  <a:pt x="0" y="0"/>
                </a:moveTo>
                <a:lnTo>
                  <a:pt x="776383" y="0"/>
                </a:lnTo>
                <a:lnTo>
                  <a:pt x="776383" y="1198276"/>
                </a:lnTo>
                <a:lnTo>
                  <a:pt x="0" y="11982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8F9C4E-370A-0CA5-3289-996E1F77E8F3}"/>
              </a:ext>
            </a:extLst>
          </p:cNvPr>
          <p:cNvSpPr/>
          <p:nvPr/>
        </p:nvSpPr>
        <p:spPr>
          <a:xfrm>
            <a:off x="3717127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2EE5A29-AD86-D323-AE0C-5FBD2B859D51}"/>
              </a:ext>
            </a:extLst>
          </p:cNvPr>
          <p:cNvSpPr/>
          <p:nvPr/>
        </p:nvSpPr>
        <p:spPr>
          <a:xfrm>
            <a:off x="1995225" y="2898697"/>
            <a:ext cx="997388" cy="1231344"/>
          </a:xfrm>
          <a:custGeom>
            <a:avLst/>
            <a:gdLst/>
            <a:ahLst/>
            <a:cxnLst/>
            <a:rect l="l" t="t" r="r" b="b"/>
            <a:pathLst>
              <a:path w="997388" h="1231344">
                <a:moveTo>
                  <a:pt x="0" y="0"/>
                </a:moveTo>
                <a:lnTo>
                  <a:pt x="997389" y="0"/>
                </a:lnTo>
                <a:lnTo>
                  <a:pt x="997389" y="1231343"/>
                </a:lnTo>
                <a:lnTo>
                  <a:pt x="0" y="12313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3F7787-8F4B-3ACC-C864-4DFAD23C5C1A}"/>
              </a:ext>
            </a:extLst>
          </p:cNvPr>
          <p:cNvSpPr/>
          <p:nvPr/>
        </p:nvSpPr>
        <p:spPr>
          <a:xfrm>
            <a:off x="4850159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1" y="0"/>
                </a:lnTo>
                <a:lnTo>
                  <a:pt x="811031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FB8EFDA-537D-BB32-2FB3-5984F3B7DC36}"/>
              </a:ext>
            </a:extLst>
          </p:cNvPr>
          <p:cNvSpPr/>
          <p:nvPr/>
        </p:nvSpPr>
        <p:spPr>
          <a:xfrm>
            <a:off x="5985040" y="2898697"/>
            <a:ext cx="811031" cy="5801989"/>
          </a:xfrm>
          <a:custGeom>
            <a:avLst/>
            <a:gdLst/>
            <a:ahLst/>
            <a:cxnLst/>
            <a:rect l="l" t="t" r="r" b="b"/>
            <a:pathLst>
              <a:path w="811031" h="5801989">
                <a:moveTo>
                  <a:pt x="0" y="0"/>
                </a:moveTo>
                <a:lnTo>
                  <a:pt x="811030" y="0"/>
                </a:lnTo>
                <a:lnTo>
                  <a:pt x="811030" y="5801989"/>
                </a:lnTo>
                <a:lnTo>
                  <a:pt x="0" y="5801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88A2ED7-182F-9208-39A8-806526A99EE3}"/>
              </a:ext>
            </a:extLst>
          </p:cNvPr>
          <p:cNvSpPr/>
          <p:nvPr/>
        </p:nvSpPr>
        <p:spPr>
          <a:xfrm>
            <a:off x="7119920" y="7831494"/>
            <a:ext cx="779013" cy="869192"/>
          </a:xfrm>
          <a:custGeom>
            <a:avLst/>
            <a:gdLst/>
            <a:ahLst/>
            <a:cxnLst/>
            <a:rect l="l" t="t" r="r" b="b"/>
            <a:pathLst>
              <a:path w="779013" h="869192">
                <a:moveTo>
                  <a:pt x="0" y="0"/>
                </a:moveTo>
                <a:lnTo>
                  <a:pt x="779013" y="0"/>
                </a:lnTo>
                <a:lnTo>
                  <a:pt x="779013" y="869192"/>
                </a:lnTo>
                <a:lnTo>
                  <a:pt x="0" y="8691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9B5949B-193B-E91F-AB41-2C9814897B4D}"/>
              </a:ext>
            </a:extLst>
          </p:cNvPr>
          <p:cNvSpPr txBox="1"/>
          <p:nvPr/>
        </p:nvSpPr>
        <p:spPr>
          <a:xfrm>
            <a:off x="2986864" y="1171569"/>
            <a:ext cx="1460525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 err="1">
                <a:ln w="38100">
                  <a:solidFill>
                    <a:srgbClr val="945200"/>
                  </a:solidFill>
                </a:ln>
                <a:solidFill>
                  <a:srgbClr val="FFA8D1"/>
                </a:solidFill>
                <a:latin typeface="SVN-SAF"/>
                <a:ea typeface="SVN-SAF"/>
                <a:cs typeface="SVN-SAF"/>
                <a:sym typeface="SVN-SAF"/>
              </a:rPr>
              <a:t>Số</a:t>
            </a:r>
            <a:endParaRPr lang="en-US" sz="9200" dirty="0">
              <a:ln w="38100">
                <a:solidFill>
                  <a:srgbClr val="945200"/>
                </a:solidFill>
              </a:ln>
              <a:solidFill>
                <a:srgbClr val="FFA8D1"/>
              </a:solidFill>
              <a:latin typeface="SVN-SAF"/>
              <a:ea typeface="SVN-SAF"/>
              <a:cs typeface="SVN-SAF"/>
              <a:sym typeface="SVN-SAF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57EB94-DD8A-11D1-6F17-DC785CE4D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575146"/>
              </p:ext>
            </p:extLst>
          </p:nvPr>
        </p:nvGraphicFramePr>
        <p:xfrm>
          <a:off x="8153399" y="2811142"/>
          <a:ext cx="7696202" cy="3769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8101">
                  <a:extLst>
                    <a:ext uri="{9D8B030D-6E8A-4147-A177-3AD203B41FA5}">
                      <a16:colId xmlns:a16="http://schemas.microsoft.com/office/drawing/2014/main" val="2582211490"/>
                    </a:ext>
                  </a:extLst>
                </a:gridCol>
                <a:gridCol w="3848101">
                  <a:extLst>
                    <a:ext uri="{9D8B030D-6E8A-4147-A177-3AD203B41FA5}">
                      <a16:colId xmlns:a16="http://schemas.microsoft.com/office/drawing/2014/main" val="3765893209"/>
                    </a:ext>
                  </a:extLst>
                </a:gridCol>
              </a:tblGrid>
              <a:tr h="1322918"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CHỤC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5500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ĐƠN VỊ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781769"/>
                  </a:ext>
                </a:extLst>
              </a:tr>
              <a:tr h="2446441"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2000" b="1" dirty="0">
                          <a:ln w="38100">
                            <a:noFill/>
                          </a:ln>
                          <a:solidFill>
                            <a:schemeClr val="accent5"/>
                          </a:solidFill>
                          <a:latin typeface="UTM Avo" panose="02040603050506020204" pitchFamily="18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900625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D6C96DB-F0D0-791B-5E51-B5200DBA26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398" y="1714500"/>
            <a:ext cx="7696201" cy="10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825</Words>
  <Application>Microsoft Office PowerPoint</Application>
  <PresentationFormat>Custom</PresentationFormat>
  <Paragraphs>181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UTM Avo</vt:lpstr>
      <vt:lpstr>Calibri</vt:lpstr>
      <vt:lpstr>SVN-SAF</vt:lpstr>
      <vt:lpstr>SVN-Poky's</vt:lpstr>
      <vt:lpstr>Comic Sans</vt:lpstr>
      <vt:lpstr>Arial</vt:lpstr>
      <vt:lpstr>UTM Avo Bold</vt:lpstr>
      <vt:lpstr>Times New Roman</vt:lpstr>
      <vt:lpstr>Aptos Display</vt:lpstr>
      <vt:lpstr>SVN-Newton</vt:lpstr>
      <vt:lpstr>Aptos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1</dc:title>
  <dc:creator>ADMIN</dc:creator>
  <cp:lastModifiedBy>Hà Thị Khánh Huyền</cp:lastModifiedBy>
  <cp:revision>8</cp:revision>
  <dcterms:created xsi:type="dcterms:W3CDTF">2006-08-16T00:00:00Z</dcterms:created>
  <dcterms:modified xsi:type="dcterms:W3CDTF">2025-12-29T08:35:25Z</dcterms:modified>
  <dc:identifier>DAG8Y9zhioE</dc:identifier>
</cp:coreProperties>
</file>