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67" r:id="rId2"/>
    <p:sldId id="256" r:id="rId3"/>
    <p:sldId id="302" r:id="rId4"/>
    <p:sldId id="368" r:id="rId5"/>
    <p:sldId id="327" r:id="rId6"/>
    <p:sldId id="363" r:id="rId7"/>
    <p:sldId id="355" r:id="rId8"/>
    <p:sldId id="365" r:id="rId9"/>
    <p:sldId id="366" r:id="rId10"/>
    <p:sldId id="356" r:id="rId11"/>
    <p:sldId id="371" r:id="rId12"/>
    <p:sldId id="373" r:id="rId13"/>
    <p:sldId id="372" r:id="rId14"/>
    <p:sldId id="374" r:id="rId15"/>
    <p:sldId id="375" r:id="rId16"/>
    <p:sldId id="330" r:id="rId17"/>
    <p:sldId id="35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FFFFFF"/>
    <a:srgbClr val="F8B417"/>
    <a:srgbClr val="0070C0"/>
    <a:srgbClr val="0087B2"/>
    <a:srgbClr val="6D9FB1"/>
    <a:srgbClr val="F7931D"/>
    <a:srgbClr val="FBC864"/>
    <a:srgbClr val="FEE3AF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64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6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83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0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31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6" y="194965"/>
            <a:ext cx="56077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D275A-251A-42B7-1C2F-0A59CEB37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7"/>
          <a:stretch/>
        </p:blipFill>
        <p:spPr>
          <a:xfrm>
            <a:off x="-1173" y="1771650"/>
            <a:ext cx="12192000" cy="38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2890" y="4041059"/>
            <a:ext cx="102157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1. Where do you live?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2. What is good about your community?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3. What is not good about your community?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4. What changes do you want to make to improve your community?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6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486" y="1455174"/>
            <a:ext cx="5986523" cy="269403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6980" y="624177"/>
            <a:ext cx="1133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Open Sans" panose="020B0606030504020204" pitchFamily="34" charset="0"/>
              </a:rPr>
              <a:t>1. </a:t>
            </a:r>
            <a:r>
              <a:rPr lang="en-US" sz="2400" i="1" dirty="0">
                <a:latin typeface="Open Sans" panose="020B0606030504020204" pitchFamily="34" charset="0"/>
              </a:rPr>
              <a:t>Interview some students from your class or from other classes about the changes they want to make in their community. Use the questions below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23093" y="126139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</p:spTree>
    <p:extLst>
      <p:ext uri="{BB962C8B-B14F-4D97-AF65-F5344CB8AC3E}">
        <p14:creationId xmlns:p14="http://schemas.microsoft.com/office/powerpoint/2010/main" val="19452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966" y="1931970"/>
            <a:ext cx="86228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500" i="1" dirty="0">
                <a:solidFill>
                  <a:srgbClr val="C00000"/>
                </a:solidFill>
              </a:rPr>
              <a:t>I live in …..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487" y="2730345"/>
            <a:ext cx="111399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  </a:t>
            </a:r>
            <a:r>
              <a:rPr lang="en-US" sz="2500" i="1" dirty="0">
                <a:solidFill>
                  <a:srgbClr val="C00000"/>
                </a:solidFill>
              </a:rPr>
              <a:t> People in my community tend to be ….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966" y="3528720"/>
            <a:ext cx="119855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sz="2500" i="1" dirty="0">
                <a:solidFill>
                  <a:srgbClr val="C00000"/>
                </a:solidFill>
              </a:rPr>
              <a:t> One drawback/disadvantage is …..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444" y="4358965"/>
            <a:ext cx="1101213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500" i="1" dirty="0">
                <a:solidFill>
                  <a:srgbClr val="C00000"/>
                </a:solidFill>
              </a:rPr>
              <a:t> I would like to see improvements in …..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919" y="71925"/>
            <a:ext cx="2610094" cy="584775"/>
          </a:xfrm>
          <a:prstGeom prst="rect">
            <a:avLst/>
          </a:prstGeom>
          <a:solidFill>
            <a:srgbClr val="F8B417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734" y="656700"/>
            <a:ext cx="1133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Open Sans" panose="020B0606030504020204" pitchFamily="34" charset="0"/>
              </a:rPr>
              <a:t>1. </a:t>
            </a:r>
            <a:r>
              <a:rPr lang="en-US" sz="2400" i="1" dirty="0">
                <a:latin typeface="Open Sans" panose="020B0606030504020204" pitchFamily="34" charset="0"/>
              </a:rPr>
              <a:t>Interview some students from your class or from other classes about the changes they want to make in their community. Use the questions below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693172" y="1339500"/>
            <a:ext cx="1077615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1. Where do you live?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2. What is good about your community?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3. What is not good about your community?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4. What changes do you want to make to improve your community?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8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18" y="86810"/>
            <a:ext cx="5795748" cy="2626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268" y="86810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268" y="1075085"/>
            <a:ext cx="45962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Collect the answers. </a:t>
            </a:r>
          </a:p>
          <a:p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       Use the table below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.  </a:t>
            </a:r>
            <a:endParaRPr lang="en-US" sz="25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1" y="3202134"/>
          <a:ext cx="11651223" cy="2853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510">
                  <a:extLst>
                    <a:ext uri="{9D8B030D-6E8A-4147-A177-3AD203B41FA5}">
                      <a16:colId xmlns:a16="http://schemas.microsoft.com/office/drawing/2014/main" val="2461802030"/>
                    </a:ext>
                  </a:extLst>
                </a:gridCol>
                <a:gridCol w="1700980">
                  <a:extLst>
                    <a:ext uri="{9D8B030D-6E8A-4147-A177-3AD203B41FA5}">
                      <a16:colId xmlns:a16="http://schemas.microsoft.com/office/drawing/2014/main" val="3319720968"/>
                    </a:ext>
                  </a:extLst>
                </a:gridCol>
                <a:gridCol w="2880852">
                  <a:extLst>
                    <a:ext uri="{9D8B030D-6E8A-4147-A177-3AD203B41FA5}">
                      <a16:colId xmlns:a16="http://schemas.microsoft.com/office/drawing/2014/main" val="2323005883"/>
                    </a:ext>
                  </a:extLst>
                </a:gridCol>
                <a:gridCol w="2782529">
                  <a:extLst>
                    <a:ext uri="{9D8B030D-6E8A-4147-A177-3AD203B41FA5}">
                      <a16:colId xmlns:a16="http://schemas.microsoft.com/office/drawing/2014/main" val="205758777"/>
                    </a:ext>
                  </a:extLst>
                </a:gridCol>
                <a:gridCol w="2851352">
                  <a:extLst>
                    <a:ext uri="{9D8B030D-6E8A-4147-A177-3AD203B41FA5}">
                      <a16:colId xmlns:a16="http://schemas.microsoft.com/office/drawing/2014/main" val="1563284207"/>
                    </a:ext>
                  </a:extLst>
                </a:gridCol>
              </a:tblGrid>
              <a:tr h="829181">
                <a:tc>
                  <a:txBody>
                    <a:bodyPr/>
                    <a:lstStyle/>
                    <a:p>
                      <a:r>
                        <a:rPr lang="en-US" sz="2500" dirty="0"/>
                        <a:t>Students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1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2</a:t>
                      </a:r>
                      <a:endParaRPr lang="en-US" sz="2500" dirty="0"/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3</a:t>
                      </a:r>
                      <a:endParaRPr lang="en-US" sz="2500" dirty="0"/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4</a:t>
                      </a:r>
                      <a:endParaRPr lang="en-US" sz="2500" dirty="0"/>
                    </a:p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498574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r>
                        <a:rPr lang="en-US" sz="2100" dirty="0" err="1"/>
                        <a:t>Huong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small town</a:t>
                      </a:r>
                      <a:r>
                        <a:rPr lang="en-US" sz="2100" baseline="0" dirty="0"/>
                        <a:t> 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Friendly neighbors,…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Lack of</a:t>
                      </a:r>
                      <a:r>
                        <a:rPr lang="en-US" sz="2100" baseline="0" dirty="0"/>
                        <a:t> public parks , outdoor space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public spaces, parks, cinemas and entertainment </a:t>
                      </a:r>
                      <a:r>
                        <a:rPr kumimoji="0" lang="en-US" sz="21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centres</a:t>
                      </a:r>
                      <a:r>
                        <a:rPr kumimoji="0" lang="en-US" sz="2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590298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r>
                        <a:rPr lang="en-US" sz="2100" dirty="0"/>
                        <a:t>Thu</a:t>
                      </a:r>
                      <a:r>
                        <a:rPr lang="en-US" sz="2100" baseline="0" dirty="0"/>
                        <a:t> 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982477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34768"/>
                  </a:ext>
                </a:extLst>
              </a:tr>
            </a:tbl>
          </a:graphicData>
        </a:graphic>
      </p:graphicFrame>
      <p:pic>
        <p:nvPicPr>
          <p:cNvPr id="9" name="Picture 24" descr="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9905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34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258" y="213455"/>
            <a:ext cx="101075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3. </a:t>
            </a:r>
            <a:r>
              <a:rPr lang="en-US" sz="2600" b="1" dirty="0">
                <a:solidFill>
                  <a:srgbClr val="0070C0"/>
                </a:solidFill>
              </a:rPr>
              <a:t>Report your group's findings to your class. Use the following questions to guide your report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1380" y="1106007"/>
            <a:ext cx="9438968" cy="224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How many students did you interview?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is good about their community?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is not good about their community?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changes do they want to make?</a:t>
            </a:r>
            <a:endParaRPr lang="en-US" sz="240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451" y="3710543"/>
            <a:ext cx="124279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400" i="1" dirty="0"/>
              <a:t>We interviewed 4 students.</a:t>
            </a:r>
            <a:endParaRPr lang="en-US" sz="2400" i="1" dirty="0"/>
          </a:p>
          <a:p>
            <a:pPr marL="342900" indent="-342900">
              <a:buAutoNum type="arabicPeriod"/>
            </a:pPr>
            <a:r>
              <a:rPr lang="vi-VN" sz="2400" i="1" dirty="0"/>
              <a:t>Their community has several good aspects: friendly neighbors,</a:t>
            </a:r>
            <a:r>
              <a:rPr lang="en-US" sz="2400" i="1" dirty="0"/>
              <a:t> peaceful and very cool </a:t>
            </a:r>
          </a:p>
          <a:p>
            <a:pPr marL="342900" indent="-342900">
              <a:buAutoNum type="arabicPeriod"/>
            </a:pPr>
            <a:r>
              <a:rPr lang="vi-VN" sz="2400" i="1" dirty="0"/>
              <a:t>he drawbacks of their community are: lack of public parks and outdoor space, limited public transportation options and limited access to quality healthcare</a:t>
            </a:r>
            <a:endParaRPr lang="en-US" sz="2400" i="1" dirty="0"/>
          </a:p>
          <a:p>
            <a:pPr marL="342900" indent="-342900">
              <a:buAutoNum type="arabicPeriod"/>
            </a:pPr>
            <a:r>
              <a:rPr lang="en-US" sz="2400" i="1" dirty="0"/>
              <a:t>They want their community to have more green spaces and recreational areas, implementing traffic management measures, better public transportation services and more accessible healthcare options.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252" y="659731"/>
            <a:ext cx="2645828" cy="24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0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14488" y="95375"/>
            <a:ext cx="442599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82035" y="1038042"/>
            <a:ext cx="1098753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015" y="95375"/>
            <a:ext cx="2461574" cy="16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81549" y="2107138"/>
            <a:ext cx="105580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Review the vocabulary and grammar of Unit 1.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Apply what they have learnt (vocabulary and grammar) into practice through a project.</a:t>
            </a:r>
          </a:p>
        </p:txBody>
      </p:sp>
    </p:spTree>
    <p:extLst>
      <p:ext uri="{BB962C8B-B14F-4D97-AF65-F5344CB8AC3E}">
        <p14:creationId xmlns:p14="http://schemas.microsoft.com/office/powerpoint/2010/main" val="85959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594765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Prepare for the next lesson.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651" y="2395778"/>
            <a:ext cx="3044282" cy="30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6546580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6021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91" y="2872228"/>
            <a:ext cx="3773794" cy="291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11708" y="1240699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69969" y="2389710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59124" y="4588168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12451" y="1234448"/>
            <a:ext cx="6520179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12447" y="2132846"/>
            <a:ext cx="6520179" cy="98739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Write a word or phrase for each description below.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Circle the correct word or phrase to complete each sentence.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247622" y="1546802"/>
            <a:ext cx="1640304" cy="84290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8" idx="0"/>
          </p:cNvCxnSpPr>
          <p:nvPr/>
        </p:nvCxnSpPr>
        <p:spPr>
          <a:xfrm rot="10800000" flipV="1">
            <a:off x="1329665" y="2698514"/>
            <a:ext cx="1640304" cy="86935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11707" y="5563222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CONCOLIDATION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8" idx="1"/>
            <a:endCxn id="27" idx="0"/>
          </p:cNvCxnSpPr>
          <p:nvPr/>
        </p:nvCxnSpPr>
        <p:spPr>
          <a:xfrm rot="10800000" flipV="1">
            <a:off x="1329664" y="4888892"/>
            <a:ext cx="1729460" cy="67433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412447" y="5513291"/>
            <a:ext cx="6520179" cy="71747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151494" y="316819"/>
            <a:ext cx="5285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1F175-626E-6609-F016-5DF0935E70F8}"/>
              </a:ext>
            </a:extLst>
          </p:cNvPr>
          <p:cNvSpPr/>
          <p:nvPr/>
        </p:nvSpPr>
        <p:spPr>
          <a:xfrm>
            <a:off x="5412450" y="4606479"/>
            <a:ext cx="6520179" cy="60144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What to change in our community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1F630B-4C56-3CF2-3070-324C9E82E6B1}"/>
              </a:ext>
            </a:extLst>
          </p:cNvPr>
          <p:cNvSpPr/>
          <p:nvPr/>
        </p:nvSpPr>
        <p:spPr>
          <a:xfrm>
            <a:off x="5412447" y="3408003"/>
            <a:ext cx="6520179" cy="93780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Choose the correct answer A, B, C, or 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Rewrite each sentence so that it contains the phrasal verb in brackets. You may have to change the form of the verb.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56DA3988-1C35-02EA-6B06-28A59093D340}"/>
              </a:ext>
            </a:extLst>
          </p:cNvPr>
          <p:cNvSpPr/>
          <p:nvPr/>
        </p:nvSpPr>
        <p:spPr>
          <a:xfrm>
            <a:off x="411708" y="3567870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5" name="Curved Connector 27">
            <a:extLst>
              <a:ext uri="{FF2B5EF4-FFF2-40B4-BE49-F238E27FC236}">
                <a16:creationId xmlns:a16="http://schemas.microsoft.com/office/drawing/2014/main" id="{CDD029B8-BC0E-7C3F-42CC-8773A1F1253F}"/>
              </a:ext>
            </a:extLst>
          </p:cNvPr>
          <p:cNvCxnSpPr>
            <a:cxnSpLocks/>
            <a:stCxn id="8" idx="3"/>
            <a:endCxn id="18" idx="0"/>
          </p:cNvCxnSpPr>
          <p:nvPr/>
        </p:nvCxnSpPr>
        <p:spPr>
          <a:xfrm>
            <a:off x="2247622" y="3876674"/>
            <a:ext cx="1729459" cy="71149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947" t="11731" r="26947" b="11731"/>
          <a:stretch/>
        </p:blipFill>
        <p:spPr>
          <a:xfrm>
            <a:off x="991556" y="1022869"/>
            <a:ext cx="4291644" cy="4291641"/>
          </a:xfrm>
          <a:prstGeom prst="ellipse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Isosceles Triangle 4"/>
          <p:cNvSpPr/>
          <p:nvPr/>
        </p:nvSpPr>
        <p:spPr>
          <a:xfrm rot="5400000">
            <a:off x="343897" y="2628616"/>
            <a:ext cx="392355" cy="1080148"/>
          </a:xfrm>
          <a:prstGeom prst="triangle">
            <a:avLst/>
          </a:prstGeom>
          <a:solidFill>
            <a:schemeClr val="accent4"/>
          </a:solidFill>
          <a:ln w="28575">
            <a:solidFill>
              <a:srgbClr val="F2664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26932" y="2858243"/>
            <a:ext cx="620892" cy="620892"/>
          </a:xfrm>
          <a:prstGeom prst="ellipse">
            <a:avLst/>
          </a:prstGeom>
          <a:solidFill>
            <a:schemeClr val="accent4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SPIN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17678" y="285664"/>
            <a:ext cx="10803908" cy="4052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202124"/>
                </a:solidFill>
                <a:latin typeface="inherit"/>
              </a:rPr>
              <a:t>Check out the old lesson by spinning the wheel to call out the name</a:t>
            </a:r>
            <a:r>
              <a:rPr lang="en-US" altLang="en-US" sz="800" dirty="0"/>
              <a:t>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2" name="nhac-nen-keu-lo-to-nhac-loto-khong-l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674" y="1178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4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37E1AE-BE2B-B9C1-F6A3-6B5F5D244B8F}"/>
              </a:ext>
            </a:extLst>
          </p:cNvPr>
          <p:cNvSpPr txBox="1"/>
          <p:nvPr/>
        </p:nvSpPr>
        <p:spPr>
          <a:xfrm>
            <a:off x="576198" y="1896217"/>
            <a:ext cx="8603313" cy="44480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1. </a:t>
            </a: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This person delivers goods to your house.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</a:t>
            </a: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This person stops fires from burning.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</a:t>
            </a: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People visit this place for pleasure usually while they are on holiday.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</a:t>
            </a: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People make these objects out of clay.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8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5. </a:t>
            </a:r>
            <a:r>
              <a:rPr lang="en-US" sz="32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This person makes things with his / her hands.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144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for each description below.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025" y="137711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B57FEAA4-7C74-C1D7-5B85-7CFA2863DDFD}"/>
              </a:ext>
            </a:extLst>
          </p:cNvPr>
          <p:cNvSpPr txBox="1"/>
          <p:nvPr/>
        </p:nvSpPr>
        <p:spPr>
          <a:xfrm>
            <a:off x="7993045" y="2089332"/>
            <a:ext cx="3314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48"/>
                </a:solidFill>
                <a:ea typeface="Source Sans Pro" panose="020B0503030403020204" pitchFamily="34" charset="0"/>
              </a:rPr>
              <a:t>→ delivery person</a:t>
            </a:r>
            <a:endParaRPr lang="en-US" sz="3200" b="1" i="0" dirty="0">
              <a:solidFill>
                <a:srgbClr val="F26548"/>
              </a:solidFill>
              <a:effectLst/>
              <a:ea typeface="Source Sans Pro" panose="020B0503030403020204" pitchFamily="34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7D8848DC-60C5-0A74-A509-506E9C74C069}"/>
              </a:ext>
            </a:extLst>
          </p:cNvPr>
          <p:cNvSpPr txBox="1"/>
          <p:nvPr/>
        </p:nvSpPr>
        <p:spPr>
          <a:xfrm>
            <a:off x="7137647" y="2830671"/>
            <a:ext cx="2963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48"/>
                </a:solidFill>
                <a:ea typeface="Source Sans Pro" panose="020B0503030403020204" pitchFamily="34" charset="0"/>
              </a:rPr>
              <a:t>→ firefighter</a:t>
            </a:r>
            <a:endParaRPr lang="en-US" sz="3200" b="1" i="0" dirty="0">
              <a:solidFill>
                <a:srgbClr val="F26548"/>
              </a:solidFill>
              <a:effectLst/>
              <a:ea typeface="Source Sans Pro" panose="020B050303040302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E3372CDB-62D3-2887-B104-565A7B4B7684}"/>
              </a:ext>
            </a:extLst>
          </p:cNvPr>
          <p:cNvSpPr txBox="1"/>
          <p:nvPr/>
        </p:nvSpPr>
        <p:spPr>
          <a:xfrm>
            <a:off x="3951753" y="4276776"/>
            <a:ext cx="3534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48"/>
                </a:solidFill>
                <a:ea typeface="Source Sans Pro" panose="020B0503030403020204" pitchFamily="34" charset="0"/>
              </a:rPr>
              <a:t>→ tourist attraction</a:t>
            </a:r>
            <a:endParaRPr lang="en-US" sz="3200" b="1" i="0" dirty="0">
              <a:solidFill>
                <a:srgbClr val="F26548"/>
              </a:solidFill>
              <a:effectLst/>
              <a:ea typeface="Source Sans Pro" panose="020B0503030403020204" pitchFamily="34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C7438FDA-C1E9-8192-6ED2-88990F84B780}"/>
              </a:ext>
            </a:extLst>
          </p:cNvPr>
          <p:cNvSpPr txBox="1"/>
          <p:nvPr/>
        </p:nvSpPr>
        <p:spPr>
          <a:xfrm>
            <a:off x="7486402" y="5018115"/>
            <a:ext cx="2963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48"/>
                </a:solidFill>
                <a:ea typeface="Source Sans Pro" panose="020B0503030403020204" pitchFamily="34" charset="0"/>
              </a:rPr>
              <a:t>→ pottery</a:t>
            </a:r>
            <a:endParaRPr lang="en-US" sz="3200" b="1" i="0" dirty="0">
              <a:solidFill>
                <a:srgbClr val="F26548"/>
              </a:solidFill>
              <a:effectLst/>
              <a:ea typeface="Source Sans Pro" panose="020B0503030403020204" pitchFamily="34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A0315B8B-C213-52A2-2A87-3C81DAC2EDFB}"/>
              </a:ext>
            </a:extLst>
          </p:cNvPr>
          <p:cNvSpPr txBox="1"/>
          <p:nvPr/>
        </p:nvSpPr>
        <p:spPr>
          <a:xfrm>
            <a:off x="8761843" y="5726001"/>
            <a:ext cx="2963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48"/>
                </a:solidFill>
                <a:ea typeface="Source Sans Pro" panose="020B0503030403020204" pitchFamily="34" charset="0"/>
              </a:rPr>
              <a:t>→ artisan</a:t>
            </a:r>
            <a:endParaRPr lang="en-US" sz="3200" b="1" i="0" dirty="0">
              <a:solidFill>
                <a:srgbClr val="F26548"/>
              </a:solidFill>
              <a:effectLst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9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0159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 or phrase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7968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7704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60586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F8B0D-5155-3CB0-1818-172B5BD262D5}"/>
              </a:ext>
            </a:extLst>
          </p:cNvPr>
          <p:cNvSpPr txBox="1"/>
          <p:nvPr/>
        </p:nvSpPr>
        <p:spPr>
          <a:xfrm>
            <a:off x="544551" y="1683920"/>
            <a:ext cx="1146847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The villagers (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preserve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shorten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) their traditional weaving techniques.</a:t>
            </a:r>
            <a:endParaRPr lang="en-US" sz="3200" dirty="0">
              <a:solidFill>
                <a:srgbClr val="242021"/>
              </a:solidFill>
            </a:endParaRPr>
          </a:p>
          <a:p>
            <a:endParaRPr lang="en-US" sz="8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Com Lang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Vong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has a special (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fragrance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function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), so it is very popular.</a:t>
            </a:r>
          </a:p>
          <a:p>
            <a:endParaRPr lang="en-US" sz="8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Our (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firefighters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police officers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) help keep law and order in our community.</a:t>
            </a:r>
          </a:p>
          <a:p>
            <a:endParaRPr lang="en-US" sz="8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Bun cha is the (</a:t>
            </a:r>
            <a:r>
              <a:rPr lang="en-US" sz="3200" b="0" i="0" dirty="0" err="1">
                <a:solidFill>
                  <a:srgbClr val="F26548"/>
                </a:solidFill>
                <a:effectLst/>
              </a:rPr>
              <a:t>speciality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fast food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) I like best.</a:t>
            </a:r>
          </a:p>
          <a:p>
            <a:endParaRPr lang="en-US" sz="8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My home town is famous for (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handicrafts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3200" b="0" i="0" dirty="0">
                <a:solidFill>
                  <a:srgbClr val="F26548"/>
                </a:solidFill>
                <a:effectLst/>
              </a:rPr>
              <a:t>objects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), such as paper fans and lanterns.</a:t>
            </a:r>
            <a:r>
              <a:rPr lang="en-US" sz="3200" dirty="0"/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E964B7-DBB6-5096-2BF3-CF5BDDCEA6D8}"/>
              </a:ext>
            </a:extLst>
          </p:cNvPr>
          <p:cNvSpPr/>
          <p:nvPr/>
        </p:nvSpPr>
        <p:spPr>
          <a:xfrm>
            <a:off x="3305175" y="1768665"/>
            <a:ext cx="1514475" cy="46166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E38886-7561-E775-6ADE-4C4A19DC68C7}"/>
              </a:ext>
            </a:extLst>
          </p:cNvPr>
          <p:cNvSpPr/>
          <p:nvPr/>
        </p:nvSpPr>
        <p:spPr>
          <a:xfrm>
            <a:off x="5939253" y="2853022"/>
            <a:ext cx="1652172" cy="46166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512F8B-B923-7F2E-5D2D-6D5FF94DF009}"/>
              </a:ext>
            </a:extLst>
          </p:cNvPr>
          <p:cNvSpPr/>
          <p:nvPr/>
        </p:nvSpPr>
        <p:spPr>
          <a:xfrm>
            <a:off x="3993564" y="3975263"/>
            <a:ext cx="2350086" cy="46166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5E2E004-3825-62FB-9743-33ADA4CCB980}"/>
              </a:ext>
            </a:extLst>
          </p:cNvPr>
          <p:cNvSpPr/>
          <p:nvPr/>
        </p:nvSpPr>
        <p:spPr>
          <a:xfrm>
            <a:off x="3541542" y="5076948"/>
            <a:ext cx="1611483" cy="46166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FA52B8-EC17-9FCB-E867-48840471CEFD}"/>
              </a:ext>
            </a:extLst>
          </p:cNvPr>
          <p:cNvSpPr/>
          <p:nvPr/>
        </p:nvSpPr>
        <p:spPr>
          <a:xfrm>
            <a:off x="5979942" y="5657964"/>
            <a:ext cx="1916283" cy="46166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49270"/>
            <a:ext cx="541417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2880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348" y="111939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60586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6D723F1-7329-1EA9-F38F-FA234A038525}"/>
              </a:ext>
            </a:extLst>
          </p:cNvPr>
          <p:cNvSpPr txBox="1"/>
          <p:nvPr/>
        </p:nvSpPr>
        <p:spPr>
          <a:xfrm>
            <a:off x="415512" y="1767981"/>
            <a:ext cx="1159751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You should decide </a:t>
            </a:r>
            <a:r>
              <a:rPr lang="en-US" sz="3200" b="0" i="0" dirty="0">
                <a:solidFill>
                  <a:srgbClr val="949599"/>
                </a:solidFill>
                <a:effectLst/>
                <a:ea typeface="Source Sans Pro" panose="020B0503030403020204" pitchFamily="34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to move to</a:t>
            </a:r>
            <a:r>
              <a:rPr lang="en-US" sz="3200" dirty="0">
                <a:solidFill>
                  <a:srgbClr val="242021"/>
                </a:solidFill>
                <a:ea typeface="Source Sans Pro" panose="020B0503030403020204" pitchFamily="34" charset="0"/>
              </a:rPr>
              <a:t>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the new house.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while 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when 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where 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who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Do you know </a:t>
            </a:r>
            <a:r>
              <a:rPr lang="en-US" sz="3200" b="0" i="0" dirty="0">
                <a:solidFill>
                  <a:srgbClr val="949599"/>
                </a:solidFill>
                <a:effectLst/>
                <a:ea typeface="Source Sans Pro" panose="020B0503030403020204" pitchFamily="34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to sort rubbish?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who 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which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how 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what</a:t>
            </a:r>
            <a:r>
              <a:rPr lang="en-US" sz="3200" dirty="0">
                <a:ea typeface="Source Sans Pro" panose="020B0503030403020204" pitchFamily="34" charset="0"/>
              </a:rPr>
              <a:t> </a:t>
            </a:r>
            <a:br>
              <a:rPr lang="en-US" sz="3200" dirty="0"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She didn’t tell me </a:t>
            </a:r>
            <a:r>
              <a:rPr lang="en-US" sz="3200" b="0" i="0" dirty="0">
                <a:solidFill>
                  <a:srgbClr val="949599"/>
                </a:solidFill>
                <a:effectLst/>
                <a:ea typeface="Source Sans Pro" panose="020B0503030403020204" pitchFamily="34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to meet, in the library or in the lab.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how 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when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what 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where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Could you tell me </a:t>
            </a:r>
            <a:r>
              <a:rPr lang="en-US" sz="3200" b="0" i="0" dirty="0">
                <a:solidFill>
                  <a:srgbClr val="949599"/>
                </a:solidFill>
                <a:effectLst/>
                <a:ea typeface="Source Sans Pro" panose="020B0503030403020204" pitchFamily="34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to do in this situation?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what 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when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where 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who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I wonder </a:t>
            </a:r>
            <a:r>
              <a:rPr lang="en-US" sz="3200" b="0" i="0" dirty="0">
                <a:solidFill>
                  <a:srgbClr val="949599"/>
                </a:solidFill>
                <a:effectLst/>
                <a:ea typeface="Source Sans Pro" panose="020B0503030403020204" pitchFamily="34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to ask for advice, my teacher or my parents.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where 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when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who 		</a:t>
            </a:r>
            <a:r>
              <a:rPr lang="en-US" sz="3200" b="0" i="0" dirty="0">
                <a:solidFill>
                  <a:srgbClr val="1FB0E6"/>
                </a:solidFill>
                <a:effectLst/>
                <a:ea typeface="Source Sans Pro" panose="020B0503030403020204" pitchFamily="34" charset="0"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what</a:t>
            </a:r>
            <a:r>
              <a:rPr lang="en-US" sz="3200" dirty="0">
                <a:ea typeface="Source Sans Pro" panose="020B0503030403020204" pitchFamily="34" charset="0"/>
              </a:rPr>
              <a:t> </a:t>
            </a:r>
            <a:endParaRPr lang="vi-VN" sz="3200" dirty="0">
              <a:ea typeface="Source Sans Pro" panose="020B0503030403020204" pitchFamily="34" charset="0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CA68C7E2-8F9B-A1DF-C2ED-F727B501E5A5}"/>
              </a:ext>
            </a:extLst>
          </p:cNvPr>
          <p:cNvSpPr/>
          <p:nvPr/>
        </p:nvSpPr>
        <p:spPr>
          <a:xfrm>
            <a:off x="3131234" y="2317211"/>
            <a:ext cx="497792" cy="477271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08A51EFE-DA09-4F71-AA0C-957DCBFAFC6C}"/>
              </a:ext>
            </a:extLst>
          </p:cNvPr>
          <p:cNvSpPr/>
          <p:nvPr/>
        </p:nvSpPr>
        <p:spPr>
          <a:xfrm>
            <a:off x="5885457" y="3294791"/>
            <a:ext cx="497792" cy="477271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3E2D373C-BB95-4469-93A8-66282A68350A}"/>
              </a:ext>
            </a:extLst>
          </p:cNvPr>
          <p:cNvSpPr/>
          <p:nvPr/>
        </p:nvSpPr>
        <p:spPr>
          <a:xfrm>
            <a:off x="8629404" y="4275643"/>
            <a:ext cx="497792" cy="477271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03894632-70D7-4264-0036-1FC0BD20A323}"/>
              </a:ext>
            </a:extLst>
          </p:cNvPr>
          <p:cNvSpPr/>
          <p:nvPr/>
        </p:nvSpPr>
        <p:spPr>
          <a:xfrm>
            <a:off x="396462" y="5243209"/>
            <a:ext cx="497792" cy="477271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9C489A2B-1BC2-434D-5CAC-80269EB963CA}"/>
              </a:ext>
            </a:extLst>
          </p:cNvPr>
          <p:cNvSpPr/>
          <p:nvPr/>
        </p:nvSpPr>
        <p:spPr>
          <a:xfrm>
            <a:off x="5894982" y="6231268"/>
            <a:ext cx="497792" cy="477271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1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1145" y="1166395"/>
            <a:ext cx="924680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each sentence so that it contains the phrasal verb in brackets. You may have to change the form of the verb.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0153" y="127338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939" y="117074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990" y="186930"/>
            <a:ext cx="584323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201EA51-320E-CE05-B37F-7E1B4439CE67}"/>
              </a:ext>
            </a:extLst>
          </p:cNvPr>
          <p:cNvSpPr txBox="1"/>
          <p:nvPr/>
        </p:nvSpPr>
        <p:spPr>
          <a:xfrm>
            <a:off x="367990" y="2100032"/>
            <a:ext cx="1149530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In some villages, people reduce the number of steps to make the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</a:rPr>
              <a:t> handicraft. (cut down on)</a:t>
            </a:r>
          </a:p>
          <a:p>
            <a:endParaRPr lang="en-US" sz="3000" b="0" i="0" dirty="0">
              <a:solidFill>
                <a:srgbClr val="949599"/>
              </a:solidFill>
              <a:effectLst/>
            </a:endParaRPr>
          </a:p>
          <a:p>
            <a:br>
              <a:rPr lang="en-US" sz="3000" b="0" i="0" dirty="0">
                <a:solidFill>
                  <a:srgbClr val="949599"/>
                </a:solidFill>
                <a:effectLst/>
              </a:rPr>
            </a:br>
            <a:endParaRPr lang="en-US" sz="3000" b="0" i="0" dirty="0">
              <a:solidFill>
                <a:srgbClr val="949599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My grandparents gave the skills to my parents. (hand down)</a:t>
            </a:r>
          </a:p>
          <a:p>
            <a:endParaRPr lang="en-US" sz="3000" b="0" i="0" dirty="0">
              <a:solidFill>
                <a:srgbClr val="949599"/>
              </a:solidFill>
              <a:effectLst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984B2F9-D452-0CC3-9BE5-8974033AE7A1}"/>
              </a:ext>
            </a:extLst>
          </p:cNvPr>
          <p:cNvSpPr txBox="1"/>
          <p:nvPr/>
        </p:nvSpPr>
        <p:spPr>
          <a:xfrm>
            <a:off x="711378" y="3021735"/>
            <a:ext cx="10589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26548"/>
                </a:solidFill>
                <a:ea typeface="Source Sans Pro" panose="020B0503030403020204" pitchFamily="34" charset="0"/>
              </a:rPr>
              <a:t>In some villages, people </a:t>
            </a:r>
            <a:r>
              <a:rPr lang="en-US" sz="3000" b="1" dirty="0">
                <a:solidFill>
                  <a:srgbClr val="FF0000"/>
                </a:solidFill>
                <a:ea typeface="Source Sans Pro" panose="020B0503030403020204" pitchFamily="34" charset="0"/>
              </a:rPr>
              <a:t>cut down on </a:t>
            </a:r>
            <a:r>
              <a:rPr lang="en-US" sz="3000" dirty="0">
                <a:solidFill>
                  <a:srgbClr val="F26548"/>
                </a:solidFill>
                <a:ea typeface="Source Sans Pro" panose="020B0503030403020204" pitchFamily="34" charset="0"/>
              </a:rPr>
              <a:t>the number of steps to make the handicraft.</a:t>
            </a:r>
            <a:endParaRPr lang="en-US" sz="3000" i="0" dirty="0">
              <a:solidFill>
                <a:srgbClr val="F26548"/>
              </a:solidFill>
              <a:effectLst/>
              <a:ea typeface="Source Sans Pro" panose="020B0503030403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87102EE7-CDC5-D23A-F6E5-B253C4127788}"/>
              </a:ext>
            </a:extLst>
          </p:cNvPr>
          <p:cNvSpPr txBox="1"/>
          <p:nvPr/>
        </p:nvSpPr>
        <p:spPr>
          <a:xfrm>
            <a:off x="759003" y="4870021"/>
            <a:ext cx="105891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26548"/>
                </a:solidFill>
                <a:ea typeface="Source Sans Pro" panose="020B0503030403020204" pitchFamily="34" charset="0"/>
              </a:rPr>
              <a:t>My grandparents </a:t>
            </a:r>
            <a:r>
              <a:rPr lang="en-US" sz="3000" b="1" dirty="0">
                <a:solidFill>
                  <a:srgbClr val="FF0000"/>
                </a:solidFill>
                <a:ea typeface="Source Sans Pro" panose="020B0503030403020204" pitchFamily="34" charset="0"/>
              </a:rPr>
              <a:t>handed down </a:t>
            </a:r>
            <a:r>
              <a:rPr lang="en-US" sz="3000" dirty="0">
                <a:solidFill>
                  <a:srgbClr val="F26548"/>
                </a:solidFill>
                <a:ea typeface="Source Sans Pro" panose="020B0503030403020204" pitchFamily="34" charset="0"/>
              </a:rPr>
              <a:t>the skills to my parents. </a:t>
            </a:r>
            <a:endParaRPr lang="en-US" sz="3000" i="0" dirty="0">
              <a:solidFill>
                <a:srgbClr val="F26548"/>
              </a:solidFill>
              <a:effectLst/>
              <a:ea typeface="Source Sans Pro" panose="020B0503030403020204" pitchFamily="34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5A367E91-2E5F-431B-184D-242DAF6F46E5}"/>
              </a:ext>
            </a:extLst>
          </p:cNvPr>
          <p:cNvCxnSpPr>
            <a:cxnSpLocks/>
          </p:cNvCxnSpPr>
          <p:nvPr/>
        </p:nvCxnSpPr>
        <p:spPr>
          <a:xfrm>
            <a:off x="4636008" y="2582823"/>
            <a:ext cx="11155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3EB6F68D-FE85-266D-C699-5E6A99D66C37}"/>
              </a:ext>
            </a:extLst>
          </p:cNvPr>
          <p:cNvCxnSpPr>
            <a:cxnSpLocks/>
          </p:cNvCxnSpPr>
          <p:nvPr/>
        </p:nvCxnSpPr>
        <p:spPr>
          <a:xfrm>
            <a:off x="3572256" y="4842589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21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1145" y="1166395"/>
            <a:ext cx="924680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each sentence so that it contains the phrasal verb in brackets. You may have to change the form of the verb.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0153" y="127338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939" y="117074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990" y="186930"/>
            <a:ext cx="584323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201EA51-320E-CE05-B37F-7E1B4439CE67}"/>
              </a:ext>
            </a:extLst>
          </p:cNvPr>
          <p:cNvSpPr txBox="1"/>
          <p:nvPr/>
        </p:nvSpPr>
        <p:spPr>
          <a:xfrm>
            <a:off x="367990" y="2100032"/>
            <a:ext cx="114953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In their community, the eldest child is usually responsible for his or her parents. (take care of)</a:t>
            </a:r>
          </a:p>
          <a:p>
            <a:endParaRPr lang="en-US" sz="3000" dirty="0">
              <a:solidFill>
                <a:srgbClr val="242021"/>
              </a:solidFill>
            </a:endParaRPr>
          </a:p>
          <a:p>
            <a:endParaRPr lang="en-US" sz="30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dirty="0">
                <a:solidFill>
                  <a:srgbClr val="F26648"/>
                </a:solidFill>
              </a:rPr>
              <a:t>4. </a:t>
            </a:r>
            <a:r>
              <a:rPr lang="en-US" sz="3000" dirty="0"/>
              <a:t>Before we go to a new place, we always get information about it. </a:t>
            </a:r>
            <a:br>
              <a:rPr lang="en-US" sz="3000" dirty="0"/>
            </a:br>
            <a:r>
              <a:rPr lang="en-US" sz="3000" dirty="0"/>
              <a:t>(find out)</a:t>
            </a:r>
          </a:p>
          <a:p>
            <a:br>
              <a:rPr lang="en-US" sz="3000" dirty="0"/>
            </a:br>
            <a:r>
              <a:rPr lang="en-US" sz="3000" b="1" dirty="0">
                <a:solidFill>
                  <a:srgbClr val="F26648"/>
                </a:solidFill>
              </a:rPr>
              <a:t>5. </a:t>
            </a:r>
            <a:r>
              <a:rPr lang="en-US" sz="3000" dirty="0"/>
              <a:t>They have a good relationship with all </a:t>
            </a:r>
            <a:r>
              <a:rPr lang="en-US" sz="3000" dirty="0" err="1"/>
              <a:t>neighbours</a:t>
            </a:r>
            <a:r>
              <a:rPr lang="en-US" sz="3000" dirty="0"/>
              <a:t>. (get on with) </a:t>
            </a:r>
            <a:endParaRPr lang="vi-VN" sz="3000" dirty="0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3C616668-CC87-BA47-5F4A-DB92D327073C}"/>
              </a:ext>
            </a:extLst>
          </p:cNvPr>
          <p:cNvSpPr txBox="1"/>
          <p:nvPr/>
        </p:nvSpPr>
        <p:spPr>
          <a:xfrm>
            <a:off x="759003" y="2921168"/>
            <a:ext cx="10589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26548"/>
                </a:solidFill>
                <a:ea typeface="Source Sans Pro" panose="020B0503030403020204" pitchFamily="34" charset="0"/>
              </a:rPr>
              <a:t>In their community, the eldest child usually </a:t>
            </a:r>
            <a:r>
              <a:rPr lang="en-US" sz="3000" b="1" dirty="0">
                <a:solidFill>
                  <a:srgbClr val="FF0000"/>
                </a:solidFill>
                <a:ea typeface="Source Sans Pro" panose="020B0503030403020204" pitchFamily="34" charset="0"/>
              </a:rPr>
              <a:t>takes care of </a:t>
            </a:r>
            <a:r>
              <a:rPr lang="en-US" sz="3000" dirty="0">
                <a:solidFill>
                  <a:srgbClr val="F26548"/>
                </a:solidFill>
                <a:ea typeface="Source Sans Pro" panose="020B0503030403020204" pitchFamily="34" charset="0"/>
              </a:rPr>
              <a:t>his or her parents. </a:t>
            </a:r>
            <a:endParaRPr lang="en-US" sz="3000" i="0" dirty="0">
              <a:solidFill>
                <a:srgbClr val="F26548"/>
              </a:solidFill>
              <a:effectLst/>
              <a:ea typeface="Source Sans Pro" panose="020B0503030403020204" pitchFamily="34" charset="0"/>
            </a:endParaRPr>
          </a:p>
        </p:txBody>
      </p:sp>
      <p:sp>
        <p:nvSpPr>
          <p:cNvPr id="2" name="Hộp Văn bản 30">
            <a:extLst>
              <a:ext uri="{FF2B5EF4-FFF2-40B4-BE49-F238E27FC236}">
                <a16:creationId xmlns:a16="http://schemas.microsoft.com/office/drawing/2014/main" id="{4D1B2E1B-E6C8-77A5-A992-65173F78A594}"/>
              </a:ext>
            </a:extLst>
          </p:cNvPr>
          <p:cNvSpPr txBox="1"/>
          <p:nvPr/>
        </p:nvSpPr>
        <p:spPr>
          <a:xfrm>
            <a:off x="800278" y="4757967"/>
            <a:ext cx="105891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26548"/>
                </a:solidFill>
                <a:ea typeface="Source Sans Pro" panose="020B0503030403020204" pitchFamily="34" charset="0"/>
              </a:rPr>
              <a:t>Before we go to a new place, we always </a:t>
            </a:r>
            <a:r>
              <a:rPr lang="en-US" sz="3000" b="1" dirty="0">
                <a:solidFill>
                  <a:srgbClr val="FF0000"/>
                </a:solidFill>
                <a:ea typeface="Source Sans Pro" panose="020B0503030403020204" pitchFamily="34" charset="0"/>
              </a:rPr>
              <a:t>find out </a:t>
            </a:r>
            <a:r>
              <a:rPr lang="en-US" sz="3000" dirty="0">
                <a:solidFill>
                  <a:srgbClr val="F26548"/>
                </a:solidFill>
                <a:ea typeface="Source Sans Pro" panose="020B0503030403020204" pitchFamily="34" charset="0"/>
              </a:rPr>
              <a:t>about it. </a:t>
            </a:r>
          </a:p>
        </p:txBody>
      </p:sp>
      <p:sp>
        <p:nvSpPr>
          <p:cNvPr id="3" name="Hộp Văn bản 30">
            <a:extLst>
              <a:ext uri="{FF2B5EF4-FFF2-40B4-BE49-F238E27FC236}">
                <a16:creationId xmlns:a16="http://schemas.microsoft.com/office/drawing/2014/main" id="{2384F8F3-B407-D59B-27B7-21E655E6755B}"/>
              </a:ext>
            </a:extLst>
          </p:cNvPr>
          <p:cNvSpPr txBox="1"/>
          <p:nvPr/>
        </p:nvSpPr>
        <p:spPr>
          <a:xfrm>
            <a:off x="821093" y="5830091"/>
            <a:ext cx="105891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26548"/>
                </a:solidFill>
                <a:ea typeface="Source Sans Pro" panose="020B0503030403020204" pitchFamily="34" charset="0"/>
              </a:rPr>
              <a:t>They </a:t>
            </a:r>
            <a:r>
              <a:rPr lang="en-US" sz="3000" b="1" dirty="0">
                <a:solidFill>
                  <a:srgbClr val="FF0000"/>
                </a:solidFill>
                <a:ea typeface="Source Sans Pro" panose="020B0503030403020204" pitchFamily="34" charset="0"/>
              </a:rPr>
              <a:t>get on with </a:t>
            </a:r>
            <a:r>
              <a:rPr lang="en-US" sz="3000" dirty="0">
                <a:solidFill>
                  <a:srgbClr val="F26548"/>
                </a:solidFill>
                <a:ea typeface="Source Sans Pro" panose="020B0503030403020204" pitchFamily="34" charset="0"/>
              </a:rPr>
              <a:t>all </a:t>
            </a:r>
            <a:r>
              <a:rPr lang="en-US" sz="3000" dirty="0" err="1">
                <a:solidFill>
                  <a:srgbClr val="F26548"/>
                </a:solidFill>
                <a:ea typeface="Source Sans Pro" panose="020B0503030403020204" pitchFamily="34" charset="0"/>
              </a:rPr>
              <a:t>neighbours</a:t>
            </a:r>
            <a:r>
              <a:rPr lang="en-US" sz="3000" dirty="0">
                <a:solidFill>
                  <a:srgbClr val="F26548"/>
                </a:solidFill>
                <a:ea typeface="Source Sans Pro" panose="020B0503030403020204" pitchFamily="34" charset="0"/>
              </a:rPr>
              <a:t>. </a:t>
            </a:r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1C71997E-A87C-ED03-B4E4-539ACC5DB8D9}"/>
              </a:ext>
            </a:extLst>
          </p:cNvPr>
          <p:cNvCxnSpPr>
            <a:cxnSpLocks/>
          </p:cNvCxnSpPr>
          <p:nvPr/>
        </p:nvCxnSpPr>
        <p:spPr>
          <a:xfrm>
            <a:off x="7943088" y="2556589"/>
            <a:ext cx="2151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900D8AF3-2E1A-F2B2-31A5-8929A5B1310C}"/>
              </a:ext>
            </a:extLst>
          </p:cNvPr>
          <p:cNvCxnSpPr>
            <a:cxnSpLocks/>
          </p:cNvCxnSpPr>
          <p:nvPr/>
        </p:nvCxnSpPr>
        <p:spPr>
          <a:xfrm>
            <a:off x="7046976" y="4376245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8E36DE0A-76BE-36E4-CEC1-F772EA775A24}"/>
              </a:ext>
            </a:extLst>
          </p:cNvPr>
          <p:cNvCxnSpPr>
            <a:cxnSpLocks/>
          </p:cNvCxnSpPr>
          <p:nvPr/>
        </p:nvCxnSpPr>
        <p:spPr>
          <a:xfrm>
            <a:off x="1661160" y="5747845"/>
            <a:ext cx="45500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35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4118</TotalTime>
  <Words>1132</Words>
  <Application>Microsoft Office PowerPoint</Application>
  <PresentationFormat>Màn hình rộng</PresentationFormat>
  <Paragraphs>136</Paragraphs>
  <Slides>17</Slides>
  <Notes>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8" baseType="lpstr">
      <vt:lpstr>Adobe Gothic Std B</vt:lpstr>
      <vt:lpstr>inherit</vt:lpstr>
      <vt:lpstr>Myriad Pro</vt:lpstr>
      <vt:lpstr>Arial</vt:lpstr>
      <vt:lpstr>Bahnschrift</vt:lpstr>
      <vt:lpstr>Calibri</vt:lpstr>
      <vt:lpstr>Calibri Light</vt:lpstr>
      <vt:lpstr>Open Sans</vt:lpstr>
      <vt:lpstr>Source Sans Pro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Bình An Nguyễn</cp:lastModifiedBy>
  <cp:revision>237</cp:revision>
  <dcterms:created xsi:type="dcterms:W3CDTF">2020-12-09T02:04:09Z</dcterms:created>
  <dcterms:modified xsi:type="dcterms:W3CDTF">2025-09-20T14:34:25Z</dcterms:modified>
</cp:coreProperties>
</file>