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64" r:id="rId2"/>
    <p:sldId id="256" r:id="rId3"/>
    <p:sldId id="302" r:id="rId4"/>
    <p:sldId id="279" r:id="rId5"/>
    <p:sldId id="327" r:id="rId6"/>
    <p:sldId id="363" r:id="rId7"/>
    <p:sldId id="365" r:id="rId8"/>
    <p:sldId id="355" r:id="rId9"/>
    <p:sldId id="366" r:id="rId10"/>
    <p:sldId id="276" r:id="rId11"/>
    <p:sldId id="356" r:id="rId12"/>
    <p:sldId id="314" r:id="rId13"/>
    <p:sldId id="330" r:id="rId14"/>
    <p:sldId id="367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1"/>
    <a:srgbClr val="FFFFFF"/>
    <a:srgbClr val="E4D7C9"/>
    <a:srgbClr val="DCE6EC"/>
    <a:srgbClr val="AFC8D3"/>
    <a:srgbClr val="F8B417"/>
    <a:srgbClr val="0070C0"/>
    <a:srgbClr val="0087B2"/>
    <a:srgbClr val="F26648"/>
    <a:srgbClr val="6D9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28002-24C8-D403-07CA-245E3AF76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60409-6348-4386-1749-A30967249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DD207-5621-07A0-298D-6FD35A8D3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62A98-4F4F-2117-9207-50ADC9AE2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7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304592"/>
            <a:ext cx="114180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Choose a community helper you like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283" y="126365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069" y="11610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0185DF8-573E-B054-1318-A869EFB717E3}"/>
              </a:ext>
            </a:extLst>
          </p:cNvPr>
          <p:cNvSpPr txBox="1"/>
          <p:nvPr/>
        </p:nvSpPr>
        <p:spPr>
          <a:xfrm>
            <a:off x="419283" y="2097800"/>
            <a:ext cx="6374709" cy="390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 What is his / her job? - 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look like?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is he / she like?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do for the community?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How do you feel about him / her?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13BB1F-2BB9-69B9-A548-64B20C760DD2}"/>
              </a:ext>
            </a:extLst>
          </p:cNvPr>
          <p:cNvSpPr txBox="1"/>
          <p:nvPr/>
        </p:nvSpPr>
        <p:spPr>
          <a:xfrm>
            <a:off x="6345936" y="2097800"/>
            <a:ext cx="4937421" cy="390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 </a:t>
            </a:r>
            <a:r>
              <a:rPr lang="en-US" sz="280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He/She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is a + name of job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</a:t>
            </a:r>
            <a:r>
              <a:rPr lang="en-US" sz="280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He/She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is + adj of appearance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</a:t>
            </a:r>
            <a:r>
              <a:rPr lang="en-US" sz="280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He/She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+ adj of personality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</a:t>
            </a:r>
            <a:r>
              <a:rPr lang="en-US" sz="280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He/She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usually + V and V</a:t>
            </a:r>
          </a:p>
          <a:p>
            <a:pPr>
              <a:lnSpc>
                <a:spcPct val="150000"/>
              </a:lnSpc>
            </a:pPr>
            <a:endParaRPr lang="en-US" sz="280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I … her/him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636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(about 100 words)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community helper. Use the answers to the questions in 4 to help you.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0F8F5C6-5AAD-FA22-C50B-BB1927F99932}"/>
              </a:ext>
            </a:extLst>
          </p:cNvPr>
          <p:cNvSpPr txBox="1"/>
          <p:nvPr/>
        </p:nvSpPr>
        <p:spPr>
          <a:xfrm>
            <a:off x="711533" y="2090002"/>
            <a:ext cx="11479295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My favourite community helper is …. </a:t>
            </a:r>
            <a:endParaRPr lang="vi-VN" sz="2400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80965D3-E29C-DDAC-F198-959B371E57E7}"/>
              </a:ext>
            </a:extLst>
          </p:cNvPr>
          <p:cNvSpPr txBox="1"/>
          <p:nvPr/>
        </p:nvSpPr>
        <p:spPr>
          <a:xfrm>
            <a:off x="5779008" y="2283787"/>
            <a:ext cx="5980176" cy="325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 </a:t>
            </a:r>
            <a:r>
              <a:rPr lang="en-US" sz="280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He/She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is a + name of job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</a:t>
            </a:r>
            <a:r>
              <a:rPr lang="en-US" sz="280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He/She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is + adj of appearance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</a:t>
            </a:r>
            <a:r>
              <a:rPr lang="en-US" sz="280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He/She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+ adj of personality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</a:t>
            </a:r>
            <a:r>
              <a:rPr lang="en-US" sz="2800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He/She</a:t>
            </a: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usually + V and V</a:t>
            </a:r>
          </a:p>
          <a:p>
            <a:pPr>
              <a:lnSpc>
                <a:spcPct val="150000"/>
              </a:lnSpc>
            </a:pPr>
            <a:r>
              <a:rPr lang="en-US" sz="28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I … her/him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44129" y="2564957"/>
            <a:ext cx="1137592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for specific information about a community helper.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 paragraph about a </a:t>
            </a:r>
            <a:r>
              <a:rPr lang="en-US" sz="3600"/>
              <a:t>community helper.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86" y="128923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Rewrite the paragraph in the notebooks.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88341-4FD4-2BF4-1A15-306266B08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A472740-5821-0C77-87C4-2DE27A20D146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B59B628D-EEAA-B1AD-B01C-781A9AE160E1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D47CB49E-5580-EB59-C1E8-5355C2D2848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A539CE22-2764-2390-4E92-EB3BBFFC7A8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FCDF349-C372-3FCC-36B7-F0D8B99F14FB}"/>
              </a:ext>
            </a:extLst>
          </p:cNvPr>
          <p:cNvSpPr txBox="1"/>
          <p:nvPr/>
        </p:nvSpPr>
        <p:spPr>
          <a:xfrm>
            <a:off x="1078803" y="115636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(about 100 words)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community helper. Use the answers to the questions in 4 to help you.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093D16-0CDA-029A-D296-C28B6A1952C9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E5519-CAF1-206A-AF83-E8AA56E91077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C0ED9-FB3B-9D4D-F918-9F674DF0CF5E}"/>
              </a:ext>
            </a:extLst>
          </p:cNvPr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E7E3C8A-87B1-55D1-4982-79B9B73106C5}"/>
              </a:ext>
            </a:extLst>
          </p:cNvPr>
          <p:cNvSpPr txBox="1"/>
          <p:nvPr/>
        </p:nvSpPr>
        <p:spPr>
          <a:xfrm>
            <a:off x="355179" y="2202644"/>
            <a:ext cx="11479295" cy="391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My favourite community helper is Mr Nam. He is a delivery person in my neighbourhood. He is a friendly person. Whenever he delivers something to us, he smiles happily. He sometimes asks me about my study. In addition, he is hard-working and responsible. He delivers goods to my family and other families in the neighbourhood despite the weather. Sometimes he has to return twice to deliver us a parcel because we are not at home. I really appreciate his manner. In general, Mr Nam is a very dedicated community helper who makes our life easy and comfortable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31112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34448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78267" y="240304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11644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1496" y="1234448"/>
            <a:ext cx="6530275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1496" y="2128760"/>
            <a:ext cx="6530275" cy="116618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Work in pairs. Discuss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fill in each blank with no more than two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tick T (True) or F (False).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11496" y="3550556"/>
            <a:ext cx="6530275" cy="17332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 Work in pairs. Choose a community helper you like and answer the following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 Write a paragraph (about 100 words) about your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community helper. Use the answers to the questions in 4 to help you.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15580" y="1540551"/>
            <a:ext cx="1380644" cy="86249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97623" y="2711852"/>
            <a:ext cx="1380644" cy="140459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78268" y="5536677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315580" y="4417168"/>
            <a:ext cx="1380645" cy="111950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11496" y="5535140"/>
            <a:ext cx="6530275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34753" y="3742865"/>
            <a:ext cx="518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95C995-7DE5-CC52-08BF-DD192CB1A30A}"/>
              </a:ext>
            </a:extLst>
          </p:cNvPr>
          <p:cNvSpPr txBox="1"/>
          <p:nvPr/>
        </p:nvSpPr>
        <p:spPr>
          <a:xfrm>
            <a:off x="5601277" y="2645381"/>
            <a:ext cx="6368069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helper?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7966" y="130512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214BF5A-E291-1F66-838B-F6DCDD41664E}"/>
              </a:ext>
            </a:extLst>
          </p:cNvPr>
          <p:cNvSpPr txBox="1"/>
          <p:nvPr/>
        </p:nvSpPr>
        <p:spPr>
          <a:xfrm>
            <a:off x="4004233" y="2410409"/>
            <a:ext cx="7381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Who can you see in the pictures?</a:t>
            </a:r>
            <a:br>
              <a:rPr lang="en-US" sz="36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endParaRPr lang="en-US" sz="3600" b="0" i="0" dirty="0">
              <a:solidFill>
                <a:srgbClr val="242021"/>
              </a:solidFill>
              <a:effectLst/>
              <a:ea typeface="Source Sans Pro" panose="020B0503030403020204" pitchFamily="34" charset="0"/>
            </a:endParaRPr>
          </a:p>
          <a:p>
            <a:endParaRPr lang="en-US" sz="3600" b="1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What are they doing?</a:t>
            </a:r>
            <a:endParaRPr lang="vi-VN" sz="3600" dirty="0">
              <a:ea typeface="Source Sans Pro" panose="020B0503030403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A409E91-A644-2341-97E3-DAA339309880}"/>
              </a:ext>
            </a:extLst>
          </p:cNvPr>
          <p:cNvSpPr txBox="1"/>
          <p:nvPr/>
        </p:nvSpPr>
        <p:spPr>
          <a:xfrm>
            <a:off x="4475660" y="4618781"/>
            <a:ext cx="7381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They are taking the garbage away. </a:t>
            </a:r>
            <a:endParaRPr lang="vi-VN" sz="3600" dirty="0">
              <a:ea typeface="Source Sans Pro" panose="020B0503030403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7FEAA4-7C74-C1D7-5B85-7CFA2863DDFD}"/>
              </a:ext>
            </a:extLst>
          </p:cNvPr>
          <p:cNvSpPr txBox="1"/>
          <p:nvPr/>
        </p:nvSpPr>
        <p:spPr>
          <a:xfrm>
            <a:off x="4478653" y="3026146"/>
            <a:ext cx="690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We can see garbage collectors.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632BC-3475-2F44-EF85-916E9643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69" y="1948105"/>
            <a:ext cx="3737965" cy="450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48080"/>
            <a:ext cx="79049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fill in each blank with no more than TWO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22761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1249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  <a:hlinkClick r:id="rId5" action="ppaction://hlinksldjump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6EAB8C-BE97-5EB7-76A1-AAA86FB9B44F}"/>
              </a:ext>
            </a:extLst>
          </p:cNvPr>
          <p:cNvSpPr txBox="1"/>
          <p:nvPr/>
        </p:nvSpPr>
        <p:spPr>
          <a:xfrm>
            <a:off x="779725" y="2005247"/>
            <a:ext cx="99529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name of the writing contest is “My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Favourite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</a:p>
          <a:p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”.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Mr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Vinh is a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is tall and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is hard-working, responsible, and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endParaRPr lang="vi-VN" sz="3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5B2BB61-EAFE-5D06-A207-E08874712954}"/>
              </a:ext>
            </a:extLst>
          </p:cNvPr>
          <p:cNvSpPr txBox="1"/>
          <p:nvPr/>
        </p:nvSpPr>
        <p:spPr>
          <a:xfrm>
            <a:off x="779725" y="2468566"/>
            <a:ext cx="3369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Community Helper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4F3B058-692C-F4C4-3530-2E211AEE945F}"/>
              </a:ext>
            </a:extLst>
          </p:cNvPr>
          <p:cNvSpPr txBox="1"/>
          <p:nvPr/>
        </p:nvSpPr>
        <p:spPr>
          <a:xfrm>
            <a:off x="3246965" y="3436408"/>
            <a:ext cx="3200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garbage collector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0A15E7-FE1E-D6E9-F2E3-F7B9E3C03113}"/>
              </a:ext>
            </a:extLst>
          </p:cNvPr>
          <p:cNvSpPr txBox="1"/>
          <p:nvPr/>
        </p:nvSpPr>
        <p:spPr>
          <a:xfrm>
            <a:off x="3607305" y="4430463"/>
            <a:ext cx="1083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slim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A25F09-EF61-2CEF-73E1-DE4122F1B9D7}"/>
              </a:ext>
            </a:extLst>
          </p:cNvPr>
          <p:cNvSpPr txBox="1"/>
          <p:nvPr/>
        </p:nvSpPr>
        <p:spPr>
          <a:xfrm>
            <a:off x="7439261" y="5415401"/>
            <a:ext cx="1704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friendly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pic>
        <p:nvPicPr>
          <p:cNvPr id="2" name="006">
            <a:hlinkClick r:id="" action="ppaction://media"/>
            <a:extLst>
              <a:ext uri="{FF2B5EF4-FFF2-40B4-BE49-F238E27FC236}">
                <a16:creationId xmlns:a16="http://schemas.microsoft.com/office/drawing/2014/main" id="{C3F46DCF-6DC4-54F0-087C-970843199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6572" y="1201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7" y="1004424"/>
            <a:ext cx="79049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fill in each blank with no more than TWO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1" y="100331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198" y="9152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 TRANSCRIPT </a:t>
            </a:r>
          </a:p>
        </p:txBody>
      </p:sp>
      <p:pic>
        <p:nvPicPr>
          <p:cNvPr id="2" name="006">
            <a:hlinkClick r:id="" action="ppaction://media"/>
            <a:extLst>
              <a:ext uri="{FF2B5EF4-FFF2-40B4-BE49-F238E27FC236}">
                <a16:creationId xmlns:a16="http://schemas.microsoft.com/office/drawing/2014/main" id="{C3F46DCF-6DC4-54F0-087C-970843199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7010" y="270131"/>
            <a:ext cx="609600" cy="609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CFF4DD-1DF9-F85A-1A6D-63DF60D9E8B8}"/>
              </a:ext>
            </a:extLst>
          </p:cNvPr>
          <p:cNvSpPr txBox="1"/>
          <p:nvPr/>
        </p:nvSpPr>
        <p:spPr>
          <a:xfrm>
            <a:off x="137160" y="1466089"/>
            <a:ext cx="119711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An Binh commune radio station. In today's special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we will share with you a piece of writing which won first prize in our writing contest test called “My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community helper”. This was written by Mi, a grade nine student. There are many great community helpers in our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But my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one is Mr. Vinh, the garbage collector. Mr. Vinh is a tall and slim man. He usually wears a green uniform with reflective stripes. He is hardworking and responsible. Every day he goes to our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 06:00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a garbage cart. He instructs everyone to put garbage in the correct bin, recyclable and nonrecyclable, and then goes to the next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 about 09:00 p.m. He comes back and empties all the bins carefully.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is also friendly. He usually keeps a smile on his face. He talks with the people in our community cheerfully about his work and the importance of sorting rubbish. We all love him.</a:t>
            </a:r>
          </a:p>
        </p:txBody>
      </p:sp>
      <p:cxnSp>
        <p:nvCxnSpPr>
          <p:cNvPr id="13" name="Đường nối Thẳng 12">
            <a:hlinkClick r:id="rId6" action="ppaction://hlinksldjump"/>
            <a:extLst>
              <a:ext uri="{FF2B5EF4-FFF2-40B4-BE49-F238E27FC236}">
                <a16:creationId xmlns:a16="http://schemas.microsoft.com/office/drawing/2014/main" id="{272913FA-CA8E-6100-6F20-CF0B16614932}"/>
              </a:ext>
            </a:extLst>
          </p:cNvPr>
          <p:cNvCxnSpPr>
            <a:cxnSpLocks/>
          </p:cNvCxnSpPr>
          <p:nvPr/>
        </p:nvCxnSpPr>
        <p:spPr>
          <a:xfrm>
            <a:off x="1399032" y="2779776"/>
            <a:ext cx="44439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C944F46C-BE24-132C-EBAE-86F392DBB966}"/>
              </a:ext>
            </a:extLst>
          </p:cNvPr>
          <p:cNvCxnSpPr>
            <a:cxnSpLocks/>
          </p:cNvCxnSpPr>
          <p:nvPr/>
        </p:nvCxnSpPr>
        <p:spPr>
          <a:xfrm>
            <a:off x="7193834" y="3627120"/>
            <a:ext cx="444398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FA158B9D-068A-0CF5-1AD6-973A3D78ADA4}"/>
              </a:ext>
            </a:extLst>
          </p:cNvPr>
          <p:cNvCxnSpPr>
            <a:cxnSpLocks/>
          </p:cNvCxnSpPr>
          <p:nvPr/>
        </p:nvCxnSpPr>
        <p:spPr>
          <a:xfrm>
            <a:off x="2473078" y="3627120"/>
            <a:ext cx="444398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A2A6F123-D0AA-785F-DCD7-CF0C9F331120}"/>
              </a:ext>
            </a:extLst>
          </p:cNvPr>
          <p:cNvCxnSpPr>
            <a:cxnSpLocks/>
          </p:cNvCxnSpPr>
          <p:nvPr/>
        </p:nvCxnSpPr>
        <p:spPr>
          <a:xfrm>
            <a:off x="6917062" y="5775960"/>
            <a:ext cx="339737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2C701A9-12E5-9829-9811-C9A03C8A2EAB}"/>
              </a:ext>
            </a:extLst>
          </p:cNvPr>
          <p:cNvSpPr/>
          <p:nvPr/>
        </p:nvSpPr>
        <p:spPr>
          <a:xfrm>
            <a:off x="5893533" y="2554238"/>
            <a:ext cx="320040" cy="3200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8E8CCAC3-77DC-C8F4-A531-95DD968D08D2}"/>
              </a:ext>
            </a:extLst>
          </p:cNvPr>
          <p:cNvSpPr/>
          <p:nvPr/>
        </p:nvSpPr>
        <p:spPr>
          <a:xfrm>
            <a:off x="2153038" y="3111889"/>
            <a:ext cx="320040" cy="3200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F4F00FDF-7EE5-3A9D-160D-352E08C0542C}"/>
              </a:ext>
            </a:extLst>
          </p:cNvPr>
          <p:cNvSpPr/>
          <p:nvPr/>
        </p:nvSpPr>
        <p:spPr>
          <a:xfrm>
            <a:off x="11637818" y="3116839"/>
            <a:ext cx="320040" cy="32003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F63EE941-59A2-8CC5-F0E5-0D9EF6F5A203}"/>
              </a:ext>
            </a:extLst>
          </p:cNvPr>
          <p:cNvSpPr/>
          <p:nvPr/>
        </p:nvSpPr>
        <p:spPr>
          <a:xfrm>
            <a:off x="10186970" y="5225544"/>
            <a:ext cx="320040" cy="3200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93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tick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181A1B-6FA4-D135-4B4E-FD55A627F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60909"/>
              </p:ext>
            </p:extLst>
          </p:nvPr>
        </p:nvGraphicFramePr>
        <p:xfrm>
          <a:off x="435170" y="2534441"/>
          <a:ext cx="1114151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3632">
                  <a:extLst>
                    <a:ext uri="{9D8B030D-6E8A-4147-A177-3AD203B41FA5}">
                      <a16:colId xmlns:a16="http://schemas.microsoft.com/office/drawing/2014/main" val="2655276718"/>
                    </a:ext>
                  </a:extLst>
                </a:gridCol>
                <a:gridCol w="759649">
                  <a:extLst>
                    <a:ext uri="{9D8B030D-6E8A-4147-A177-3AD203B41FA5}">
                      <a16:colId xmlns:a16="http://schemas.microsoft.com/office/drawing/2014/main" val="247728441"/>
                    </a:ext>
                  </a:extLst>
                </a:gridCol>
                <a:gridCol w="748235">
                  <a:extLst>
                    <a:ext uri="{9D8B030D-6E8A-4147-A177-3AD203B41FA5}">
                      <a16:colId xmlns:a16="http://schemas.microsoft.com/office/drawing/2014/main" val="3411289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AFC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T</a:t>
                      </a:r>
                    </a:p>
                  </a:txBody>
                  <a:tcPr>
                    <a:solidFill>
                      <a:srgbClr val="E4D7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F</a:t>
                      </a:r>
                    </a:p>
                  </a:txBody>
                  <a:tcPr>
                    <a:solidFill>
                      <a:srgbClr val="E4D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1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b="0" i="0" dirty="0" err="1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Mr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 Vinh wears an orange uniform.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4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 arrives at Mi’s neighbourhoodat 9 p.m. every day.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93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 instructs people to putrubbish in two types of bins.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 shares information about his work and the importance of sorting rubbish.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04806"/>
                  </a:ext>
                </a:extLst>
              </a:tr>
            </a:tbl>
          </a:graphicData>
        </a:graphic>
      </p:graphicFrame>
      <p:pic>
        <p:nvPicPr>
          <p:cNvPr id="4" name="007">
            <a:hlinkClick r:id="" action="ppaction://media"/>
            <a:extLst>
              <a:ext uri="{FF2B5EF4-FFF2-40B4-BE49-F238E27FC236}">
                <a16:creationId xmlns:a16="http://schemas.microsoft.com/office/drawing/2014/main" id="{E8C187CE-C852-74E2-EBD9-96BD8B7AF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13770" y="1268251"/>
            <a:ext cx="609600" cy="60960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1923EBDD-5F47-D012-D1A1-31A0267DD8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17" y="3168849"/>
            <a:ext cx="520301" cy="520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3DAC6-2FF0-8ADD-6A9B-1A021DCD3B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17" y="3705780"/>
            <a:ext cx="520301" cy="520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2B6D8-AC02-1C5F-56FC-3CABE82449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81" y="4306144"/>
            <a:ext cx="520301" cy="520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80B46-3629-E0EA-A412-F24CBB648F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81" y="5026258"/>
            <a:ext cx="520301" cy="5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7" y="1004424"/>
            <a:ext cx="79049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fill in each blank with no more than TWO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1" y="100331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198" y="9152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 TRANSCRIPT </a:t>
            </a:r>
          </a:p>
        </p:txBody>
      </p:sp>
      <p:pic>
        <p:nvPicPr>
          <p:cNvPr id="2" name="006">
            <a:hlinkClick r:id="" action="ppaction://media"/>
            <a:extLst>
              <a:ext uri="{FF2B5EF4-FFF2-40B4-BE49-F238E27FC236}">
                <a16:creationId xmlns:a16="http://schemas.microsoft.com/office/drawing/2014/main" id="{C3F46DCF-6DC4-54F0-087C-970843199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7010" y="270131"/>
            <a:ext cx="609600" cy="609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CFF4DD-1DF9-F85A-1A6D-63DF60D9E8B8}"/>
              </a:ext>
            </a:extLst>
          </p:cNvPr>
          <p:cNvSpPr txBox="1"/>
          <p:nvPr/>
        </p:nvSpPr>
        <p:spPr>
          <a:xfrm>
            <a:off x="137160" y="1466089"/>
            <a:ext cx="119711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An Binh commune radio station. In today's special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we will share with you a piece of writing which won first prize in our writing contest test called “My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community helper”. This was written by Mi, a grade nine student. There are many great community helpers in our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But my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one is Mr. Vinh, the garbage collector. Mr. Vinh is a tall and slim man. He usually wears a green uniform with reflective stripes. He is hardworking and responsible. Every day he goes to our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 06:00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a garbage cart. He instructs everyone to put garbage in the correct bin, recyclable and nonrecyclable, and then goes to the next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 about 09:00 p.m. He comes back and empties all the bins carefully.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is also friendly. He usually keeps a smile on his face. He talks with the people in our community cheerfully about his work and the importance of sorting rubbish. We all love him.</a:t>
            </a:r>
          </a:p>
        </p:txBody>
      </p:sp>
      <p:cxnSp>
        <p:nvCxnSpPr>
          <p:cNvPr id="13" name="Đường nối Thẳng 12">
            <a:hlinkClick r:id="rId6" action="ppaction://hlinksldjump"/>
            <a:extLst>
              <a:ext uri="{FF2B5EF4-FFF2-40B4-BE49-F238E27FC236}">
                <a16:creationId xmlns:a16="http://schemas.microsoft.com/office/drawing/2014/main" id="{272913FA-CA8E-6100-6F20-CF0B16614932}"/>
              </a:ext>
            </a:extLst>
          </p:cNvPr>
          <p:cNvCxnSpPr>
            <a:cxnSpLocks/>
          </p:cNvCxnSpPr>
          <p:nvPr/>
        </p:nvCxnSpPr>
        <p:spPr>
          <a:xfrm>
            <a:off x="251086" y="4050792"/>
            <a:ext cx="47689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C944F46C-BE24-132C-EBAE-86F392DBB966}"/>
              </a:ext>
            </a:extLst>
          </p:cNvPr>
          <p:cNvCxnSpPr>
            <a:cxnSpLocks/>
          </p:cNvCxnSpPr>
          <p:nvPr/>
        </p:nvCxnSpPr>
        <p:spPr>
          <a:xfrm>
            <a:off x="893618" y="4916424"/>
            <a:ext cx="1004260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FA158B9D-068A-0CF5-1AD6-973A3D78ADA4}"/>
              </a:ext>
            </a:extLst>
          </p:cNvPr>
          <p:cNvCxnSpPr>
            <a:cxnSpLocks/>
          </p:cNvCxnSpPr>
          <p:nvPr/>
        </p:nvCxnSpPr>
        <p:spPr>
          <a:xfrm>
            <a:off x="3533782" y="4477512"/>
            <a:ext cx="6122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A2A6F123-D0AA-785F-DCD7-CF0C9F331120}"/>
              </a:ext>
            </a:extLst>
          </p:cNvPr>
          <p:cNvCxnSpPr>
            <a:cxnSpLocks/>
          </p:cNvCxnSpPr>
          <p:nvPr/>
        </p:nvCxnSpPr>
        <p:spPr>
          <a:xfrm>
            <a:off x="1156342" y="6598920"/>
            <a:ext cx="656119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2C701A9-12E5-9829-9811-C9A03C8A2EAB}"/>
              </a:ext>
            </a:extLst>
          </p:cNvPr>
          <p:cNvSpPr/>
          <p:nvPr/>
        </p:nvSpPr>
        <p:spPr>
          <a:xfrm>
            <a:off x="187677" y="3386164"/>
            <a:ext cx="320040" cy="3200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8E8CCAC3-77DC-C8F4-A531-95DD968D08D2}"/>
              </a:ext>
            </a:extLst>
          </p:cNvPr>
          <p:cNvSpPr/>
          <p:nvPr/>
        </p:nvSpPr>
        <p:spPr>
          <a:xfrm>
            <a:off x="9656064" y="3927096"/>
            <a:ext cx="320040" cy="3200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F4F00FDF-7EE5-3A9D-160D-352E08C0542C}"/>
              </a:ext>
            </a:extLst>
          </p:cNvPr>
          <p:cNvSpPr/>
          <p:nvPr/>
        </p:nvSpPr>
        <p:spPr>
          <a:xfrm>
            <a:off x="10997738" y="4477512"/>
            <a:ext cx="320040" cy="32003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F63EE941-59A2-8CC5-F0E5-0D9EF6F5A203}"/>
              </a:ext>
            </a:extLst>
          </p:cNvPr>
          <p:cNvSpPr/>
          <p:nvPr/>
        </p:nvSpPr>
        <p:spPr>
          <a:xfrm>
            <a:off x="7717536" y="6083689"/>
            <a:ext cx="320040" cy="3200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4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645EBEFD-6739-B0A7-2367-65DC32AC9694}"/>
              </a:ext>
            </a:extLst>
          </p:cNvPr>
          <p:cNvCxnSpPr>
            <a:cxnSpLocks/>
          </p:cNvCxnSpPr>
          <p:nvPr/>
        </p:nvCxnSpPr>
        <p:spPr>
          <a:xfrm>
            <a:off x="3693802" y="5324599"/>
            <a:ext cx="724242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3601112D-2A74-5AE5-BAFE-5E1615742628}"/>
              </a:ext>
            </a:extLst>
          </p:cNvPr>
          <p:cNvCxnSpPr>
            <a:cxnSpLocks/>
          </p:cNvCxnSpPr>
          <p:nvPr/>
        </p:nvCxnSpPr>
        <p:spPr>
          <a:xfrm>
            <a:off x="271826" y="5324599"/>
            <a:ext cx="191359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3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4096</TotalTime>
  <Words>1122</Words>
  <Application>Microsoft Office PowerPoint</Application>
  <PresentationFormat>Màn hình rộng</PresentationFormat>
  <Paragraphs>120</Paragraphs>
  <Slides>15</Slides>
  <Notes>12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4" baseType="lpstr">
      <vt:lpstr>Adobe Gothic Std B</vt:lpstr>
      <vt:lpstr>Myriad Pro</vt:lpstr>
      <vt:lpstr>Arial</vt:lpstr>
      <vt:lpstr>Calibri</vt:lpstr>
      <vt:lpstr>Calibri Light</vt:lpstr>
      <vt:lpstr>Source Sans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Bình An Nguyễn</cp:lastModifiedBy>
  <cp:revision>236</cp:revision>
  <dcterms:created xsi:type="dcterms:W3CDTF">2020-12-09T02:04:09Z</dcterms:created>
  <dcterms:modified xsi:type="dcterms:W3CDTF">2025-09-20T13:51:44Z</dcterms:modified>
</cp:coreProperties>
</file>